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8" r:id="rId1"/>
  </p:sldMasterIdLst>
  <p:notesMasterIdLst>
    <p:notesMasterId r:id="rId106"/>
  </p:notesMasterIdLst>
  <p:handoutMasterIdLst>
    <p:handoutMasterId r:id="rId107"/>
  </p:handoutMasterIdLst>
  <p:sldIdLst>
    <p:sldId id="689" r:id="rId2"/>
    <p:sldId id="695" r:id="rId3"/>
    <p:sldId id="688" r:id="rId4"/>
    <p:sldId id="723" r:id="rId5"/>
    <p:sldId id="716" r:id="rId6"/>
    <p:sldId id="717" r:id="rId7"/>
    <p:sldId id="718" r:id="rId8"/>
    <p:sldId id="724" r:id="rId9"/>
    <p:sldId id="829" r:id="rId10"/>
    <p:sldId id="828" r:id="rId11"/>
    <p:sldId id="725" r:id="rId12"/>
    <p:sldId id="726" r:id="rId13"/>
    <p:sldId id="727" r:id="rId14"/>
    <p:sldId id="728" r:id="rId15"/>
    <p:sldId id="816" r:id="rId16"/>
    <p:sldId id="817" r:id="rId17"/>
    <p:sldId id="729" r:id="rId18"/>
    <p:sldId id="818" r:id="rId19"/>
    <p:sldId id="730" r:id="rId20"/>
    <p:sldId id="731" r:id="rId21"/>
    <p:sldId id="819" r:id="rId22"/>
    <p:sldId id="820" r:id="rId23"/>
    <p:sldId id="734" r:id="rId24"/>
    <p:sldId id="735" r:id="rId25"/>
    <p:sldId id="736" r:id="rId26"/>
    <p:sldId id="737" r:id="rId27"/>
    <p:sldId id="738" r:id="rId28"/>
    <p:sldId id="739" r:id="rId29"/>
    <p:sldId id="740" r:id="rId30"/>
    <p:sldId id="741" r:id="rId31"/>
    <p:sldId id="742" r:id="rId32"/>
    <p:sldId id="821" r:id="rId33"/>
    <p:sldId id="822" r:id="rId34"/>
    <p:sldId id="744" r:id="rId35"/>
    <p:sldId id="745" r:id="rId36"/>
    <p:sldId id="746" r:id="rId37"/>
    <p:sldId id="747" r:id="rId38"/>
    <p:sldId id="748" r:id="rId39"/>
    <p:sldId id="749" r:id="rId40"/>
    <p:sldId id="750" r:id="rId41"/>
    <p:sldId id="751" r:id="rId42"/>
    <p:sldId id="752" r:id="rId43"/>
    <p:sldId id="753" r:id="rId44"/>
    <p:sldId id="754" r:id="rId45"/>
    <p:sldId id="755" r:id="rId46"/>
    <p:sldId id="756" r:id="rId47"/>
    <p:sldId id="757" r:id="rId48"/>
    <p:sldId id="758" r:id="rId49"/>
    <p:sldId id="759" r:id="rId50"/>
    <p:sldId id="760" r:id="rId51"/>
    <p:sldId id="761" r:id="rId52"/>
    <p:sldId id="762" r:id="rId53"/>
    <p:sldId id="763" r:id="rId54"/>
    <p:sldId id="764" r:id="rId55"/>
    <p:sldId id="765" r:id="rId56"/>
    <p:sldId id="766" r:id="rId57"/>
    <p:sldId id="767" r:id="rId58"/>
    <p:sldId id="768" r:id="rId59"/>
    <p:sldId id="769" r:id="rId60"/>
    <p:sldId id="770" r:id="rId61"/>
    <p:sldId id="823" r:id="rId62"/>
    <p:sldId id="771" r:id="rId63"/>
    <p:sldId id="772" r:id="rId64"/>
    <p:sldId id="773" r:id="rId65"/>
    <p:sldId id="774" r:id="rId66"/>
    <p:sldId id="775" r:id="rId67"/>
    <p:sldId id="776" r:id="rId68"/>
    <p:sldId id="777" r:id="rId69"/>
    <p:sldId id="779" r:id="rId70"/>
    <p:sldId id="780" r:id="rId71"/>
    <p:sldId id="781" r:id="rId72"/>
    <p:sldId id="786" r:id="rId73"/>
    <p:sldId id="787" r:id="rId74"/>
    <p:sldId id="788" r:id="rId75"/>
    <p:sldId id="789" r:id="rId76"/>
    <p:sldId id="790" r:id="rId77"/>
    <p:sldId id="791" r:id="rId78"/>
    <p:sldId id="792" r:id="rId79"/>
    <p:sldId id="793" r:id="rId80"/>
    <p:sldId id="794" r:id="rId81"/>
    <p:sldId id="795" r:id="rId82"/>
    <p:sldId id="796" r:id="rId83"/>
    <p:sldId id="797" r:id="rId84"/>
    <p:sldId id="798" r:id="rId85"/>
    <p:sldId id="799" r:id="rId86"/>
    <p:sldId id="800" r:id="rId87"/>
    <p:sldId id="801" r:id="rId88"/>
    <p:sldId id="802" r:id="rId89"/>
    <p:sldId id="803" r:id="rId90"/>
    <p:sldId id="804" r:id="rId91"/>
    <p:sldId id="805" r:id="rId92"/>
    <p:sldId id="806" r:id="rId93"/>
    <p:sldId id="824" r:id="rId94"/>
    <p:sldId id="807" r:id="rId95"/>
    <p:sldId id="825" r:id="rId96"/>
    <p:sldId id="808" r:id="rId97"/>
    <p:sldId id="826" r:id="rId98"/>
    <p:sldId id="809" r:id="rId99"/>
    <p:sldId id="810" r:id="rId100"/>
    <p:sldId id="811" r:id="rId101"/>
    <p:sldId id="827" r:id="rId102"/>
    <p:sldId id="812" r:id="rId103"/>
    <p:sldId id="814" r:id="rId104"/>
    <p:sldId id="684" r:id="rId105"/>
  </p:sldIdLst>
  <p:sldSz cx="12198350" cy="6859588"/>
  <p:notesSz cx="6858000" cy="9144000"/>
  <p:defaultTextStyle>
    <a:defPPr>
      <a:defRPr lang="zh-CN"/>
    </a:defPPr>
    <a:lvl1pPr algn="l" rtl="0" fontAlgn="base">
      <a:spcBef>
        <a:spcPct val="0"/>
      </a:spcBef>
      <a:spcAft>
        <a:spcPct val="0"/>
      </a:spcAft>
      <a:defRPr sz="24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sz="2400"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sz="2400"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sz="2400"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sz="2400" kern="1200">
        <a:solidFill>
          <a:schemeClr val="tx1"/>
        </a:solidFill>
        <a:latin typeface="Arial" pitchFamily="34" charset="0"/>
        <a:ea typeface="宋体" pitchFamily="2" charset="-122"/>
        <a:cs typeface="+mn-cs"/>
      </a:defRPr>
    </a:lvl5pPr>
    <a:lvl6pPr marL="2286000" algn="l" defTabSz="914400" rtl="0" eaLnBrk="1" latinLnBrk="0" hangingPunct="1">
      <a:defRPr sz="2400" kern="1200">
        <a:solidFill>
          <a:schemeClr val="tx1"/>
        </a:solidFill>
        <a:latin typeface="Arial" pitchFamily="34" charset="0"/>
        <a:ea typeface="宋体" pitchFamily="2" charset="-122"/>
        <a:cs typeface="+mn-cs"/>
      </a:defRPr>
    </a:lvl6pPr>
    <a:lvl7pPr marL="2743200" algn="l" defTabSz="914400" rtl="0" eaLnBrk="1" latinLnBrk="0" hangingPunct="1">
      <a:defRPr sz="2400" kern="1200">
        <a:solidFill>
          <a:schemeClr val="tx1"/>
        </a:solidFill>
        <a:latin typeface="Arial" pitchFamily="34" charset="0"/>
        <a:ea typeface="宋体" pitchFamily="2" charset="-122"/>
        <a:cs typeface="+mn-cs"/>
      </a:defRPr>
    </a:lvl7pPr>
    <a:lvl8pPr marL="3200400" algn="l" defTabSz="914400" rtl="0" eaLnBrk="1" latinLnBrk="0" hangingPunct="1">
      <a:defRPr sz="2400" kern="1200">
        <a:solidFill>
          <a:schemeClr val="tx1"/>
        </a:solidFill>
        <a:latin typeface="Arial" pitchFamily="34" charset="0"/>
        <a:ea typeface="宋体" pitchFamily="2" charset="-122"/>
        <a:cs typeface="+mn-cs"/>
      </a:defRPr>
    </a:lvl8pPr>
    <a:lvl9pPr marL="3657600" algn="l" defTabSz="914400" rtl="0" eaLnBrk="1" latinLnBrk="0" hangingPunct="1">
      <a:defRPr sz="2400"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A19A3D"/>
    <a:srgbClr val="7AC71D"/>
    <a:srgbClr val="FF3300"/>
    <a:srgbClr val="0D94D7"/>
    <a:srgbClr val="BC8522"/>
    <a:srgbClr val="10BDD4"/>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57" autoAdjust="0"/>
    <p:restoredTop sz="98420" autoAdjust="0"/>
  </p:normalViewPr>
  <p:slideViewPr>
    <p:cSldViewPr>
      <p:cViewPr varScale="1">
        <p:scale>
          <a:sx n="77" d="100"/>
          <a:sy n="77" d="100"/>
        </p:scale>
        <p:origin x="89" y="717"/>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397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handoutMaster" Target="handoutMasters/handout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defRPr>
            </a:lvl1pPr>
          </a:lstStyle>
          <a:p>
            <a:pPr>
              <a:defRPr/>
            </a:pPr>
            <a:fld id="{E3E3F128-43A0-4C94-B045-A35AEED91ADC}" type="datetimeFigureOut">
              <a:rPr lang="zh-CN" altLang="en-US"/>
              <a:pPr>
                <a:defRPr/>
              </a:pPr>
              <a:t>2021/3/1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charset="-122"/>
              </a:defRPr>
            </a:lvl1pPr>
          </a:lstStyle>
          <a:p>
            <a:pPr>
              <a:defRPr/>
            </a:pPr>
            <a:fld id="{588E3C55-8B37-4940-BDBF-95E03A8C8ECB}" type="slidenum">
              <a:rPr lang="zh-CN" altLang="en-US"/>
              <a:pPr>
                <a:defRPr/>
              </a:pPr>
              <a:t>‹#›</a:t>
            </a:fld>
            <a:endParaRPr lang="zh-CN" altLang="en-US"/>
          </a:p>
        </p:txBody>
      </p:sp>
    </p:spTree>
    <p:extLst>
      <p:ext uri="{BB962C8B-B14F-4D97-AF65-F5344CB8AC3E}">
        <p14:creationId xmlns:p14="http://schemas.microsoft.com/office/powerpoint/2010/main" val="714964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9421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26E28E8C-C8AC-4E66-BB5A-61B2C7B78C8E}" type="datetimeFigureOut">
              <a:rPr lang="zh-CN" altLang="en-US"/>
              <a:pPr/>
              <a:t>2021/3/1</a:t>
            </a:fld>
            <a:endParaRPr lang="en-US" altLang="zh-CN"/>
          </a:p>
        </p:txBody>
      </p:sp>
      <p:sp>
        <p:nvSpPr>
          <p:cNvPr id="9421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421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421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zh-CN"/>
          </a:p>
        </p:txBody>
      </p:sp>
      <p:sp>
        <p:nvSpPr>
          <p:cNvPr id="9421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FF79802C-19AE-4F9D-9FD9-C8BF78445859}" type="slidenum">
              <a:rPr lang="zh-CN" altLang="en-US"/>
              <a:pPr/>
              <a:t>‹#›</a:t>
            </a:fld>
            <a:endParaRPr lang="en-US" altLang="zh-CN"/>
          </a:p>
        </p:txBody>
      </p:sp>
    </p:spTree>
    <p:extLst>
      <p:ext uri="{BB962C8B-B14F-4D97-AF65-F5344CB8AC3E}">
        <p14:creationId xmlns:p14="http://schemas.microsoft.com/office/powerpoint/2010/main" val="13299659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幻灯片图像占位符 1"/>
          <p:cNvSpPr>
            <a:spLocks noGrp="1" noRot="1" noChangeAspect="1" noTextEdit="1"/>
          </p:cNvSpPr>
          <p:nvPr>
            <p:ph type="sldImg"/>
          </p:nvPr>
        </p:nvSpPr>
        <p:spPr>
          <a:ln/>
        </p:spPr>
      </p:sp>
      <p:sp>
        <p:nvSpPr>
          <p:cNvPr id="947203" name="备注占位符 2"/>
          <p:cNvSpPr>
            <a:spLocks noGrp="1"/>
          </p:cNvSpPr>
          <p:nvPr>
            <p:ph type="body" idx="1"/>
          </p:nvPr>
        </p:nvSpPr>
        <p:spPr/>
        <p:txBody>
          <a:bodyPr/>
          <a:lstStyle/>
          <a:p>
            <a:pPr defTabSz="1217613">
              <a:spcBef>
                <a:spcPct val="0"/>
              </a:spcBef>
            </a:pPr>
            <a:endParaRPr lang="zh-CN" altLang="en-US"/>
          </a:p>
        </p:txBody>
      </p:sp>
      <p:sp>
        <p:nvSpPr>
          <p:cNvPr id="94720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815CD8F7-F5A7-4D10-9D0D-642CC0C89D7C}" type="slidenum">
              <a:rPr lang="zh-CN" altLang="en-US" sz="1200">
                <a:latin typeface="Calibri" pitchFamily="34" charset="0"/>
                <a:ea typeface="微软雅黑" pitchFamily="34" charset="-122"/>
              </a:rPr>
              <a:pPr algn="r" eaLnBrk="1" hangingPunct="1"/>
              <a:t>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35681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幻灯片图像占位符 1"/>
          <p:cNvSpPr>
            <a:spLocks noGrp="1" noRot="1" noChangeAspect="1" noTextEdit="1"/>
          </p:cNvSpPr>
          <p:nvPr>
            <p:ph type="sldImg"/>
          </p:nvPr>
        </p:nvSpPr>
        <p:spPr>
          <a:ln/>
        </p:spPr>
      </p:sp>
      <p:sp>
        <p:nvSpPr>
          <p:cNvPr id="936963" name="备注占位符 2"/>
          <p:cNvSpPr>
            <a:spLocks noGrp="1"/>
          </p:cNvSpPr>
          <p:nvPr>
            <p:ph type="body" idx="1"/>
          </p:nvPr>
        </p:nvSpPr>
        <p:spPr/>
        <p:txBody>
          <a:bodyPr/>
          <a:lstStyle/>
          <a:p>
            <a:pPr defTabSz="1217613">
              <a:spcBef>
                <a:spcPct val="0"/>
              </a:spcBef>
            </a:pPr>
            <a:endParaRPr lang="zh-CN" altLang="en-US"/>
          </a:p>
        </p:txBody>
      </p:sp>
      <p:sp>
        <p:nvSpPr>
          <p:cNvPr id="93696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9A6334E2-B10E-4232-878C-7B1245C3C471}" type="slidenum">
              <a:rPr lang="zh-CN" altLang="en-US" sz="1200">
                <a:latin typeface="Calibri" pitchFamily="34" charset="0"/>
                <a:ea typeface="微软雅黑" pitchFamily="34" charset="-122"/>
              </a:rPr>
              <a:pPr algn="r" eaLnBrk="1" hangingPunct="1"/>
              <a:t>104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092662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幻灯片图像占位符 1"/>
          <p:cNvSpPr>
            <a:spLocks noGrp="1" noRot="1" noChangeAspect="1" noTextEdit="1"/>
          </p:cNvSpPr>
          <p:nvPr>
            <p:ph type="sldImg"/>
          </p:nvPr>
        </p:nvSpPr>
        <p:spPr>
          <a:ln/>
        </p:spPr>
      </p:sp>
      <p:sp>
        <p:nvSpPr>
          <p:cNvPr id="961539" name="备注占位符 2"/>
          <p:cNvSpPr>
            <a:spLocks noGrp="1"/>
          </p:cNvSpPr>
          <p:nvPr>
            <p:ph type="body" idx="1"/>
          </p:nvPr>
        </p:nvSpPr>
        <p:spPr/>
        <p:txBody>
          <a:bodyPr/>
          <a:lstStyle/>
          <a:p>
            <a:pPr defTabSz="1217613">
              <a:spcBef>
                <a:spcPct val="0"/>
              </a:spcBef>
            </a:pPr>
            <a:endParaRPr lang="zh-CN" altLang="en-US"/>
          </a:p>
        </p:txBody>
      </p:sp>
      <p:sp>
        <p:nvSpPr>
          <p:cNvPr id="96154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55C1EB47-B062-40D6-AE80-7A03364AC870}" type="slidenum">
              <a:rPr lang="zh-CN" altLang="en-US" sz="1200">
                <a:latin typeface="Calibri" pitchFamily="34" charset="0"/>
                <a:ea typeface="微软雅黑" pitchFamily="34" charset="-122"/>
              </a:rPr>
              <a:pPr algn="r" eaLnBrk="1" hangingPunct="1"/>
              <a:t>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818055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幻灯片图像占位符 1"/>
          <p:cNvSpPr>
            <a:spLocks noGrp="1" noRot="1" noChangeAspect="1" noTextEdit="1"/>
          </p:cNvSpPr>
          <p:nvPr>
            <p:ph type="sldImg"/>
          </p:nvPr>
        </p:nvSpPr>
        <p:spPr>
          <a:ln/>
        </p:spPr>
      </p:sp>
      <p:sp>
        <p:nvSpPr>
          <p:cNvPr id="945155" name="备注占位符 2"/>
          <p:cNvSpPr>
            <a:spLocks noGrp="1"/>
          </p:cNvSpPr>
          <p:nvPr>
            <p:ph type="body" idx="1"/>
          </p:nvPr>
        </p:nvSpPr>
        <p:spPr/>
        <p:txBody>
          <a:bodyPr/>
          <a:lstStyle/>
          <a:p>
            <a:pPr defTabSz="1217613">
              <a:spcBef>
                <a:spcPct val="0"/>
              </a:spcBef>
            </a:pPr>
            <a:endParaRPr lang="zh-CN" altLang="en-US"/>
          </a:p>
        </p:txBody>
      </p:sp>
      <p:sp>
        <p:nvSpPr>
          <p:cNvPr id="94515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4C30214F-8AAB-407C-9C3B-2395894EE73C}" type="slidenum">
              <a:rPr lang="zh-CN" altLang="en-US" sz="1200">
                <a:latin typeface="Calibri" pitchFamily="34" charset="0"/>
                <a:ea typeface="微软雅黑" pitchFamily="34" charset="-122"/>
              </a:rPr>
              <a:pPr algn="r" eaLnBrk="1" hangingPunct="1"/>
              <a:t>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05852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幻灯片图像占位符 1"/>
          <p:cNvSpPr>
            <a:spLocks noGrp="1" noRot="1" noChangeAspect="1" noTextEdit="1"/>
          </p:cNvSpPr>
          <p:nvPr>
            <p:ph type="sldImg"/>
          </p:nvPr>
        </p:nvSpPr>
        <p:spPr>
          <a:ln/>
        </p:spPr>
      </p:sp>
      <p:sp>
        <p:nvSpPr>
          <p:cNvPr id="945155" name="备注占位符 2"/>
          <p:cNvSpPr>
            <a:spLocks noGrp="1"/>
          </p:cNvSpPr>
          <p:nvPr>
            <p:ph type="body" idx="1"/>
          </p:nvPr>
        </p:nvSpPr>
        <p:spPr/>
        <p:txBody>
          <a:bodyPr/>
          <a:lstStyle/>
          <a:p>
            <a:pPr defTabSz="1217613">
              <a:spcBef>
                <a:spcPct val="0"/>
              </a:spcBef>
            </a:pPr>
            <a:endParaRPr lang="zh-CN" altLang="en-US"/>
          </a:p>
        </p:txBody>
      </p:sp>
      <p:sp>
        <p:nvSpPr>
          <p:cNvPr id="94515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4C30214F-8AAB-407C-9C3B-2395894EE73C}" type="slidenum">
              <a:rPr lang="zh-CN" altLang="en-US" sz="1200">
                <a:latin typeface="Calibri" pitchFamily="34" charset="0"/>
                <a:ea typeface="微软雅黑" pitchFamily="34" charset="-122"/>
              </a:rPr>
              <a:pPr algn="r" eaLnBrk="1" hangingPunct="1"/>
              <a:t>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968094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幻灯片图像占位符 1"/>
          <p:cNvSpPr>
            <a:spLocks noGrp="1" noRot="1" noChangeAspect="1" noTextEdit="1"/>
          </p:cNvSpPr>
          <p:nvPr>
            <p:ph type="sldImg"/>
          </p:nvPr>
        </p:nvSpPr>
        <p:spPr>
          <a:ln/>
        </p:spPr>
      </p:sp>
      <p:sp>
        <p:nvSpPr>
          <p:cNvPr id="945155" name="备注占位符 2"/>
          <p:cNvSpPr>
            <a:spLocks noGrp="1"/>
          </p:cNvSpPr>
          <p:nvPr>
            <p:ph type="body" idx="1"/>
          </p:nvPr>
        </p:nvSpPr>
        <p:spPr/>
        <p:txBody>
          <a:bodyPr/>
          <a:lstStyle/>
          <a:p>
            <a:pPr defTabSz="1217613">
              <a:spcBef>
                <a:spcPct val="0"/>
              </a:spcBef>
            </a:pPr>
            <a:endParaRPr lang="zh-CN" altLang="en-US"/>
          </a:p>
        </p:txBody>
      </p:sp>
      <p:sp>
        <p:nvSpPr>
          <p:cNvPr id="94515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4C30214F-8AAB-407C-9C3B-2395894EE73C}" type="slidenum">
              <a:rPr lang="zh-CN" altLang="en-US" sz="1200">
                <a:latin typeface="Calibri" pitchFamily="34" charset="0"/>
                <a:ea typeface="微软雅黑" pitchFamily="34" charset="-122"/>
              </a:rPr>
              <a:pPr algn="r" eaLnBrk="1" hangingPunct="1"/>
              <a:t>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539210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幻灯片图像占位符 1"/>
          <p:cNvSpPr>
            <a:spLocks noGrp="1" noRot="1" noChangeAspect="1" noTextEdit="1"/>
          </p:cNvSpPr>
          <p:nvPr>
            <p:ph type="sldImg"/>
          </p:nvPr>
        </p:nvSpPr>
        <p:spPr>
          <a:ln/>
        </p:spPr>
      </p:sp>
      <p:sp>
        <p:nvSpPr>
          <p:cNvPr id="945155" name="备注占位符 2"/>
          <p:cNvSpPr>
            <a:spLocks noGrp="1"/>
          </p:cNvSpPr>
          <p:nvPr>
            <p:ph type="body" idx="1"/>
          </p:nvPr>
        </p:nvSpPr>
        <p:spPr/>
        <p:txBody>
          <a:bodyPr/>
          <a:lstStyle/>
          <a:p>
            <a:pPr defTabSz="1217613">
              <a:spcBef>
                <a:spcPct val="0"/>
              </a:spcBef>
            </a:pPr>
            <a:endParaRPr lang="zh-CN" altLang="en-US"/>
          </a:p>
        </p:txBody>
      </p:sp>
      <p:sp>
        <p:nvSpPr>
          <p:cNvPr id="94515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4C30214F-8AAB-407C-9C3B-2395894EE73C}" type="slidenum">
              <a:rPr lang="zh-CN" altLang="en-US" sz="1200">
                <a:latin typeface="Calibri" pitchFamily="34" charset="0"/>
                <a:ea typeface="微软雅黑" pitchFamily="34" charset="-122"/>
              </a:rPr>
              <a:pPr algn="r" eaLnBrk="1" hangingPunct="1"/>
              <a:t>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678817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幻灯片图像占位符 1"/>
          <p:cNvSpPr>
            <a:spLocks noGrp="1" noRot="1" noChangeAspect="1" noTextEdit="1"/>
          </p:cNvSpPr>
          <p:nvPr>
            <p:ph type="sldImg"/>
          </p:nvPr>
        </p:nvSpPr>
        <p:spPr>
          <a:ln/>
        </p:spPr>
      </p:sp>
      <p:sp>
        <p:nvSpPr>
          <p:cNvPr id="965635" name="备注占位符 2"/>
          <p:cNvSpPr>
            <a:spLocks noGrp="1"/>
          </p:cNvSpPr>
          <p:nvPr>
            <p:ph type="body" idx="1"/>
          </p:nvPr>
        </p:nvSpPr>
        <p:spPr/>
        <p:txBody>
          <a:bodyPr/>
          <a:lstStyle/>
          <a:p>
            <a:pPr defTabSz="1217613">
              <a:spcBef>
                <a:spcPct val="0"/>
              </a:spcBef>
            </a:pPr>
            <a:endParaRPr lang="zh-CN" altLang="en-US"/>
          </a:p>
        </p:txBody>
      </p:sp>
      <p:sp>
        <p:nvSpPr>
          <p:cNvPr id="96563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B1F0F01-A57C-476B-8290-8EC356D63738}" type="slidenum">
              <a:rPr lang="zh-CN" altLang="en-US" sz="1200">
                <a:latin typeface="Calibri" pitchFamily="34" charset="0"/>
                <a:ea typeface="微软雅黑" pitchFamily="34" charset="-122"/>
              </a:rPr>
              <a:pPr algn="r" eaLnBrk="1" hangingPunct="1"/>
              <a:t>21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698617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22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168312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幻灯片图像占位符 1"/>
          <p:cNvSpPr>
            <a:spLocks noGrp="1" noRot="1" noChangeAspect="1" noTextEdit="1"/>
          </p:cNvSpPr>
          <p:nvPr>
            <p:ph type="sldImg"/>
          </p:nvPr>
        </p:nvSpPr>
        <p:spPr>
          <a:ln/>
        </p:spPr>
      </p:sp>
      <p:sp>
        <p:nvSpPr>
          <p:cNvPr id="969731" name="备注占位符 2"/>
          <p:cNvSpPr>
            <a:spLocks noGrp="1"/>
          </p:cNvSpPr>
          <p:nvPr>
            <p:ph type="body" idx="1"/>
          </p:nvPr>
        </p:nvSpPr>
        <p:spPr/>
        <p:txBody>
          <a:bodyPr/>
          <a:lstStyle/>
          <a:p>
            <a:pPr defTabSz="1217613">
              <a:spcBef>
                <a:spcPct val="0"/>
              </a:spcBef>
            </a:pPr>
            <a:endParaRPr lang="zh-CN" altLang="en-US"/>
          </a:p>
        </p:txBody>
      </p:sp>
      <p:sp>
        <p:nvSpPr>
          <p:cNvPr id="969732"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5E9A5E3C-D5F1-471E-A382-98FCBA655F26}" type="slidenum">
              <a:rPr lang="zh-CN" altLang="en-US" sz="1200">
                <a:latin typeface="Calibri" pitchFamily="34" charset="0"/>
                <a:ea typeface="微软雅黑" pitchFamily="34" charset="-122"/>
              </a:rPr>
              <a:pPr algn="r" eaLnBrk="1" hangingPunct="1"/>
              <a:t>61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083124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9550" cy="1471613"/>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30388" y="3887788"/>
            <a:ext cx="8537575"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4150594825"/>
      </p:ext>
    </p:extLst>
  </p:cSld>
  <p:clrMapOvr>
    <a:masterClrMapping/>
  </p:clrMapOvr>
  <p:transition spd="med" advClick="0" advTm="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0"/>
            <a:ext cx="10979150" cy="4527550"/>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92144556"/>
      </p:ext>
    </p:extLst>
  </p:cSld>
  <p:clrMapOvr>
    <a:masterClrMapping/>
  </p:clrMapOvr>
  <p:transition spd="med" advClick="0" advTm="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274638"/>
            <a:ext cx="2744787" cy="585311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81963" cy="5853112"/>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85743157"/>
      </p:ext>
    </p:extLst>
  </p:cSld>
  <p:clrMapOvr>
    <a:masterClrMapping/>
  </p:clrMapOvr>
  <p:transition spd="med"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0"/>
            <a:ext cx="10979150" cy="4527550"/>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48653426"/>
      </p:ext>
    </p:extLst>
  </p:cSld>
  <p:clrMapOvr>
    <a:masterClrMapping/>
  </p:clrMapOvr>
  <p:transition spd="med" advClick="0"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8488"/>
            <a:ext cx="10367962"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7962" cy="1501775"/>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1723688953"/>
      </p:ext>
    </p:extLst>
  </p:cSld>
  <p:clrMapOvr>
    <a:masterClrMapping/>
  </p:clrMapOvr>
  <p:transition spd="med" advClick="0"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3375" cy="45275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5375" y="1600200"/>
            <a:ext cx="5413375" cy="45275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87080053"/>
      </p:ext>
    </p:extLst>
  </p:cSld>
  <p:clrMapOvr>
    <a:masterClrMapping/>
  </p:clrMapOvr>
  <p:transition spd="med" advClick="0"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09600" y="2174875"/>
            <a:ext cx="5389563" cy="39528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273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96013" y="2174875"/>
            <a:ext cx="5392737" cy="39528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13955245"/>
      </p:ext>
    </p:extLst>
  </p:cSld>
  <p:clrMapOvr>
    <a:masterClrMapping/>
  </p:clrMapOvr>
  <p:transition spd="med" advClick="0" advTm="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231191942"/>
      </p:ext>
    </p:extLst>
  </p:cSld>
  <p:clrMapOvr>
    <a:masterClrMapping/>
  </p:clrMapOvr>
  <p:transition spd="med" advClick="0" advTm="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017768"/>
      </p:ext>
    </p:extLst>
  </p:cSld>
  <p:clrMapOvr>
    <a:masterClrMapping/>
  </p:clrMapOvr>
  <p:transition spd="med" advClick="0" advTm="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9900" cy="58547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26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25202598"/>
      </p:ext>
    </p:extLst>
  </p:cSld>
  <p:clrMapOvr>
    <a:masterClrMapping/>
  </p:clrMapOvr>
  <p:transition spd="med" advClick="0" advTm="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2188"/>
            <a:ext cx="7319963" cy="566737"/>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9963" cy="411638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90775" y="5368925"/>
            <a:ext cx="7319963"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355435591"/>
      </p:ext>
    </p:extLst>
  </p:cSld>
  <p:clrMapOvr>
    <a:masterClrMapping/>
  </p:clrMapOvr>
  <p:transition spd="med" advClick="0" advTm="0">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dkUpDiag">
          <a:fgClr>
            <a:srgbClr val="D9D9D9"/>
          </a:fgClr>
          <a:bgClr>
            <a:srgbClr val="F2F2F2"/>
          </a:bgClr>
        </a:pattFill>
        <a:effectLst/>
      </p:bgPr>
    </p:bg>
    <p:spTree>
      <p:nvGrpSpPr>
        <p:cNvPr id="1" name=""/>
        <p:cNvGrpSpPr/>
        <p:nvPr/>
      </p:nvGrpSpPr>
      <p:grpSpPr>
        <a:xfrm>
          <a:off x="0" y="0"/>
          <a:ext cx="0" cy="0"/>
          <a:chOff x="0" y="0"/>
          <a:chExt cx="0" cy="0"/>
        </a:xfrm>
      </p:grpSpPr>
      <p:pic>
        <p:nvPicPr>
          <p:cNvPr id="881708" name="Picture 44"/>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25400"/>
            <a:ext cx="12190413" cy="688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transition spd="med" advClick="0" advTm="0">
    <p:pull/>
  </p:transition>
  <p:timing>
    <p:tnLst>
      <p:par>
        <p:cTn id="1" dur="indefinite" restart="never" nodeType="tmRoot"/>
      </p:par>
    </p:tnLst>
  </p:timing>
  <p:txStyles>
    <p:titleStyle>
      <a:lvl1pPr algn="ctr" defTabSz="1217613" rtl="0" eaLnBrk="1" fontAlgn="base" hangingPunct="1">
        <a:spcBef>
          <a:spcPct val="0"/>
        </a:spcBef>
        <a:spcAft>
          <a:spcPct val="0"/>
        </a:spcAft>
        <a:defRPr sz="5900">
          <a:solidFill>
            <a:schemeClr val="tx1"/>
          </a:solidFill>
          <a:latin typeface="+mj-lt"/>
          <a:ea typeface="+mj-ea"/>
          <a:cs typeface="+mj-cs"/>
        </a:defRPr>
      </a:lvl1pPr>
      <a:lvl2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2pPr>
      <a:lvl3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3pPr>
      <a:lvl4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4pPr>
      <a:lvl5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5pPr>
      <a:lvl6pPr marL="4572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6pPr>
      <a:lvl7pPr marL="9144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7pPr>
      <a:lvl8pPr marL="13716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8pPr>
      <a:lvl9pPr marL="18288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9pPr>
    </p:titleStyle>
    <p:bodyStyle>
      <a:lvl1pPr marL="455613" indent="-455613" algn="l" defTabSz="1217613" rtl="0" eaLnBrk="1" fontAlgn="base" hangingPunct="1">
        <a:spcBef>
          <a:spcPct val="20000"/>
        </a:spcBef>
        <a:spcAft>
          <a:spcPct val="0"/>
        </a:spcAft>
        <a:buFont typeface="Arial" pitchFamily="34" charset="0"/>
        <a:buChar char="•"/>
        <a:defRPr sz="4300">
          <a:solidFill>
            <a:schemeClr val="tx1"/>
          </a:solidFill>
          <a:latin typeface="+mn-lt"/>
          <a:ea typeface="+mn-ea"/>
          <a:cs typeface="+mn-cs"/>
        </a:defRPr>
      </a:lvl1pPr>
      <a:lvl2pPr marL="990600" indent="-381000" algn="l" defTabSz="1217613" rtl="0" eaLnBrk="1" fontAlgn="base" hangingPunct="1">
        <a:spcBef>
          <a:spcPct val="20000"/>
        </a:spcBef>
        <a:spcAft>
          <a:spcPct val="0"/>
        </a:spcAft>
        <a:buFont typeface="Arial" pitchFamily="34" charset="0"/>
        <a:buChar char="–"/>
        <a:defRPr sz="3800">
          <a:solidFill>
            <a:schemeClr val="tx1"/>
          </a:solidFill>
          <a:latin typeface="+mn-lt"/>
          <a:ea typeface="+mn-ea"/>
        </a:defRPr>
      </a:lvl2pPr>
      <a:lvl3pPr marL="1524000" indent="-304800" algn="l" defTabSz="1217613" rtl="0" eaLnBrk="1" fontAlgn="base" hangingPunct="1">
        <a:spcBef>
          <a:spcPct val="20000"/>
        </a:spcBef>
        <a:spcAft>
          <a:spcPct val="0"/>
        </a:spcAft>
        <a:buFont typeface="Arial" pitchFamily="34" charset="0"/>
        <a:buChar char="•"/>
        <a:defRPr sz="3100">
          <a:solidFill>
            <a:schemeClr val="tx1"/>
          </a:solidFill>
          <a:latin typeface="+mn-lt"/>
          <a:ea typeface="+mn-ea"/>
        </a:defRPr>
      </a:lvl3pPr>
      <a:lvl4pPr marL="2133600" indent="-307975"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4pPr>
      <a:lvl5pPr marL="27432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5pPr>
      <a:lvl6pPr marL="32004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6pPr>
      <a:lvl7pPr marL="36576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7pPr>
      <a:lvl8pPr marL="41148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8pPr>
      <a:lvl9pPr marL="45720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a:extLst>
              <a:ext uri="{FF2B5EF4-FFF2-40B4-BE49-F238E27FC236}">
                <a16:creationId xmlns:a16="http://schemas.microsoft.com/office/drawing/2014/main" id="{36E7B933-2CBB-4285-9C01-8265D4BDB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 y="0"/>
            <a:ext cx="12194906" cy="6865732"/>
          </a:xfrm>
          <a:prstGeom prst="rect">
            <a:avLst/>
          </a:prstGeom>
        </p:spPr>
      </p:pic>
      <p:sp>
        <p:nvSpPr>
          <p:cNvPr id="112" name="TextBox 26">
            <a:extLst>
              <a:ext uri="{FF2B5EF4-FFF2-40B4-BE49-F238E27FC236}">
                <a16:creationId xmlns:a16="http://schemas.microsoft.com/office/drawing/2014/main" id="{676899CD-5C83-4B53-BFA7-53ABDA795D87}"/>
              </a:ext>
            </a:extLst>
          </p:cNvPr>
          <p:cNvSpPr txBox="1"/>
          <p:nvPr/>
        </p:nvSpPr>
        <p:spPr>
          <a:xfrm>
            <a:off x="591485" y="1436093"/>
            <a:ext cx="5722484" cy="2585323"/>
          </a:xfrm>
          <a:prstGeom prst="rect">
            <a:avLst/>
          </a:prstGeom>
          <a:noFill/>
        </p:spPr>
        <p:txBody>
          <a:bodyPr wrap="square" rtlCol="0">
            <a:spAutoFit/>
          </a:bodyPr>
          <a:lstStyle/>
          <a:p>
            <a:r>
              <a:rPr lang="zh-CN" altLang="en-US" sz="5400" b="1" dirty="0" smtClean="0">
                <a:solidFill>
                  <a:schemeClr val="bg1"/>
                </a:solidFill>
                <a:latin typeface="华文楷体" panose="02010600040101010101" pitchFamily="2" charset="-122"/>
                <a:ea typeface="华文楷体" panose="02010600040101010101" pitchFamily="2" charset="-122"/>
              </a:rPr>
              <a:t>面向对象程序设计</a:t>
            </a:r>
            <a:endParaRPr lang="en-US" altLang="zh-CN" sz="5400" b="1" dirty="0" smtClean="0">
              <a:solidFill>
                <a:schemeClr val="bg1"/>
              </a:solidFill>
              <a:latin typeface="华文楷体" panose="02010600040101010101" pitchFamily="2" charset="-122"/>
              <a:ea typeface="华文楷体" panose="02010600040101010101" pitchFamily="2" charset="-122"/>
            </a:endParaRPr>
          </a:p>
          <a:p>
            <a:endParaRPr lang="en-US" altLang="zh-CN" sz="5400" b="1" dirty="0" smtClean="0">
              <a:solidFill>
                <a:schemeClr val="bg1"/>
              </a:solidFill>
              <a:latin typeface="华文楷体" panose="02010600040101010101" pitchFamily="2" charset="-122"/>
              <a:ea typeface="华文楷体" panose="02010600040101010101" pitchFamily="2" charset="-122"/>
            </a:endParaRPr>
          </a:p>
          <a:p>
            <a:r>
              <a:rPr lang="zh-CN" altLang="en-US" sz="5400" b="1" dirty="0" smtClean="0">
                <a:solidFill>
                  <a:schemeClr val="bg1"/>
                </a:solidFill>
                <a:latin typeface="华文楷体" panose="02010600040101010101" pitchFamily="2" charset="-122"/>
                <a:ea typeface="华文楷体" panose="02010600040101010101" pitchFamily="2" charset="-122"/>
              </a:rPr>
              <a:t>多态性</a:t>
            </a:r>
            <a:r>
              <a:rPr lang="zh-CN" altLang="en-US" sz="5400" b="1" dirty="0">
                <a:solidFill>
                  <a:schemeClr val="bg1"/>
                </a:solidFill>
                <a:latin typeface="华文楷体" panose="02010600040101010101" pitchFamily="2" charset="-122"/>
                <a:ea typeface="华文楷体" panose="02010600040101010101" pitchFamily="2" charset="-122"/>
              </a:rPr>
              <a:t>与虚函数</a:t>
            </a:r>
          </a:p>
        </p:txBody>
      </p:sp>
      <p:sp>
        <p:nvSpPr>
          <p:cNvPr id="117" name="TextBox 12">
            <a:extLst>
              <a:ext uri="{FF2B5EF4-FFF2-40B4-BE49-F238E27FC236}">
                <a16:creationId xmlns:a16="http://schemas.microsoft.com/office/drawing/2014/main" id="{479E23A7-7B83-4AF3-8795-3B16207A7272}"/>
              </a:ext>
            </a:extLst>
          </p:cNvPr>
          <p:cNvSpPr txBox="1"/>
          <p:nvPr/>
        </p:nvSpPr>
        <p:spPr>
          <a:xfrm>
            <a:off x="338535" y="235764"/>
            <a:ext cx="2779101" cy="1200329"/>
          </a:xfrm>
          <a:prstGeom prst="rect">
            <a:avLst/>
          </a:prstGeom>
          <a:noFill/>
        </p:spPr>
        <p:txBody>
          <a:bodyPr wrap="square" rtlCol="0">
            <a:spAutoFit/>
          </a:bodyPr>
          <a:lstStyle/>
          <a:p>
            <a:r>
              <a:rPr lang="en-US" altLang="zh-CN" sz="7200" spc="-300" smtClean="0">
                <a:solidFill>
                  <a:schemeClr val="bg1"/>
                </a:solidFill>
                <a:latin typeface="华文楷体" panose="02010600040101010101" pitchFamily="2" charset="-122"/>
                <a:ea typeface="华文楷体" panose="02010600040101010101" pitchFamily="2" charset="-122"/>
              </a:rPr>
              <a:t>2021</a:t>
            </a:r>
            <a:endParaRPr lang="zh-CN" altLang="en-US" sz="7200" spc="-300" dirty="0">
              <a:solidFill>
                <a:schemeClr val="bg1"/>
              </a:solidFill>
              <a:latin typeface="华文楷体" panose="02010600040101010101" pitchFamily="2" charset="-122"/>
              <a:ea typeface="华文楷体" panose="02010600040101010101" pitchFamily="2" charset="-122"/>
            </a:endParaRPr>
          </a:p>
        </p:txBody>
      </p:sp>
      <p:sp>
        <p:nvSpPr>
          <p:cNvPr id="121" name="TextBox 33">
            <a:extLst>
              <a:ext uri="{FF2B5EF4-FFF2-40B4-BE49-F238E27FC236}">
                <a16:creationId xmlns:a16="http://schemas.microsoft.com/office/drawing/2014/main" id="{FFD3213A-B971-4F8D-8915-020533E32684}"/>
              </a:ext>
            </a:extLst>
          </p:cNvPr>
          <p:cNvSpPr txBox="1"/>
          <p:nvPr/>
        </p:nvSpPr>
        <p:spPr>
          <a:xfrm>
            <a:off x="842591" y="4509210"/>
            <a:ext cx="6206700" cy="584775"/>
          </a:xfrm>
          <a:prstGeom prst="rect">
            <a:avLst/>
          </a:prstGeom>
          <a:noFill/>
        </p:spPr>
        <p:txBody>
          <a:bodyPr wrap="square" rtlCol="0">
            <a:spAutoFit/>
          </a:bodyPr>
          <a:lstStyle/>
          <a:p>
            <a:r>
              <a:rPr lang="zh-CN" altLang="en-US" sz="3200" dirty="0" smtClean="0">
                <a:solidFill>
                  <a:schemeClr val="bg1"/>
                </a:solidFill>
                <a:latin typeface="华文隶书" panose="02010800040101010101" pitchFamily="2" charset="-122"/>
                <a:ea typeface="华文隶书" panose="02010800040101010101" pitchFamily="2" charset="-122"/>
              </a:rPr>
              <a:t>李际军  </a:t>
            </a:r>
            <a:r>
              <a:rPr lang="en-US" altLang="zh-CN" sz="3200" dirty="0" smtClean="0">
                <a:solidFill>
                  <a:schemeClr val="bg1"/>
                </a:solidFill>
                <a:latin typeface="华文隶书" panose="02010800040101010101" pitchFamily="2" charset="-122"/>
                <a:ea typeface="华文隶书" panose="02010800040101010101" pitchFamily="2" charset="-122"/>
              </a:rPr>
              <a:t>lijijun@cs.zju.edu.cn</a:t>
            </a:r>
            <a:endParaRPr lang="zh-CN" altLang="en-US" sz="3200" dirty="0">
              <a:solidFill>
                <a:schemeClr val="bg1"/>
              </a:solidFill>
              <a:latin typeface="华文隶书" panose="02010800040101010101" pitchFamily="2" charset="-122"/>
              <a:ea typeface="华文隶书" panose="02010800040101010101" pitchFamily="2"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p:cTn id="7" dur="1000" fill="hold"/>
                                        <p:tgtEl>
                                          <p:spTgt spid="107"/>
                                        </p:tgtEl>
                                        <p:attrNameLst>
                                          <p:attrName>ppt_w</p:attrName>
                                        </p:attrNameLst>
                                      </p:cBhvr>
                                      <p:tavLst>
                                        <p:tav tm="0">
                                          <p:val>
                                            <p:strVal val="#ppt_w+.3"/>
                                          </p:val>
                                        </p:tav>
                                        <p:tav tm="100000">
                                          <p:val>
                                            <p:strVal val="#ppt_w"/>
                                          </p:val>
                                        </p:tav>
                                      </p:tavLst>
                                    </p:anim>
                                    <p:anim calcmode="lin" valueType="num">
                                      <p:cBhvr>
                                        <p:cTn id="8" dur="1000" fill="hold"/>
                                        <p:tgtEl>
                                          <p:spTgt spid="107"/>
                                        </p:tgtEl>
                                        <p:attrNameLst>
                                          <p:attrName>ppt_h</p:attrName>
                                        </p:attrNameLst>
                                      </p:cBhvr>
                                      <p:tavLst>
                                        <p:tav tm="0">
                                          <p:val>
                                            <p:strVal val="#ppt_h"/>
                                          </p:val>
                                        </p:tav>
                                        <p:tav tm="100000">
                                          <p:val>
                                            <p:strVal val="#ppt_h"/>
                                          </p:val>
                                        </p:tav>
                                      </p:tavLst>
                                    </p:anim>
                                    <p:animEffect transition="in" filter="fade">
                                      <p:cBhvr>
                                        <p:cTn id="9" dur="1000"/>
                                        <p:tgtEl>
                                          <p:spTgt spid="107"/>
                                        </p:tgtEl>
                                      </p:cBhvr>
                                    </p:animEffect>
                                  </p:childTnLst>
                                </p:cTn>
                              </p:par>
                            </p:childTnLst>
                          </p:cTn>
                        </p:par>
                        <p:par>
                          <p:cTn id="10" fill="hold">
                            <p:stCondLst>
                              <p:cond delay="10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117"/>
                                        </p:tgtEl>
                                        <p:attrNameLst>
                                          <p:attrName>style.visibility</p:attrName>
                                        </p:attrNameLst>
                                      </p:cBhvr>
                                      <p:to>
                                        <p:strVal val="visible"/>
                                      </p:to>
                                    </p:set>
                                    <p:animEffect transition="in" filter="fade">
                                      <p:cBhvr>
                                        <p:cTn id="13" dur="1000"/>
                                        <p:tgtEl>
                                          <p:spTgt spid="117"/>
                                        </p:tgtEl>
                                      </p:cBhvr>
                                    </p:animEffect>
                                    <p:anim calcmode="lin" valueType="num">
                                      <p:cBhvr>
                                        <p:cTn id="14" dur="1000" fill="hold"/>
                                        <p:tgtEl>
                                          <p:spTgt spid="117"/>
                                        </p:tgtEl>
                                        <p:attrNameLst>
                                          <p:attrName>ppt_w</p:attrName>
                                        </p:attrNameLst>
                                      </p:cBhvr>
                                      <p:tavLst>
                                        <p:tav tm="0" fmla="#ppt_w*sin(2.5*pi*$)">
                                          <p:val>
                                            <p:fltVal val="0"/>
                                          </p:val>
                                        </p:tav>
                                        <p:tav tm="100000">
                                          <p:val>
                                            <p:fltVal val="1"/>
                                          </p:val>
                                        </p:tav>
                                      </p:tavLst>
                                    </p:anim>
                                    <p:anim calcmode="lin" valueType="num">
                                      <p:cBhvr>
                                        <p:cTn id="15" dur="1000" fill="hold"/>
                                        <p:tgtEl>
                                          <p:spTgt spid="117"/>
                                        </p:tgtEl>
                                        <p:attrNameLst>
                                          <p:attrName>ppt_h</p:attrName>
                                        </p:attrNameLst>
                                      </p:cBhvr>
                                      <p:tavLst>
                                        <p:tav tm="0">
                                          <p:val>
                                            <p:strVal val="#ppt_h"/>
                                          </p:val>
                                        </p:tav>
                                        <p:tav tm="100000">
                                          <p:val>
                                            <p:strVal val="#ppt_h"/>
                                          </p:val>
                                        </p:tav>
                                      </p:tavLst>
                                    </p:anim>
                                  </p:childTnLst>
                                </p:cTn>
                              </p:par>
                            </p:childTnLst>
                          </p:cTn>
                        </p:par>
                        <p:par>
                          <p:cTn id="16" fill="hold">
                            <p:stCondLst>
                              <p:cond delay="2300"/>
                            </p:stCondLst>
                            <p:childTnLst>
                              <p:par>
                                <p:cTn id="17" presetID="56" presetClass="entr" presetSubtype="0" fill="hold" grpId="0" nodeType="afterEffect">
                                  <p:stCondLst>
                                    <p:cond delay="0"/>
                                  </p:stCondLst>
                                  <p:iterate type="lt">
                                    <p:tmPct val="10000"/>
                                  </p:iterate>
                                  <p:childTnLst>
                                    <p:set>
                                      <p:cBhvr>
                                        <p:cTn id="18" dur="1" fill="hold">
                                          <p:stCondLst>
                                            <p:cond delay="0"/>
                                          </p:stCondLst>
                                        </p:cTn>
                                        <p:tgtEl>
                                          <p:spTgt spid="112"/>
                                        </p:tgtEl>
                                        <p:attrNameLst>
                                          <p:attrName>style.visibility</p:attrName>
                                        </p:attrNameLst>
                                      </p:cBhvr>
                                      <p:to>
                                        <p:strVal val="visible"/>
                                      </p:to>
                                    </p:set>
                                    <p:anim by="(-#ppt_w*2)" calcmode="lin" valueType="num">
                                      <p:cBhvr rctx="PPT">
                                        <p:cTn id="19" dur="500" autoRev="1" fill="hold">
                                          <p:stCondLst>
                                            <p:cond delay="0"/>
                                          </p:stCondLst>
                                        </p:cTn>
                                        <p:tgtEl>
                                          <p:spTgt spid="112"/>
                                        </p:tgtEl>
                                        <p:attrNameLst>
                                          <p:attrName>ppt_w</p:attrName>
                                        </p:attrNameLst>
                                      </p:cBhvr>
                                    </p:anim>
                                    <p:anim by="(#ppt_w*0.50)" calcmode="lin" valueType="num">
                                      <p:cBhvr>
                                        <p:cTn id="20" dur="500" decel="50000" autoRev="1" fill="hold">
                                          <p:stCondLst>
                                            <p:cond delay="0"/>
                                          </p:stCondLst>
                                        </p:cTn>
                                        <p:tgtEl>
                                          <p:spTgt spid="112"/>
                                        </p:tgtEl>
                                        <p:attrNameLst>
                                          <p:attrName>ppt_x</p:attrName>
                                        </p:attrNameLst>
                                      </p:cBhvr>
                                    </p:anim>
                                    <p:anim from="(-#ppt_h/2)" to="(#ppt_y)" calcmode="lin" valueType="num">
                                      <p:cBhvr>
                                        <p:cTn id="21" dur="1000" fill="hold">
                                          <p:stCondLst>
                                            <p:cond delay="0"/>
                                          </p:stCondLst>
                                        </p:cTn>
                                        <p:tgtEl>
                                          <p:spTgt spid="112"/>
                                        </p:tgtEl>
                                        <p:attrNameLst>
                                          <p:attrName>ppt_y</p:attrName>
                                        </p:attrNameLst>
                                      </p:cBhvr>
                                    </p:anim>
                                    <p:animRot by="21600000">
                                      <p:cBhvr>
                                        <p:cTn id="22" dur="1000" fill="hold">
                                          <p:stCondLst>
                                            <p:cond delay="0"/>
                                          </p:stCondLst>
                                        </p:cTn>
                                        <p:tgtEl>
                                          <p:spTgt spid="112"/>
                                        </p:tgtEl>
                                        <p:attrNameLst>
                                          <p:attrName>r</p:attrName>
                                        </p:attrNameLst>
                                      </p:cBhvr>
                                    </p:animRot>
                                  </p:childTnLst>
                                </p:cTn>
                              </p:par>
                            </p:childTnLst>
                          </p:cTn>
                        </p:par>
                        <p:par>
                          <p:cTn id="23" fill="hold">
                            <p:stCondLst>
                              <p:cond delay="4700"/>
                            </p:stCondLst>
                            <p:childTnLst>
                              <p:par>
                                <p:cTn id="24" presetID="42" presetClass="entr" presetSubtype="0" fill="hold" grpId="0" nodeType="afterEffect">
                                  <p:stCondLst>
                                    <p:cond delay="0"/>
                                  </p:stCondLst>
                                  <p:childTnLst>
                                    <p:set>
                                      <p:cBhvr>
                                        <p:cTn id="25" dur="1" fill="hold">
                                          <p:stCondLst>
                                            <p:cond delay="0"/>
                                          </p:stCondLst>
                                        </p:cTn>
                                        <p:tgtEl>
                                          <p:spTgt spid="121"/>
                                        </p:tgtEl>
                                        <p:attrNameLst>
                                          <p:attrName>style.visibility</p:attrName>
                                        </p:attrNameLst>
                                      </p:cBhvr>
                                      <p:to>
                                        <p:strVal val="visible"/>
                                      </p:to>
                                    </p:set>
                                    <p:animEffect transition="in" filter="fade">
                                      <p:cBhvr>
                                        <p:cTn id="26" dur="1000"/>
                                        <p:tgtEl>
                                          <p:spTgt spid="121"/>
                                        </p:tgtEl>
                                      </p:cBhvr>
                                    </p:animEffect>
                                    <p:anim calcmode="lin" valueType="num">
                                      <p:cBhvr>
                                        <p:cTn id="27" dur="1000" fill="hold"/>
                                        <p:tgtEl>
                                          <p:spTgt spid="121"/>
                                        </p:tgtEl>
                                        <p:attrNameLst>
                                          <p:attrName>ppt_x</p:attrName>
                                        </p:attrNameLst>
                                      </p:cBhvr>
                                      <p:tavLst>
                                        <p:tav tm="0">
                                          <p:val>
                                            <p:strVal val="#ppt_x"/>
                                          </p:val>
                                        </p:tav>
                                        <p:tav tm="100000">
                                          <p:val>
                                            <p:strVal val="#ppt_x"/>
                                          </p:val>
                                        </p:tav>
                                      </p:tavLst>
                                    </p:anim>
                                    <p:anim calcmode="lin" valueType="num">
                                      <p:cBhvr>
                                        <p:cTn id="28"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7" grpId="0"/>
      <p:bldP spid="1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subTitle" idx="1"/>
          </p:nvPr>
        </p:nvSpPr>
        <p:spPr>
          <a:xfrm>
            <a:off x="193359" y="837506"/>
            <a:ext cx="11521279" cy="5500373"/>
          </a:xfrm>
          <a:noFill/>
        </p:spPr>
        <p:txBody>
          <a:bodyPr/>
          <a:lstStyle/>
          <a:p>
            <a:pPr indent="-6351" algn="l"/>
            <a:r>
              <a:rPr lang="zh-CN" altLang="en-US" sz="2400" b="0" dirty="0" smtClean="0"/>
              <a:t>建立一个</a:t>
            </a:r>
            <a:r>
              <a:rPr lang="en-US" altLang="zh-CN" sz="2400" b="0" dirty="0" smtClean="0"/>
              <a:t>Point(</a:t>
            </a:r>
            <a:r>
              <a:rPr lang="zh-CN" altLang="en-US" sz="2400" b="0" dirty="0" smtClean="0"/>
              <a:t>点)类，包含数据成员</a:t>
            </a:r>
            <a:r>
              <a:rPr lang="en-US" altLang="zh-CN" sz="2400" b="0" dirty="0" err="1" smtClean="0"/>
              <a:t>x,y</a:t>
            </a:r>
            <a:r>
              <a:rPr lang="en-US" altLang="zh-CN" sz="2400" b="0" dirty="0" smtClean="0"/>
              <a:t>(</a:t>
            </a:r>
            <a:r>
              <a:rPr lang="zh-CN" altLang="en-US" sz="2400" b="0" dirty="0" smtClean="0"/>
              <a:t>坐标点)。以它为基类，派生出一个</a:t>
            </a:r>
            <a:r>
              <a:rPr lang="en-US" altLang="zh-CN" sz="2400" b="0" dirty="0" smtClean="0"/>
              <a:t>Circle(</a:t>
            </a:r>
            <a:r>
              <a:rPr lang="zh-CN" altLang="en-US" sz="2400" b="0" dirty="0" smtClean="0"/>
              <a:t>圆)类，增加数据成员</a:t>
            </a:r>
            <a:r>
              <a:rPr lang="en-US" altLang="zh-CN" sz="2400" b="0" dirty="0" smtClean="0"/>
              <a:t>r(</a:t>
            </a:r>
            <a:r>
              <a:rPr lang="zh-CN" altLang="en-US" sz="2400" b="0" dirty="0" smtClean="0"/>
              <a:t>半径)，再以</a:t>
            </a:r>
            <a:r>
              <a:rPr lang="en-US" altLang="zh-CN" sz="2400" b="0" dirty="0" smtClean="0"/>
              <a:t>Circle</a:t>
            </a:r>
            <a:r>
              <a:rPr lang="zh-CN" altLang="en-US" sz="2400" b="0" dirty="0" smtClean="0"/>
              <a:t>类为直接基类，派生出一个</a:t>
            </a:r>
            <a:r>
              <a:rPr lang="en-US" altLang="zh-CN" sz="2400" b="0" dirty="0" smtClean="0"/>
              <a:t>Cylinder(</a:t>
            </a:r>
            <a:r>
              <a:rPr lang="zh-CN" altLang="en-US" sz="2400" b="0" dirty="0" smtClean="0"/>
              <a:t>圆柱体)类，再增加数据成员</a:t>
            </a:r>
            <a:r>
              <a:rPr lang="en-US" altLang="zh-CN" sz="2400" b="0" dirty="0" smtClean="0"/>
              <a:t>h(</a:t>
            </a:r>
            <a:r>
              <a:rPr lang="zh-CN" altLang="en-US" sz="2400" b="0" dirty="0" smtClean="0"/>
              <a:t>高)。要求编写程序，重载运算符</a:t>
            </a:r>
            <a:r>
              <a:rPr lang="zh-CN" altLang="en-US" sz="2400" b="0" dirty="0" smtClean="0">
                <a:latin typeface="Arial" panose="020B0604020202020204" pitchFamily="34" charset="0"/>
              </a:rPr>
              <a:t>“</a:t>
            </a:r>
            <a:r>
              <a:rPr lang="zh-CN" altLang="en-US" sz="2400" b="0" dirty="0" smtClean="0"/>
              <a:t>&lt;&lt;</a:t>
            </a:r>
            <a:r>
              <a:rPr lang="zh-CN" altLang="en-US" sz="2400" b="0" dirty="0" smtClean="0">
                <a:latin typeface="Arial" panose="020B0604020202020204" pitchFamily="34" charset="0"/>
              </a:rPr>
              <a:t>”</a:t>
            </a:r>
            <a:r>
              <a:rPr lang="zh-CN" altLang="en-US" sz="2400" b="0" dirty="0" smtClean="0"/>
              <a:t>和</a:t>
            </a:r>
            <a:r>
              <a:rPr lang="zh-CN" altLang="en-US" sz="2400" b="0" dirty="0" smtClean="0">
                <a:latin typeface="Arial" panose="020B0604020202020204" pitchFamily="34" charset="0"/>
              </a:rPr>
              <a:t>“</a:t>
            </a:r>
            <a:r>
              <a:rPr lang="zh-CN" altLang="en-US" sz="2400" b="0" dirty="0" smtClean="0"/>
              <a:t>&gt;&gt;</a:t>
            </a:r>
            <a:r>
              <a:rPr lang="zh-CN" altLang="en-US" sz="2400" b="0" dirty="0" smtClean="0">
                <a:latin typeface="Arial" panose="020B0604020202020204" pitchFamily="34" charset="0"/>
              </a:rPr>
              <a:t>”</a:t>
            </a:r>
            <a:r>
              <a:rPr lang="zh-CN" altLang="en-US" sz="2400" b="0" dirty="0" smtClean="0"/>
              <a:t>，使之能用于输出以上类对象。</a:t>
            </a:r>
          </a:p>
          <a:p>
            <a:pPr indent="-6351" algn="l"/>
            <a:endParaRPr lang="en-US" altLang="zh-CN" sz="2400" b="0" dirty="0" smtClean="0"/>
          </a:p>
          <a:p>
            <a:pPr indent="-6351" algn="l"/>
            <a:r>
              <a:rPr lang="zh-CN" altLang="en-US" sz="2400" b="0" dirty="0" smtClean="0"/>
              <a:t>(1) 声明基类</a:t>
            </a:r>
            <a:r>
              <a:rPr lang="en-US" altLang="zh-CN" sz="2400" b="0" dirty="0" smtClean="0"/>
              <a:t>Point</a:t>
            </a:r>
            <a:r>
              <a:rPr lang="zh-CN" altLang="en-US" sz="2400" b="0" dirty="0" smtClean="0"/>
              <a:t>类</a:t>
            </a:r>
          </a:p>
          <a:p>
            <a:pPr indent="-6351" algn="l"/>
            <a:r>
              <a:rPr lang="zh-CN" altLang="en-US" sz="2400" b="0" dirty="0" smtClean="0"/>
              <a:t>可写出声明基类</a:t>
            </a:r>
            <a:r>
              <a:rPr lang="en-US" altLang="zh-CN" sz="2400" b="0" dirty="0" smtClean="0"/>
              <a:t>Point</a:t>
            </a:r>
            <a:r>
              <a:rPr lang="zh-CN" altLang="en-US" sz="2400" b="0" dirty="0" smtClean="0"/>
              <a:t>的部分如下:</a:t>
            </a:r>
          </a:p>
          <a:p>
            <a:pPr indent="-6351" algn="l"/>
            <a:r>
              <a:rPr lang="zh-CN" altLang="en-US" sz="2400" dirty="0"/>
              <a:t>#</a:t>
            </a:r>
            <a:r>
              <a:rPr lang="en-US" altLang="zh-CN" sz="2400" dirty="0"/>
              <a:t>include &lt;</a:t>
            </a:r>
            <a:r>
              <a:rPr lang="en-US" altLang="zh-CN" sz="2400" dirty="0" err="1"/>
              <a:t>iostream</a:t>
            </a:r>
            <a:r>
              <a:rPr lang="en-US" altLang="zh-CN" sz="2400" dirty="0"/>
              <a:t>&gt;</a:t>
            </a:r>
          </a:p>
          <a:p>
            <a:pPr indent="-6351" algn="l"/>
            <a:r>
              <a:rPr lang="en-US" altLang="zh-CN" sz="2400" dirty="0"/>
              <a:t>//</a:t>
            </a:r>
            <a:r>
              <a:rPr lang="zh-CN" altLang="en-US" sz="2400" dirty="0"/>
              <a:t>声明类</a:t>
            </a:r>
            <a:r>
              <a:rPr lang="en-US" altLang="zh-CN" sz="2400" dirty="0"/>
              <a:t>Point</a:t>
            </a:r>
          </a:p>
          <a:p>
            <a:pPr indent="-6351" algn="l"/>
            <a:r>
              <a:rPr lang="en-US" altLang="zh-CN" sz="2400" dirty="0"/>
              <a:t>class Point</a:t>
            </a:r>
          </a:p>
          <a:p>
            <a:pPr indent="-6351" algn="l"/>
            <a:r>
              <a:rPr lang="en-US" altLang="zh-CN" sz="2400" dirty="0"/>
              <a:t>{    </a:t>
            </a:r>
            <a:endParaRPr lang="en-US" altLang="zh-CN" sz="2400" dirty="0" smtClean="0"/>
          </a:p>
          <a:p>
            <a:pPr indent="-6351" algn="l"/>
            <a:r>
              <a:rPr lang="en-US" altLang="zh-CN" sz="2400" dirty="0" smtClean="0"/>
              <a:t>public</a:t>
            </a:r>
            <a:r>
              <a:rPr lang="en-US" altLang="zh-CN" sz="2400" dirty="0"/>
              <a:t>:</a:t>
            </a:r>
          </a:p>
          <a:p>
            <a:pPr indent="-6351" algn="l"/>
            <a:r>
              <a:rPr lang="en-US" altLang="zh-CN" sz="2400" dirty="0"/>
              <a:t>  </a:t>
            </a:r>
            <a:r>
              <a:rPr lang="en-US" altLang="zh-CN" sz="2400" dirty="0" smtClean="0"/>
              <a:t>    Point(float </a:t>
            </a:r>
            <a:r>
              <a:rPr lang="en-US" altLang="zh-CN" sz="2400" dirty="0"/>
              <a:t>x=0,float y=0);//</a:t>
            </a:r>
            <a:r>
              <a:rPr lang="zh-CN" altLang="en-US" sz="2400" dirty="0"/>
              <a:t>有默认参数的构造函数</a:t>
            </a:r>
          </a:p>
        </p:txBody>
      </p:sp>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122511"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803548" y="398"/>
            <a:ext cx="6193457"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点的例子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3405637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ppt_w</p:attrName>
                                        </p:attrNameLst>
                                      </p:cBhvr>
                                      <p:tavLst>
                                        <p:tav tm="0" fmla="#ppt_w*sin(2.5*pi*$)">
                                          <p:val>
                                            <p:fltVal val="0"/>
                                          </p:val>
                                        </p:tav>
                                        <p:tav tm="100000">
                                          <p:val>
                                            <p:fltVal val="1"/>
                                          </p:val>
                                        </p:tav>
                                      </p:tavLst>
                                    </p:anim>
                                    <p:anim calcmode="lin" valueType="num">
                                      <p:cBhvr>
                                        <p:cTn id="9" dur="1000" fill="hold"/>
                                        <p:tgtEl>
                                          <p:spTgt spid="13"/>
                                        </p:tgtEl>
                                        <p:attrNameLst>
                                          <p:attrName>ppt_h</p:attrName>
                                        </p:attrNameLst>
                                      </p:cBhvr>
                                      <p:tavLst>
                                        <p:tav tm="0">
                                          <p:val>
                                            <p:strVal val="#ppt_h"/>
                                          </p:val>
                                        </p:tav>
                                        <p:tav tm="100000">
                                          <p:val>
                                            <p:strVal val="#ppt_h"/>
                                          </p:val>
                                        </p:tav>
                                      </p:tavLst>
                                    </p:anim>
                                  </p:childTnLst>
                                </p:cTn>
                              </p:par>
                            </p:childTnLst>
                          </p:cTn>
                        </p:par>
                        <p:par>
                          <p:cTn id="10" fill="hold">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subTitle" idx="1"/>
          </p:nvPr>
        </p:nvSpPr>
        <p:spPr>
          <a:xfrm>
            <a:off x="338535" y="1053530"/>
            <a:ext cx="11377264" cy="5992612"/>
          </a:xfrm>
          <a:noFill/>
        </p:spPr>
        <p:txBody>
          <a:bodyPr/>
          <a:lstStyle/>
          <a:p>
            <a:pPr indent="-6351" algn="l"/>
            <a:r>
              <a:rPr lang="en-US" altLang="zh-CN" sz="1800" dirty="0" smtClean="0"/>
              <a:t>	</a:t>
            </a:r>
            <a:r>
              <a:rPr lang="en-US" altLang="zh-CN" sz="1800" dirty="0" err="1" smtClean="0"/>
              <a:t>pt</a:t>
            </a:r>
            <a:r>
              <a:rPr lang="en-US" altLang="zh-CN" sz="1800" dirty="0"/>
              <a:t>=&amp;point;                                      //</a:t>
            </a:r>
            <a:r>
              <a:rPr lang="zh-CN" altLang="en-US" sz="1800" dirty="0"/>
              <a:t>指针指向</a:t>
            </a:r>
            <a:r>
              <a:rPr lang="en-US" altLang="zh-CN" sz="1800" dirty="0"/>
              <a:t>Point</a:t>
            </a:r>
            <a:r>
              <a:rPr lang="zh-CN" altLang="en-US" sz="1800" dirty="0"/>
              <a:t>类对象</a:t>
            </a:r>
          </a:p>
          <a:p>
            <a:pPr indent="-6351" algn="l"/>
            <a:r>
              <a:rPr lang="zh-CN" altLang="en-US" sz="1800" dirty="0"/>
              <a:t> </a:t>
            </a:r>
            <a:r>
              <a:rPr lang="en-US" altLang="zh-CN" sz="1800" dirty="0" smtClean="0"/>
              <a:t>	</a:t>
            </a:r>
            <a:r>
              <a:rPr lang="en-US" altLang="zh-CN" sz="1800" dirty="0" err="1" smtClean="0"/>
              <a:t>pt</a:t>
            </a:r>
            <a:r>
              <a:rPr lang="en-US" altLang="zh-CN" sz="1800" dirty="0" smtClean="0"/>
              <a:t>-</a:t>
            </a:r>
            <a:r>
              <a:rPr lang="en-US" altLang="zh-CN" sz="1800" dirty="0"/>
              <a:t>&gt;</a:t>
            </a:r>
            <a:r>
              <a:rPr lang="en-US" altLang="zh-CN" sz="1800" dirty="0" err="1"/>
              <a:t>shapeName</a:t>
            </a:r>
            <a:r>
              <a:rPr lang="en-US" altLang="zh-CN" sz="1800" dirty="0"/>
              <a:t>( );                                //</a:t>
            </a:r>
            <a:r>
              <a:rPr lang="zh-CN" altLang="en-US" sz="1800" dirty="0"/>
              <a:t>动态关联</a:t>
            </a:r>
          </a:p>
          <a:p>
            <a:pPr indent="-6351" algn="l"/>
            <a:r>
              <a:rPr lang="zh-CN" altLang="en-US" sz="1800" dirty="0"/>
              <a:t> </a:t>
            </a:r>
            <a:r>
              <a:rPr lang="en-US" altLang="zh-CN" sz="1800" dirty="0" smtClean="0"/>
              <a:t>	</a:t>
            </a:r>
            <a:r>
              <a:rPr lang="en-US" altLang="zh-CN" sz="1800" dirty="0" err="1" smtClean="0"/>
              <a:t>cout</a:t>
            </a:r>
            <a:r>
              <a:rPr lang="en-US" altLang="zh-CN" sz="1800" dirty="0"/>
              <a:t>&lt;&lt;″x=″&lt;&lt;</a:t>
            </a:r>
            <a:r>
              <a:rPr lang="en-US" altLang="zh-CN" sz="1800" dirty="0" err="1"/>
              <a:t>point.getX</a:t>
            </a:r>
            <a:r>
              <a:rPr lang="en-US" altLang="zh-CN" sz="1800" dirty="0"/>
              <a:t>( )&lt;&lt;″,y=″&lt;&lt;</a:t>
            </a:r>
            <a:r>
              <a:rPr lang="en-US" altLang="zh-CN" sz="1800" dirty="0" err="1"/>
              <a:t>point.getY</a:t>
            </a:r>
            <a:r>
              <a:rPr lang="en-US" altLang="zh-CN" sz="1800" dirty="0"/>
              <a:t>( )&lt;&lt;″\\</a:t>
            </a:r>
            <a:r>
              <a:rPr lang="en-US" altLang="zh-CN" sz="1800" dirty="0" err="1"/>
              <a:t>narea</a:t>
            </a:r>
            <a:r>
              <a:rPr lang="en-US" altLang="zh-CN" sz="1800" dirty="0"/>
              <a:t>=″&lt;&lt;</a:t>
            </a:r>
            <a:r>
              <a:rPr lang="en-US" altLang="zh-CN" sz="1800" dirty="0" err="1"/>
              <a:t>pt</a:t>
            </a:r>
            <a:r>
              <a:rPr lang="en-US" altLang="zh-CN" sz="1800" dirty="0"/>
              <a:t>-&gt;area( )</a:t>
            </a:r>
          </a:p>
          <a:p>
            <a:pPr indent="-6351" algn="l"/>
            <a:r>
              <a:rPr lang="en-US" altLang="zh-CN" sz="1800" dirty="0"/>
              <a:t>    </a:t>
            </a:r>
            <a:r>
              <a:rPr lang="en-US" altLang="zh-CN" sz="1800" dirty="0" smtClean="0"/>
              <a:t>		 </a:t>
            </a:r>
            <a:r>
              <a:rPr lang="en-US" altLang="zh-CN" sz="1800" dirty="0"/>
              <a:t>&lt;&lt;″\\</a:t>
            </a:r>
            <a:r>
              <a:rPr lang="en-US" altLang="zh-CN" sz="1800" dirty="0" err="1"/>
              <a:t>nvolume</a:t>
            </a:r>
            <a:r>
              <a:rPr lang="en-US" altLang="zh-CN" sz="1800" dirty="0"/>
              <a:t>=″&lt;&lt;</a:t>
            </a:r>
            <a:r>
              <a:rPr lang="en-US" altLang="zh-CN" sz="1800" dirty="0" err="1"/>
              <a:t>pt</a:t>
            </a:r>
            <a:r>
              <a:rPr lang="en-US" altLang="zh-CN" sz="1800" dirty="0"/>
              <a:t>-&gt;volume()&lt;&lt;″\\n\\n″;</a:t>
            </a:r>
          </a:p>
          <a:p>
            <a:pPr indent="-6351" algn="l"/>
            <a:endParaRPr lang="en-US" altLang="zh-CN" sz="1800" dirty="0"/>
          </a:p>
          <a:p>
            <a:pPr indent="-6351" algn="l"/>
            <a:r>
              <a:rPr lang="en-US" altLang="zh-CN" sz="1800" dirty="0" smtClean="0"/>
              <a:t>	 </a:t>
            </a:r>
            <a:r>
              <a:rPr lang="en-US" altLang="zh-CN" sz="1800" dirty="0" err="1"/>
              <a:t>pt</a:t>
            </a:r>
            <a:r>
              <a:rPr lang="en-US" altLang="zh-CN" sz="1800" dirty="0"/>
              <a:t>=&amp;circle;                                     //</a:t>
            </a:r>
            <a:r>
              <a:rPr lang="zh-CN" altLang="en-US" sz="1800" dirty="0"/>
              <a:t>指针指向</a:t>
            </a:r>
            <a:r>
              <a:rPr lang="en-US" altLang="zh-CN" sz="1800" dirty="0"/>
              <a:t>Circle</a:t>
            </a:r>
            <a:r>
              <a:rPr lang="zh-CN" altLang="en-US" sz="1800" dirty="0"/>
              <a:t>类对象</a:t>
            </a:r>
          </a:p>
          <a:p>
            <a:pPr indent="-6351" algn="l"/>
            <a:endParaRPr lang="en-US" altLang="zh-CN" sz="1800" dirty="0" smtClean="0"/>
          </a:p>
          <a:p>
            <a:pPr indent="-6351" algn="l"/>
            <a:r>
              <a:rPr lang="zh-CN" altLang="en-US" sz="1800" dirty="0" smtClean="0"/>
              <a:t> </a:t>
            </a:r>
            <a:r>
              <a:rPr lang="en-US" altLang="zh-CN" sz="1800" dirty="0" smtClean="0"/>
              <a:t>	</a:t>
            </a:r>
            <a:r>
              <a:rPr lang="en-US" altLang="zh-CN" sz="1800" dirty="0" err="1" smtClean="0"/>
              <a:t>pt</a:t>
            </a:r>
            <a:r>
              <a:rPr lang="en-US" altLang="zh-CN" sz="1800" dirty="0" smtClean="0"/>
              <a:t>-</a:t>
            </a:r>
            <a:r>
              <a:rPr lang="en-US" altLang="zh-CN" sz="1800" dirty="0"/>
              <a:t>&gt;</a:t>
            </a:r>
            <a:r>
              <a:rPr lang="en-US" altLang="zh-CN" sz="1800" dirty="0" err="1"/>
              <a:t>shapeName</a:t>
            </a:r>
            <a:r>
              <a:rPr lang="en-US" altLang="zh-CN" sz="1800" dirty="0"/>
              <a:t>( );                                //</a:t>
            </a:r>
            <a:r>
              <a:rPr lang="zh-CN" altLang="en-US" sz="1800" dirty="0"/>
              <a:t>动态关联</a:t>
            </a:r>
          </a:p>
          <a:p>
            <a:pPr indent="-6351" algn="l"/>
            <a:r>
              <a:rPr lang="en-US" altLang="zh-CN" sz="1800" dirty="0" smtClean="0"/>
              <a:t>	</a:t>
            </a:r>
            <a:r>
              <a:rPr lang="zh-CN" altLang="en-US" sz="1800" dirty="0" smtClean="0"/>
              <a:t> </a:t>
            </a:r>
            <a:r>
              <a:rPr lang="en-US" altLang="zh-CN" sz="1800" dirty="0" err="1"/>
              <a:t>cout</a:t>
            </a:r>
            <a:r>
              <a:rPr lang="en-US" altLang="zh-CN" sz="1800" dirty="0"/>
              <a:t>&lt;&lt;″x=″&lt;&lt;</a:t>
            </a:r>
            <a:r>
              <a:rPr lang="en-US" altLang="zh-CN" sz="1800" dirty="0" err="1"/>
              <a:t>circle.getX</a:t>
            </a:r>
            <a:r>
              <a:rPr lang="en-US" altLang="zh-CN" sz="1800" dirty="0"/>
              <a:t>( )&lt;&lt;″,y=″&lt;&lt;</a:t>
            </a:r>
            <a:r>
              <a:rPr lang="en-US" altLang="zh-CN" sz="1800" dirty="0" err="1"/>
              <a:t>circle.getY</a:t>
            </a:r>
            <a:r>
              <a:rPr lang="en-US" altLang="zh-CN" sz="1800" dirty="0"/>
              <a:t>( )&lt;&lt;″\\</a:t>
            </a:r>
            <a:r>
              <a:rPr lang="en-US" altLang="zh-CN" sz="1800" dirty="0" err="1"/>
              <a:t>narea</a:t>
            </a:r>
            <a:r>
              <a:rPr lang="en-US" altLang="zh-CN" sz="1800" dirty="0"/>
              <a:t>=″&lt;&lt;</a:t>
            </a:r>
            <a:r>
              <a:rPr lang="en-US" altLang="zh-CN" sz="1800" dirty="0" err="1"/>
              <a:t>pt</a:t>
            </a:r>
            <a:r>
              <a:rPr lang="en-US" altLang="zh-CN" sz="1800" dirty="0"/>
              <a:t>-&gt;area( )</a:t>
            </a:r>
          </a:p>
          <a:p>
            <a:pPr indent="-6351" algn="l"/>
            <a:r>
              <a:rPr lang="en-US" altLang="zh-CN" sz="1800" dirty="0"/>
              <a:t>     </a:t>
            </a:r>
            <a:r>
              <a:rPr lang="en-US" altLang="zh-CN" sz="1800" dirty="0" smtClean="0"/>
              <a:t>		&lt;&lt;″\\</a:t>
            </a:r>
            <a:r>
              <a:rPr lang="en-US" altLang="zh-CN" sz="1800" dirty="0" err="1"/>
              <a:t>nvolume</a:t>
            </a:r>
            <a:r>
              <a:rPr lang="en-US" altLang="zh-CN" sz="1800" dirty="0"/>
              <a:t>=″&lt;&lt;</a:t>
            </a:r>
            <a:r>
              <a:rPr lang="en-US" altLang="zh-CN" sz="1800" dirty="0" err="1"/>
              <a:t>pt</a:t>
            </a:r>
            <a:r>
              <a:rPr lang="en-US" altLang="zh-CN" sz="1800" dirty="0"/>
              <a:t>-&gt;volume( )&lt;&lt;″\\n\\n″;</a:t>
            </a:r>
          </a:p>
          <a:p>
            <a:pPr indent="-6351" algn="l"/>
            <a:endParaRPr lang="en-US" altLang="zh-CN" sz="1800" dirty="0"/>
          </a:p>
          <a:p>
            <a:pPr indent="-6351" algn="l"/>
            <a:r>
              <a:rPr lang="en-US" altLang="zh-CN" sz="1800" dirty="0"/>
              <a:t> </a:t>
            </a:r>
            <a:r>
              <a:rPr lang="en-US" altLang="zh-CN" sz="1800" dirty="0" smtClean="0"/>
              <a:t>	</a:t>
            </a:r>
            <a:r>
              <a:rPr lang="en-US" altLang="zh-CN" sz="1800" dirty="0" err="1" smtClean="0"/>
              <a:t>pt</a:t>
            </a:r>
            <a:r>
              <a:rPr lang="en-US" altLang="zh-CN" sz="1800" dirty="0"/>
              <a:t>=&amp;cylinder;                                   //</a:t>
            </a:r>
            <a:r>
              <a:rPr lang="zh-CN" altLang="en-US" sz="1800" dirty="0"/>
              <a:t>指针指向</a:t>
            </a:r>
            <a:r>
              <a:rPr lang="en-US" altLang="zh-CN" sz="1800" dirty="0"/>
              <a:t>Cylinder</a:t>
            </a:r>
            <a:r>
              <a:rPr lang="zh-CN" altLang="en-US" sz="1800" dirty="0"/>
              <a:t>类对象</a:t>
            </a:r>
          </a:p>
          <a:p>
            <a:pPr indent="-6351" algn="l"/>
            <a:r>
              <a:rPr lang="en-US" altLang="zh-CN" sz="1800" dirty="0" smtClean="0"/>
              <a:t>	</a:t>
            </a:r>
            <a:r>
              <a:rPr lang="zh-CN" altLang="en-US" sz="1800" dirty="0" smtClean="0"/>
              <a:t> </a:t>
            </a:r>
            <a:r>
              <a:rPr lang="en-US" altLang="zh-CN" sz="1800" dirty="0" err="1"/>
              <a:t>pt</a:t>
            </a:r>
            <a:r>
              <a:rPr lang="en-US" altLang="zh-CN" sz="1800" dirty="0"/>
              <a:t>-&gt;</a:t>
            </a:r>
            <a:r>
              <a:rPr lang="en-US" altLang="zh-CN" sz="1800" dirty="0" err="1"/>
              <a:t>shapeName</a:t>
            </a:r>
            <a:r>
              <a:rPr lang="en-US" altLang="zh-CN" sz="1800" dirty="0"/>
              <a:t>( );                                //</a:t>
            </a:r>
            <a:r>
              <a:rPr lang="zh-CN" altLang="en-US" sz="1800" dirty="0"/>
              <a:t>动态关联</a:t>
            </a:r>
          </a:p>
          <a:p>
            <a:pPr indent="-6351" algn="l"/>
            <a:r>
              <a:rPr lang="zh-CN" altLang="en-US" sz="1800" dirty="0"/>
              <a:t> </a:t>
            </a:r>
            <a:r>
              <a:rPr lang="en-US" altLang="zh-CN" sz="1800" dirty="0" smtClean="0"/>
              <a:t>	</a:t>
            </a:r>
            <a:r>
              <a:rPr lang="en-US" altLang="zh-CN" sz="1800" dirty="0" err="1" smtClean="0"/>
              <a:t>cout</a:t>
            </a:r>
            <a:r>
              <a:rPr lang="en-US" altLang="zh-CN" sz="1800" dirty="0"/>
              <a:t>&lt;&lt;″x=″&lt;&lt;</a:t>
            </a:r>
            <a:r>
              <a:rPr lang="en-US" altLang="zh-CN" sz="1800" dirty="0" err="1"/>
              <a:t>cylinder.getX</a:t>
            </a:r>
            <a:r>
              <a:rPr lang="en-US" altLang="zh-CN" sz="1800" dirty="0"/>
              <a:t>( )&lt;&lt;″,y=″&lt;&lt;</a:t>
            </a:r>
            <a:r>
              <a:rPr lang="en-US" altLang="zh-CN" sz="1800" dirty="0" err="1"/>
              <a:t>cylinder.getY</a:t>
            </a:r>
            <a:r>
              <a:rPr lang="en-US" altLang="zh-CN" sz="1800" dirty="0"/>
              <a:t>( )&lt;&lt;″\\</a:t>
            </a:r>
            <a:r>
              <a:rPr lang="en-US" altLang="zh-CN" sz="1800" dirty="0" err="1"/>
              <a:t>narea</a:t>
            </a:r>
            <a:r>
              <a:rPr lang="en-US" altLang="zh-CN" sz="1800" dirty="0"/>
              <a:t>=″&lt;&lt;</a:t>
            </a:r>
            <a:r>
              <a:rPr lang="en-US" altLang="zh-CN" sz="1800" dirty="0" err="1"/>
              <a:t>pt</a:t>
            </a:r>
            <a:r>
              <a:rPr lang="en-US" altLang="zh-CN" sz="1800" dirty="0"/>
              <a:t>-&gt;area( )</a:t>
            </a:r>
          </a:p>
          <a:p>
            <a:pPr indent="-6351" algn="l"/>
            <a:r>
              <a:rPr lang="en-US" altLang="zh-CN" sz="1800" dirty="0"/>
              <a:t>     </a:t>
            </a:r>
            <a:r>
              <a:rPr lang="en-US" altLang="zh-CN" sz="1800" dirty="0" smtClean="0"/>
              <a:t>	&lt;&lt;″\\</a:t>
            </a:r>
            <a:r>
              <a:rPr lang="en-US" altLang="zh-CN" sz="1800" dirty="0" err="1"/>
              <a:t>nvolume</a:t>
            </a:r>
            <a:r>
              <a:rPr lang="en-US" altLang="zh-CN" sz="1800" dirty="0"/>
              <a:t>=″&lt;&lt;</a:t>
            </a:r>
            <a:r>
              <a:rPr lang="en-US" altLang="zh-CN" sz="1800" dirty="0" err="1"/>
              <a:t>pt</a:t>
            </a:r>
            <a:r>
              <a:rPr lang="en-US" altLang="zh-CN" sz="1800" dirty="0"/>
              <a:t>-&gt;volume( )&lt;&lt;″\\n\\n″;</a:t>
            </a:r>
          </a:p>
          <a:p>
            <a:pPr indent="-6351" algn="l"/>
            <a:r>
              <a:rPr lang="en-US" altLang="zh-CN" sz="1800" dirty="0"/>
              <a:t> </a:t>
            </a:r>
            <a:r>
              <a:rPr lang="en-US" altLang="zh-CN" sz="1800" dirty="0" smtClean="0"/>
              <a:t>	return </a:t>
            </a:r>
            <a:r>
              <a:rPr lang="en-US" altLang="zh-CN" sz="1800" dirty="0"/>
              <a:t>0;</a:t>
            </a:r>
          </a:p>
          <a:p>
            <a:pPr indent="-6351" algn="l"/>
            <a:r>
              <a:rPr lang="en-US" altLang="zh-CN" sz="1800" dirty="0" smtClean="0"/>
              <a:t>}</a:t>
            </a:r>
            <a:endParaRPr lang="zh-CN" altLang="en-US" sz="1800" dirty="0"/>
          </a:p>
        </p:txBody>
      </p:sp>
      <p:pic>
        <p:nvPicPr>
          <p:cNvPr id="10"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0"/>
          <p:cNvGrpSpPr>
            <a:grpSpLocks/>
          </p:cNvGrpSpPr>
          <p:nvPr/>
        </p:nvGrpSpPr>
        <p:grpSpPr bwMode="auto">
          <a:xfrm>
            <a:off x="304800" y="71835"/>
            <a:ext cx="466725" cy="468313"/>
            <a:chOff x="1192404" y="608225"/>
            <a:chExt cx="1755828" cy="1759616"/>
          </a:xfrm>
        </p:grpSpPr>
        <p:grpSp>
          <p:nvGrpSpPr>
            <p:cNvPr id="12" name="组合 79"/>
            <p:cNvGrpSpPr>
              <a:grpSpLocks/>
            </p:cNvGrpSpPr>
            <p:nvPr/>
          </p:nvGrpSpPr>
          <p:grpSpPr bwMode="auto">
            <a:xfrm>
              <a:off x="1192404" y="608225"/>
              <a:ext cx="1755828" cy="1759616"/>
              <a:chOff x="6379729" y="2488774"/>
              <a:chExt cx="2513016" cy="2513016"/>
            </a:xfrm>
          </p:grpSpPr>
          <p:sp>
            <p:nvSpPr>
              <p:cNvPr id="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5" name="任意多边形 83"/>
              <p:cNvGrpSpPr>
                <a:grpSpLocks/>
              </p:cNvGrpSpPr>
              <p:nvPr/>
            </p:nvGrpSpPr>
            <p:grpSpPr bwMode="auto">
              <a:xfrm>
                <a:off x="6397313" y="2490687"/>
                <a:ext cx="2505748" cy="2500354"/>
                <a:chOff x="1883664" y="1987296"/>
                <a:chExt cx="1322832" cy="1322832"/>
              </a:xfrm>
            </p:grpSpPr>
            <p:pic>
              <p:nvPicPr>
                <p:cNvPr id="16"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7"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8" name="TextBox 64"/>
          <p:cNvSpPr txBox="1">
            <a:spLocks noChangeArrowheads="1"/>
          </p:cNvSpPr>
          <p:nvPr/>
        </p:nvSpPr>
        <p:spPr bwMode="auto">
          <a:xfrm>
            <a:off x="842591" y="27385"/>
            <a:ext cx="612068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20.</a:t>
            </a:r>
            <a:r>
              <a:rPr lang="zh-CN" altLang="en-US" sz="3000" dirty="0" smtClean="0">
                <a:solidFill>
                  <a:schemeClr val="bg1"/>
                </a:solidFill>
                <a:latin typeface="Rockwell" pitchFamily="18" charset="0"/>
                <a:ea typeface="微软雅黑" pitchFamily="34" charset="-122"/>
              </a:rPr>
              <a:t>综合示例</a:t>
            </a:r>
            <a:r>
              <a:rPr lang="en-US" altLang="zh-CN" sz="3000" dirty="0" smtClean="0">
                <a:solidFill>
                  <a:schemeClr val="bg1"/>
                </a:solidFill>
                <a:latin typeface="Rockwell" pitchFamily="18" charset="0"/>
                <a:ea typeface="微软雅黑" pitchFamily="34" charset="-122"/>
              </a:rPr>
              <a:t>:</a:t>
            </a:r>
            <a:r>
              <a:rPr lang="zh-CN" altLang="en-US" sz="3200" dirty="0"/>
              <a:t>第</a:t>
            </a:r>
            <a:r>
              <a:rPr lang="zh-CN" altLang="en-US" sz="3200" dirty="0" smtClean="0"/>
              <a:t>(</a:t>
            </a:r>
            <a:r>
              <a:rPr lang="en-US" altLang="zh-CN" sz="3200" dirty="0" smtClean="0"/>
              <a:t>6</a:t>
            </a:r>
            <a:r>
              <a:rPr lang="zh-CN" altLang="en-US" sz="3200" dirty="0" smtClean="0"/>
              <a:t>)部分</a:t>
            </a:r>
            <a:endParaRPr lang="zh-CN" altLang="en-US" sz="3200" dirty="0"/>
          </a:p>
        </p:txBody>
      </p:sp>
    </p:spTree>
    <p:extLst>
      <p:ext uri="{BB962C8B-B14F-4D97-AF65-F5344CB8AC3E}">
        <p14:creationId xmlns:p14="http://schemas.microsoft.com/office/powerpoint/2010/main" val="2252303444"/>
      </p:ext>
    </p:extLst>
  </p:cSld>
  <p:clrMapOvr>
    <a:masterClrMapping/>
  </p:clrMapOvr>
  <p:transition spd="med">
    <p:pull/>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subTitle" idx="1"/>
          </p:nvPr>
        </p:nvSpPr>
        <p:spPr>
          <a:xfrm>
            <a:off x="73239" y="695203"/>
            <a:ext cx="10562440" cy="5992612"/>
          </a:xfrm>
          <a:noFill/>
        </p:spPr>
        <p:txBody>
          <a:bodyPr/>
          <a:lstStyle/>
          <a:p>
            <a:pPr indent="-6351"/>
            <a:r>
              <a:rPr lang="zh-CN" altLang="en-US" sz="3200" dirty="0" smtClean="0"/>
              <a:t>程序运行结果如下</a:t>
            </a:r>
          </a:p>
          <a:p>
            <a:pPr indent="-6351" algn="l"/>
            <a:r>
              <a:rPr lang="en-US" altLang="zh-CN" sz="2000" dirty="0"/>
              <a:t>Point:[3.2,4.5](Point</a:t>
            </a:r>
            <a:r>
              <a:rPr lang="zh-CN" altLang="en-US" sz="2000" dirty="0"/>
              <a:t>类对象</a:t>
            </a:r>
            <a:r>
              <a:rPr lang="en-US" altLang="zh-CN" sz="2000" dirty="0"/>
              <a:t>point</a:t>
            </a:r>
            <a:r>
              <a:rPr lang="zh-CN" altLang="en-US" sz="2000" dirty="0"/>
              <a:t>的数据: 点的坐标)</a:t>
            </a:r>
          </a:p>
          <a:p>
            <a:pPr indent="-6351" algn="l"/>
            <a:r>
              <a:rPr lang="en-US" altLang="zh-CN" sz="2000" dirty="0"/>
              <a:t>Circle:[2.4,1.2], r=5.6             (Circle</a:t>
            </a:r>
            <a:r>
              <a:rPr lang="zh-CN" altLang="en-US" sz="2000" dirty="0"/>
              <a:t>类对象</a:t>
            </a:r>
            <a:r>
              <a:rPr lang="en-US" altLang="zh-CN" sz="2000" dirty="0"/>
              <a:t>circle</a:t>
            </a:r>
            <a:r>
              <a:rPr lang="zh-CN" altLang="en-US" sz="2000" dirty="0"/>
              <a:t>的数据: 圆心和半径)</a:t>
            </a:r>
          </a:p>
          <a:p>
            <a:pPr indent="-6351" algn="l"/>
            <a:r>
              <a:rPr lang="en-US" altLang="zh-CN" sz="2000" dirty="0"/>
              <a:t>Cylinder:[3.5,6.4], r=5.5, h=10.5   (Cylinder</a:t>
            </a:r>
            <a:r>
              <a:rPr lang="zh-CN" altLang="en-US" sz="2000" dirty="0"/>
              <a:t>类对象</a:t>
            </a:r>
            <a:r>
              <a:rPr lang="en-US" altLang="zh-CN" sz="2000" dirty="0"/>
              <a:t>cylinder</a:t>
            </a:r>
            <a:r>
              <a:rPr lang="zh-CN" altLang="en-US" sz="2000" dirty="0"/>
              <a:t>的数据： 圆心、半径和高)</a:t>
            </a:r>
          </a:p>
          <a:p>
            <a:pPr indent="-6351" algn="l"/>
            <a:endParaRPr lang="zh-CN" altLang="en-US" sz="2000" dirty="0"/>
          </a:p>
          <a:p>
            <a:pPr indent="-6351" algn="l"/>
            <a:r>
              <a:rPr lang="en-US" altLang="zh-CN" sz="2000" dirty="0" err="1"/>
              <a:t>Point:x</a:t>
            </a:r>
            <a:r>
              <a:rPr lang="en-US" altLang="zh-CN" sz="2000" dirty="0"/>
              <a:t>=3.2,y=4.5                    (</a:t>
            </a:r>
            <a:r>
              <a:rPr lang="zh-CN" altLang="en-US" sz="2000" dirty="0"/>
              <a:t>输出</a:t>
            </a:r>
            <a:r>
              <a:rPr lang="en-US" altLang="zh-CN" sz="2000" dirty="0"/>
              <a:t>Point</a:t>
            </a:r>
            <a:r>
              <a:rPr lang="zh-CN" altLang="en-US" sz="2000" dirty="0"/>
              <a:t>类对象</a:t>
            </a:r>
            <a:r>
              <a:rPr lang="en-US" altLang="zh-CN" sz="2000" dirty="0"/>
              <a:t>point</a:t>
            </a:r>
            <a:r>
              <a:rPr lang="zh-CN" altLang="en-US" sz="2000" dirty="0"/>
              <a:t>的数据: 点的坐标)</a:t>
            </a:r>
          </a:p>
          <a:p>
            <a:pPr indent="-6351" algn="l"/>
            <a:r>
              <a:rPr lang="en-US" altLang="zh-CN" sz="2000" dirty="0"/>
              <a:t>area=0                                (</a:t>
            </a:r>
            <a:r>
              <a:rPr lang="zh-CN" altLang="en-US" sz="2000" dirty="0"/>
              <a:t>点的面积)</a:t>
            </a:r>
          </a:p>
          <a:p>
            <a:pPr indent="-6351" algn="l"/>
            <a:r>
              <a:rPr lang="en-US" altLang="zh-CN" sz="2000" dirty="0"/>
              <a:t>volume=0                              (</a:t>
            </a:r>
            <a:r>
              <a:rPr lang="zh-CN" altLang="en-US" sz="2000" dirty="0"/>
              <a:t>点的体积)</a:t>
            </a:r>
          </a:p>
          <a:p>
            <a:pPr indent="-6351" algn="l"/>
            <a:endParaRPr lang="zh-CN" altLang="en-US" sz="2000" dirty="0"/>
          </a:p>
          <a:p>
            <a:pPr indent="-6351" algn="l"/>
            <a:r>
              <a:rPr lang="en-US" altLang="zh-CN" sz="2000" dirty="0" err="1"/>
              <a:t>Circle:x</a:t>
            </a:r>
            <a:r>
              <a:rPr lang="en-US" altLang="zh-CN" sz="2000" dirty="0"/>
              <a:t>=2.4,y=1.2                    (</a:t>
            </a:r>
            <a:r>
              <a:rPr lang="zh-CN" altLang="en-US" sz="2000" dirty="0"/>
              <a:t>输出</a:t>
            </a:r>
            <a:r>
              <a:rPr lang="en-US" altLang="zh-CN" sz="2000" dirty="0"/>
              <a:t>Circle</a:t>
            </a:r>
            <a:r>
              <a:rPr lang="zh-CN" altLang="en-US" sz="2000" dirty="0"/>
              <a:t>类对象</a:t>
            </a:r>
            <a:r>
              <a:rPr lang="en-US" altLang="zh-CN" sz="2000" dirty="0"/>
              <a:t>circle</a:t>
            </a:r>
            <a:r>
              <a:rPr lang="zh-CN" altLang="en-US" sz="2000" dirty="0"/>
              <a:t>的数据: 圆心坐标)</a:t>
            </a:r>
          </a:p>
          <a:p>
            <a:pPr indent="-6351" algn="l"/>
            <a:r>
              <a:rPr lang="en-US" altLang="zh-CN" sz="2000" dirty="0"/>
              <a:t>area=98.5203                           (</a:t>
            </a:r>
            <a:r>
              <a:rPr lang="zh-CN" altLang="en-US" sz="2000" dirty="0"/>
              <a:t>圆的面积)</a:t>
            </a:r>
          </a:p>
          <a:p>
            <a:pPr indent="-6351" algn="l"/>
            <a:r>
              <a:rPr lang="en-US" altLang="zh-CN" sz="2000" dirty="0"/>
              <a:t>volume=0                               (</a:t>
            </a:r>
            <a:r>
              <a:rPr lang="zh-CN" altLang="en-US" sz="2000" dirty="0"/>
              <a:t>圆的体积)</a:t>
            </a:r>
          </a:p>
          <a:p>
            <a:pPr indent="-6351" algn="l"/>
            <a:r>
              <a:rPr lang="en-US" altLang="zh-CN" sz="2000" dirty="0" err="1"/>
              <a:t>Cylinder:x</a:t>
            </a:r>
            <a:r>
              <a:rPr lang="en-US" altLang="zh-CN" sz="2000" dirty="0"/>
              <a:t>=3.5,y=6.4                  (</a:t>
            </a:r>
            <a:r>
              <a:rPr lang="zh-CN" altLang="en-US" sz="2000" dirty="0"/>
              <a:t>输出</a:t>
            </a:r>
            <a:r>
              <a:rPr lang="en-US" altLang="zh-CN" sz="2000" dirty="0"/>
              <a:t>Cylinder</a:t>
            </a:r>
            <a:r>
              <a:rPr lang="zh-CN" altLang="en-US" sz="2000" dirty="0"/>
              <a:t>类对象</a:t>
            </a:r>
            <a:r>
              <a:rPr lang="en-US" altLang="zh-CN" sz="2000" dirty="0"/>
              <a:t>cylinder</a:t>
            </a:r>
            <a:r>
              <a:rPr lang="zh-CN" altLang="en-US" sz="2000" dirty="0"/>
              <a:t>的数据: 圆心坐标)</a:t>
            </a:r>
          </a:p>
          <a:p>
            <a:pPr indent="-6351" algn="l"/>
            <a:r>
              <a:rPr lang="en-US" altLang="zh-CN" sz="2000" dirty="0"/>
              <a:t>area=512.595                          (</a:t>
            </a:r>
            <a:r>
              <a:rPr lang="zh-CN" altLang="en-US" sz="2000" dirty="0"/>
              <a:t>圆的面积)</a:t>
            </a:r>
          </a:p>
          <a:p>
            <a:pPr indent="-6351" algn="l"/>
            <a:r>
              <a:rPr lang="en-US" altLang="zh-CN" sz="2000" dirty="0"/>
              <a:t>volume=891.96                         (</a:t>
            </a:r>
            <a:r>
              <a:rPr lang="zh-CN" altLang="en-US" sz="2000" dirty="0"/>
              <a:t>圆柱的体积)</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42591" y="27385"/>
            <a:ext cx="612068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20.</a:t>
            </a:r>
            <a:r>
              <a:rPr lang="zh-CN" altLang="en-US" sz="3000" dirty="0" smtClean="0">
                <a:solidFill>
                  <a:schemeClr val="bg1"/>
                </a:solidFill>
                <a:latin typeface="Rockwell" pitchFamily="18" charset="0"/>
                <a:ea typeface="微软雅黑" pitchFamily="34" charset="-122"/>
              </a:rPr>
              <a:t>综合示例</a:t>
            </a:r>
            <a:r>
              <a:rPr lang="en-US" altLang="zh-CN" sz="3000" dirty="0" smtClean="0">
                <a:solidFill>
                  <a:schemeClr val="bg1"/>
                </a:solidFill>
                <a:latin typeface="Rockwell" pitchFamily="18" charset="0"/>
                <a:ea typeface="微软雅黑" pitchFamily="34" charset="-122"/>
              </a:rPr>
              <a:t>:</a:t>
            </a:r>
            <a:r>
              <a:rPr lang="zh-CN" altLang="en-US" sz="3200" dirty="0"/>
              <a:t>第</a:t>
            </a:r>
            <a:r>
              <a:rPr lang="zh-CN" altLang="en-US" sz="3200" dirty="0" smtClean="0"/>
              <a:t>(</a:t>
            </a:r>
            <a:r>
              <a:rPr lang="en-US" altLang="zh-CN" sz="3200" dirty="0" smtClean="0"/>
              <a:t>7</a:t>
            </a:r>
            <a:r>
              <a:rPr lang="zh-CN" altLang="en-US" sz="3200" dirty="0" smtClean="0"/>
              <a:t>)部分</a:t>
            </a:r>
            <a:endParaRPr lang="zh-CN" altLang="en-US" sz="3200" dirty="0"/>
          </a:p>
        </p:txBody>
      </p:sp>
    </p:spTree>
    <p:extLst>
      <p:ext uri="{BB962C8B-B14F-4D97-AF65-F5344CB8AC3E}">
        <p14:creationId xmlns:p14="http://schemas.microsoft.com/office/powerpoint/2010/main" val="1580854236"/>
      </p:ext>
    </p:extLst>
  </p:cSld>
  <p:clrMapOvr>
    <a:masterClrMapping/>
  </p:clrMapOvr>
  <p:transition spd="med">
    <p:pull/>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subTitle" idx="1"/>
          </p:nvPr>
        </p:nvSpPr>
        <p:spPr>
          <a:xfrm>
            <a:off x="-93513" y="621760"/>
            <a:ext cx="12291863" cy="6237828"/>
          </a:xfrm>
          <a:noFill/>
        </p:spPr>
        <p:txBody>
          <a:bodyPr/>
          <a:lstStyle/>
          <a:p>
            <a:pPr indent="-6351" algn="l"/>
            <a:r>
              <a:rPr lang="zh-CN" altLang="en-US" sz="2400" dirty="0" smtClean="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1) 一个基类如果包含一个或一个以上纯虚函数，就是</a:t>
            </a:r>
            <a:r>
              <a:rPr lang="zh-CN" altLang="en-US" sz="2400" dirty="0">
                <a:solidFill>
                  <a:schemeClr val="bg2"/>
                </a:solidFill>
                <a:latin typeface="华文楷体" panose="02010600040101010101" pitchFamily="2" charset="-122"/>
                <a:ea typeface="华文楷体" panose="02010600040101010101" pitchFamily="2" charset="-122"/>
              </a:rPr>
              <a:t>抽象基类</a:t>
            </a:r>
            <a:r>
              <a:rPr lang="zh-CN" altLang="en-US" sz="2400" dirty="0">
                <a:latin typeface="华文楷体" panose="02010600040101010101" pitchFamily="2" charset="-122"/>
                <a:ea typeface="华文楷体" panose="02010600040101010101" pitchFamily="2" charset="-122"/>
              </a:rPr>
              <a:t>。抽象基类不能也不必要定义对象。</a:t>
            </a:r>
          </a:p>
          <a:p>
            <a:pPr indent="-6351" algn="l"/>
            <a:r>
              <a:rPr lang="zh-CN" altLang="en-US" sz="2400" dirty="0">
                <a:latin typeface="华文楷体" panose="02010600040101010101" pitchFamily="2" charset="-122"/>
                <a:ea typeface="华文楷体" panose="02010600040101010101" pitchFamily="2" charset="-122"/>
              </a:rPr>
              <a:t>(2) 抽象基类与普通基类不同，它一般并不是现实存在的对象的抽象(例如圆形(</a:t>
            </a:r>
            <a:r>
              <a:rPr lang="en-US" altLang="zh-CN" sz="2400" dirty="0">
                <a:latin typeface="华文楷体" panose="02010600040101010101" pitchFamily="2" charset="-122"/>
                <a:ea typeface="华文楷体" panose="02010600040101010101" pitchFamily="2" charset="-122"/>
              </a:rPr>
              <a:t>Circle)</a:t>
            </a:r>
            <a:r>
              <a:rPr lang="zh-CN" altLang="en-US" sz="2400" dirty="0">
                <a:latin typeface="华文楷体" panose="02010600040101010101" pitchFamily="2" charset="-122"/>
                <a:ea typeface="华文楷体" panose="02010600040101010101" pitchFamily="2" charset="-122"/>
              </a:rPr>
              <a:t>就是千千万万个实际的圆的抽象)，它可以没有任何物理上的或其他实际意义方面的含义。</a:t>
            </a:r>
          </a:p>
          <a:p>
            <a:pPr indent="-6351" algn="l"/>
            <a:r>
              <a:rPr lang="zh-CN" altLang="en-US" sz="2400" dirty="0">
                <a:latin typeface="华文楷体" panose="02010600040101010101" pitchFamily="2" charset="-122"/>
                <a:ea typeface="华文楷体" panose="02010600040101010101" pitchFamily="2" charset="-122"/>
              </a:rPr>
              <a:t>(3) 在类的层次结构中，顶层或最上面的几层可以是抽象基类。抽象基类体现了本类族中各类的共性，把各类中共有的成员函数集中在抽象基类中声明。</a:t>
            </a:r>
          </a:p>
          <a:p>
            <a:pPr indent="-6351" algn="l"/>
            <a:r>
              <a:rPr lang="zh-CN" altLang="en-US" sz="2400" dirty="0">
                <a:latin typeface="华文楷体" panose="02010600040101010101" pitchFamily="2" charset="-122"/>
                <a:ea typeface="华文楷体" panose="02010600040101010101" pitchFamily="2" charset="-122"/>
              </a:rPr>
              <a:t>(4) 抽象基类是本类族的公共接口。或者说，从同一基类派生出的多个类有同一接口。 </a:t>
            </a:r>
          </a:p>
          <a:p>
            <a:pPr indent="-6351" algn="l"/>
            <a:r>
              <a:rPr lang="zh-CN" altLang="en-US" sz="2400" dirty="0">
                <a:latin typeface="华文楷体" panose="02010600040101010101" pitchFamily="2" charset="-122"/>
                <a:ea typeface="华文楷体" panose="02010600040101010101" pitchFamily="2" charset="-122"/>
              </a:rPr>
              <a:t>(5) 区别静态关联和动态关联</a:t>
            </a:r>
            <a:r>
              <a:rPr lang="zh-CN" altLang="en-US" sz="2400" dirty="0" smtClean="0">
                <a:latin typeface="华文楷体" panose="02010600040101010101" pitchFamily="2" charset="-122"/>
                <a:ea typeface="华文楷体" panose="02010600040101010101" pitchFamily="2" charset="-122"/>
              </a:rPr>
              <a:t>。</a:t>
            </a:r>
            <a:endParaRPr lang="en-US" altLang="zh-CN" sz="2400" dirty="0" smtClean="0">
              <a:latin typeface="华文楷体" panose="02010600040101010101" pitchFamily="2" charset="-122"/>
              <a:ea typeface="华文楷体" panose="02010600040101010101" pitchFamily="2" charset="-122"/>
            </a:endParaRPr>
          </a:p>
          <a:p>
            <a:pPr indent="-6351" algn="l"/>
            <a:r>
              <a:rPr lang="zh-CN" altLang="en-US" sz="2400" dirty="0">
                <a:latin typeface="华文楷体" panose="02010600040101010101" pitchFamily="2" charset="-122"/>
                <a:ea typeface="华文楷体" panose="02010600040101010101" pitchFamily="2" charset="-122"/>
              </a:rPr>
              <a:t>(6) 如果在基类声明了虚函数，则在派生类中凡是与该函数有相同的函数名、函数类型、参数个数和类型的函数，均为虚函数(不论在派生类中是否用</a:t>
            </a:r>
            <a:r>
              <a:rPr lang="en-US" altLang="zh-CN" sz="2400" dirty="0">
                <a:latin typeface="华文楷体" panose="02010600040101010101" pitchFamily="2" charset="-122"/>
                <a:ea typeface="华文楷体" panose="02010600040101010101" pitchFamily="2" charset="-122"/>
              </a:rPr>
              <a:t>virtual</a:t>
            </a:r>
            <a:r>
              <a:rPr lang="zh-CN" altLang="en-US" sz="2400" dirty="0">
                <a:latin typeface="华文楷体" panose="02010600040101010101" pitchFamily="2" charset="-122"/>
                <a:ea typeface="华文楷体" panose="02010600040101010101" pitchFamily="2" charset="-122"/>
              </a:rPr>
              <a:t>声明)。</a:t>
            </a:r>
          </a:p>
          <a:p>
            <a:pPr indent="-6351" algn="l"/>
            <a:r>
              <a:rPr lang="zh-CN" altLang="en-US" sz="2400" dirty="0">
                <a:latin typeface="华文楷体" panose="02010600040101010101" pitchFamily="2" charset="-122"/>
                <a:ea typeface="华文楷体" panose="02010600040101010101" pitchFamily="2" charset="-122"/>
              </a:rPr>
              <a:t>(7) 使用虚函数提高了程序的可扩充性。</a:t>
            </a:r>
          </a:p>
          <a:p>
            <a:pPr indent="-6351" algn="l"/>
            <a:r>
              <a:rPr lang="zh-CN" altLang="en-US" sz="2400" dirty="0">
                <a:latin typeface="华文楷体" panose="02010600040101010101" pitchFamily="2" charset="-122"/>
                <a:ea typeface="华文楷体" panose="02010600040101010101" pitchFamily="2" charset="-122"/>
              </a:rPr>
              <a:t>把类的声明与类的使用分离。这对于设计类库的软件开发商来说尤为重要。开发商设计了各种各样的类，但不向用户提供源代码，用户可以不知道类是怎样声明的，但是可以使用这些类来派生出自己的类。</a:t>
            </a:r>
          </a:p>
          <a:p>
            <a:pPr marL="336549" indent="-342900" algn="l">
              <a:buFont typeface="Wingdings" panose="05000000000000000000" pitchFamily="2" charset="2"/>
              <a:buChar char="l"/>
            </a:pPr>
            <a:r>
              <a:rPr lang="zh-CN" altLang="en-US" sz="2400" dirty="0">
                <a:latin typeface="华文楷体" panose="02010600040101010101" pitchFamily="2" charset="-122"/>
                <a:ea typeface="华文楷体" panose="02010600040101010101" pitchFamily="2" charset="-122"/>
              </a:rPr>
              <a:t>利用虚函数和多态性，程序员的注意力集中在处理普遍性，而让执行环境处理特殊性</a:t>
            </a:r>
            <a:r>
              <a:rPr lang="zh-CN" altLang="en-US" sz="2400" dirty="0" smtClean="0">
                <a:latin typeface="华文楷体" panose="02010600040101010101" pitchFamily="2" charset="-122"/>
                <a:ea typeface="华文楷体" panose="02010600040101010101" pitchFamily="2" charset="-122"/>
              </a:rPr>
              <a:t>。</a:t>
            </a:r>
            <a:endParaRPr lang="zh-CN" altLang="en-US" sz="2400" dirty="0">
              <a:latin typeface="华文楷体" panose="02010600040101010101" pitchFamily="2" charset="-122"/>
              <a:ea typeface="华文楷体" panose="02010600040101010101" pitchFamily="2" charset="-122"/>
            </a:endParaRP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42591" y="27385"/>
            <a:ext cx="612068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20.</a:t>
            </a:r>
            <a:r>
              <a:rPr lang="zh-CN" altLang="en-US" sz="3000" dirty="0" smtClean="0">
                <a:solidFill>
                  <a:schemeClr val="bg1"/>
                </a:solidFill>
                <a:latin typeface="Rockwell" pitchFamily="18" charset="0"/>
                <a:ea typeface="微软雅黑" pitchFamily="34" charset="-122"/>
              </a:rPr>
              <a:t>综合示例</a:t>
            </a:r>
            <a:endParaRPr lang="zh-CN" altLang="en-US" sz="3200" dirty="0"/>
          </a:p>
        </p:txBody>
      </p:sp>
    </p:spTree>
    <p:extLst>
      <p:ext uri="{BB962C8B-B14F-4D97-AF65-F5344CB8AC3E}">
        <p14:creationId xmlns:p14="http://schemas.microsoft.com/office/powerpoint/2010/main" val="2518967255"/>
      </p:ext>
    </p:extLst>
  </p:cSld>
  <p:clrMapOvr>
    <a:masterClrMapping/>
  </p:clrMapOvr>
  <p:transition spd="med">
    <p:pull/>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67124" y="664918"/>
            <a:ext cx="11931225" cy="619467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609722" indent="-609722">
              <a:lnSpc>
                <a:spcPct val="90000"/>
              </a:lnSpc>
              <a:buNone/>
              <a:defRPr/>
            </a:pPr>
            <a:r>
              <a:rPr lang="zh-CN" altLang="en-US" sz="2400" kern="0" dirty="0" smtClean="0">
                <a:latin typeface="宋体" pitchFamily="2" charset="-122"/>
              </a:rPr>
              <a:t>判断</a:t>
            </a:r>
            <a:r>
              <a:rPr lang="zh-CN" altLang="en-US" sz="2400" kern="0" dirty="0">
                <a:latin typeface="宋体" pitchFamily="2" charset="-122"/>
              </a:rPr>
              <a:t>题</a:t>
            </a:r>
            <a:r>
              <a:rPr lang="en-US" altLang="zh-CN" sz="2400" kern="0" dirty="0">
                <a:latin typeface="宋体" pitchFamily="2" charset="-122"/>
              </a:rPr>
              <a:t>:</a:t>
            </a:r>
          </a:p>
          <a:p>
            <a:pPr>
              <a:lnSpc>
                <a:spcPct val="90000"/>
              </a:lnSpc>
              <a:buClr>
                <a:schemeClr val="tx1"/>
              </a:buClr>
              <a:buFont typeface="Wingdings" panose="05000000000000000000" pitchFamily="2" charset="2"/>
              <a:buChar char="Ø"/>
              <a:defRPr/>
            </a:pPr>
            <a:r>
              <a:rPr lang="zh-CN" altLang="en-US" sz="2400" b="0" kern="0" dirty="0">
                <a:latin typeface="宋体" pitchFamily="2" charset="-122"/>
              </a:rPr>
              <a:t>一旦将函数声明为虚函数，即使类在重写它时没有将其声明为虚函数，它从该点之后的继承层次结构中仍然是虚函数</a:t>
            </a:r>
          </a:p>
          <a:p>
            <a:pPr>
              <a:lnSpc>
                <a:spcPct val="90000"/>
              </a:lnSpc>
              <a:buClr>
                <a:schemeClr val="tx1"/>
              </a:buClr>
              <a:buFont typeface="Wingdings" panose="05000000000000000000" pitchFamily="2" charset="2"/>
              <a:buChar char="Ø"/>
              <a:defRPr/>
            </a:pPr>
            <a:r>
              <a:rPr lang="zh-CN" altLang="en-US" sz="2400" b="0" kern="0" dirty="0" smtClean="0">
                <a:latin typeface="宋体" pitchFamily="2" charset="-122"/>
              </a:rPr>
              <a:t>派生类</a:t>
            </a:r>
            <a:r>
              <a:rPr lang="zh-CN" altLang="en-US" sz="2400" b="0" kern="0" dirty="0">
                <a:latin typeface="宋体" pitchFamily="2" charset="-122"/>
              </a:rPr>
              <a:t>不重写其基类虚函数时，可直接继承其基类的虚函数</a:t>
            </a:r>
          </a:p>
          <a:p>
            <a:pPr>
              <a:lnSpc>
                <a:spcPct val="90000"/>
              </a:lnSpc>
              <a:buClr>
                <a:schemeClr val="tx1"/>
              </a:buClr>
              <a:buFont typeface="Wingdings" panose="05000000000000000000" pitchFamily="2" charset="2"/>
              <a:buChar char="Ø"/>
              <a:defRPr/>
            </a:pPr>
            <a:r>
              <a:rPr lang="zh-CN" altLang="en-US" sz="2400" b="0" kern="0" dirty="0">
                <a:latin typeface="宋体" pitchFamily="2" charset="-122"/>
              </a:rPr>
              <a:t>只要将基类指针指向一个派生类对象，我们就可以用该基类指针访问派生类对象的特有成员</a:t>
            </a:r>
          </a:p>
          <a:p>
            <a:pPr>
              <a:lnSpc>
                <a:spcPct val="90000"/>
              </a:lnSpc>
              <a:buClr>
                <a:schemeClr val="tx1"/>
              </a:buClr>
              <a:buFont typeface="Wingdings" panose="05000000000000000000" pitchFamily="2" charset="2"/>
              <a:buChar char="Ø"/>
              <a:defRPr/>
            </a:pPr>
            <a:r>
              <a:rPr lang="zh-CN" altLang="en-US" sz="2400" b="0" kern="0" dirty="0">
                <a:latin typeface="宋体" pitchFamily="2" charset="-122"/>
              </a:rPr>
              <a:t>派生类对象可以看成是基类对象，反过来，基类对象也可以看成是派生类</a:t>
            </a:r>
            <a:r>
              <a:rPr lang="zh-CN" altLang="en-US" sz="2400" b="0" kern="0" dirty="0" smtClean="0">
                <a:latin typeface="宋体" pitchFamily="2" charset="-122"/>
              </a:rPr>
              <a:t>对象</a:t>
            </a:r>
            <a:endParaRPr lang="en-US" altLang="zh-CN" sz="2400" b="0" kern="0" dirty="0" smtClean="0">
              <a:latin typeface="宋体" pitchFamily="2" charset="-122"/>
            </a:endParaRPr>
          </a:p>
          <a:p>
            <a:pPr>
              <a:lnSpc>
                <a:spcPct val="110000"/>
              </a:lnSpc>
              <a:buClr>
                <a:schemeClr val="tx1"/>
              </a:buClr>
              <a:buFont typeface="Wingdings" panose="05000000000000000000" pitchFamily="2" charset="2"/>
              <a:buChar char="Ø"/>
              <a:defRPr/>
            </a:pPr>
            <a:r>
              <a:rPr lang="zh-CN" altLang="en-US" sz="2400" b="0" kern="0" dirty="0">
                <a:latin typeface="宋体" pitchFamily="2" charset="-122"/>
              </a:rPr>
              <a:t>试图实例化一个抽象类对象会导致运行期错误</a:t>
            </a:r>
          </a:p>
          <a:p>
            <a:pPr>
              <a:lnSpc>
                <a:spcPct val="110000"/>
              </a:lnSpc>
              <a:buClr>
                <a:schemeClr val="tx1"/>
              </a:buClr>
              <a:buFont typeface="Wingdings" panose="05000000000000000000" pitchFamily="2" charset="2"/>
              <a:buChar char="Ø"/>
              <a:defRPr/>
            </a:pPr>
            <a:r>
              <a:rPr lang="zh-CN" altLang="en-US" sz="2400" b="0" kern="0" dirty="0">
                <a:latin typeface="宋体" pitchFamily="2" charset="-122"/>
              </a:rPr>
              <a:t>抽象类必须至少有一个纯虚函数</a:t>
            </a:r>
            <a:endParaRPr lang="zh-CN" altLang="en-US" sz="2400" b="0" kern="0" dirty="0"/>
          </a:p>
          <a:p>
            <a:pPr>
              <a:lnSpc>
                <a:spcPct val="110000"/>
              </a:lnSpc>
              <a:buClr>
                <a:schemeClr val="tx1"/>
              </a:buClr>
              <a:buFont typeface="Wingdings" panose="05000000000000000000" pitchFamily="2" charset="2"/>
              <a:buChar char="Ø"/>
              <a:defRPr/>
            </a:pPr>
            <a:r>
              <a:rPr lang="zh-CN" altLang="en-US" sz="2400" b="0" kern="0" dirty="0"/>
              <a:t>抽象类也可以有数据成员和具体函数，包括构造函数和析构函数</a:t>
            </a:r>
          </a:p>
          <a:p>
            <a:pPr>
              <a:lnSpc>
                <a:spcPct val="110000"/>
              </a:lnSpc>
              <a:buClr>
                <a:schemeClr val="tx1"/>
              </a:buClr>
              <a:buFont typeface="Wingdings" panose="05000000000000000000" pitchFamily="2" charset="2"/>
              <a:buChar char="Ø"/>
              <a:defRPr/>
            </a:pPr>
            <a:r>
              <a:rPr lang="zh-CN" altLang="en-US" sz="2400" b="0" kern="0" dirty="0"/>
              <a:t>构造函数和析构函数都可以被声明为虚函数</a:t>
            </a:r>
          </a:p>
          <a:p>
            <a:pPr>
              <a:lnSpc>
                <a:spcPct val="110000"/>
              </a:lnSpc>
              <a:buClr>
                <a:schemeClr val="tx1"/>
              </a:buClr>
              <a:buFont typeface="Wingdings" panose="05000000000000000000" pitchFamily="2" charset="2"/>
              <a:buChar char="Ø"/>
              <a:defRPr/>
            </a:pPr>
            <a:r>
              <a:rPr lang="zh-CN" altLang="en-US" sz="2400" b="0" kern="0" dirty="0"/>
              <a:t>如果基类为抽象类，则不能用基类指针指向其派生类对象</a:t>
            </a:r>
          </a:p>
          <a:p>
            <a:pPr>
              <a:lnSpc>
                <a:spcPct val="110000"/>
              </a:lnSpc>
              <a:buClr>
                <a:schemeClr val="tx1"/>
              </a:buClr>
              <a:buFont typeface="Wingdings" panose="05000000000000000000" pitchFamily="2" charset="2"/>
              <a:buChar char="Ø"/>
              <a:defRPr/>
            </a:pPr>
            <a:r>
              <a:rPr lang="zh-CN" altLang="en-US" sz="2400" b="0" kern="0" dirty="0"/>
              <a:t>抽象类中所有虚函数都必须声明为纯虚函数</a:t>
            </a:r>
          </a:p>
          <a:p>
            <a:pPr>
              <a:lnSpc>
                <a:spcPct val="110000"/>
              </a:lnSpc>
              <a:buClr>
                <a:schemeClr val="tx1"/>
              </a:buClr>
              <a:buFont typeface="Wingdings" panose="05000000000000000000" pitchFamily="2" charset="2"/>
              <a:buChar char="Ø"/>
              <a:defRPr/>
            </a:pPr>
            <a:r>
              <a:rPr lang="zh-CN" altLang="en-US" sz="2400" b="0" kern="0" dirty="0"/>
              <a:t>用派生类句柄引用基类对象是安全的</a:t>
            </a:r>
            <a:r>
              <a:rPr lang="zh-CN" altLang="en-US" sz="2400" b="0" kern="0" dirty="0" smtClean="0"/>
              <a:t>。</a:t>
            </a:r>
            <a:endParaRPr lang="zh-CN" altLang="en-US" sz="2400" b="0" kern="0" dirty="0">
              <a:latin typeface="宋体" pitchFamily="2" charset="-122"/>
            </a:endParaRPr>
          </a:p>
        </p:txBody>
      </p:sp>
      <p:pic>
        <p:nvPicPr>
          <p:cNvPr id="15"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a:grpSpLocks/>
          </p:cNvGrpSpPr>
          <p:nvPr/>
        </p:nvGrpSpPr>
        <p:grpSpPr bwMode="auto">
          <a:xfrm>
            <a:off x="304800" y="71835"/>
            <a:ext cx="466725" cy="468313"/>
            <a:chOff x="1192404" y="608225"/>
            <a:chExt cx="1755828" cy="1759616"/>
          </a:xfrm>
        </p:grpSpPr>
        <p:grpSp>
          <p:nvGrpSpPr>
            <p:cNvPr id="17" name="组合 79"/>
            <p:cNvGrpSpPr>
              <a:grpSpLocks/>
            </p:cNvGrpSpPr>
            <p:nvPr/>
          </p:nvGrpSpPr>
          <p:grpSpPr bwMode="auto">
            <a:xfrm>
              <a:off x="1192404" y="608225"/>
              <a:ext cx="1755828" cy="1759616"/>
              <a:chOff x="6379729" y="2488774"/>
              <a:chExt cx="2513016" cy="2513016"/>
            </a:xfrm>
          </p:grpSpPr>
          <p:sp>
            <p:nvSpPr>
              <p:cNvPr id="1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20" name="任意多边形 83"/>
              <p:cNvGrpSpPr>
                <a:grpSpLocks/>
              </p:cNvGrpSpPr>
              <p:nvPr/>
            </p:nvGrpSpPr>
            <p:grpSpPr bwMode="auto">
              <a:xfrm>
                <a:off x="6397313" y="2490687"/>
                <a:ext cx="2505748" cy="2500354"/>
                <a:chOff x="1883664" y="1987296"/>
                <a:chExt cx="1322832" cy="1322832"/>
              </a:xfrm>
            </p:grpSpPr>
            <p:pic>
              <p:nvPicPr>
                <p:cNvPr id="2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23" name="TextBox 64"/>
          <p:cNvSpPr txBox="1">
            <a:spLocks noChangeArrowheads="1"/>
          </p:cNvSpPr>
          <p:nvPr/>
        </p:nvSpPr>
        <p:spPr bwMode="auto">
          <a:xfrm>
            <a:off x="842591" y="27385"/>
            <a:ext cx="612068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课后练习</a:t>
            </a:r>
            <a:endParaRPr lang="zh-CN" altLang="en-US" sz="3200" dirty="0"/>
          </a:p>
        </p:txBody>
      </p:sp>
    </p:spTree>
    <p:extLst>
      <p:ext uri="{BB962C8B-B14F-4D97-AF65-F5344CB8AC3E}">
        <p14:creationId xmlns:p14="http://schemas.microsoft.com/office/powerpoint/2010/main" val="3240299296"/>
      </p:ext>
    </p:extLst>
  </p:cSld>
  <p:clrMapOvr>
    <a:masterClrMapping/>
  </p:clrMapOvr>
  <p:transition spd="med">
    <p:pull/>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5959" name="Picture 23" descr="未标题-8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557338"/>
            <a:ext cx="3230563" cy="2786062"/>
          </a:xfrm>
          <a:prstGeom prst="rect">
            <a:avLst/>
          </a:prstGeom>
          <a:noFill/>
          <a:extLst>
            <a:ext uri="{909E8E84-426E-40DD-AFC4-6F175D3DCCD1}">
              <a14:hiddenFill xmlns:a14="http://schemas.microsoft.com/office/drawing/2010/main">
                <a:solidFill>
                  <a:srgbClr val="FFFFFF"/>
                </a:solidFill>
              </a14:hiddenFill>
            </a:ext>
          </a:extLst>
        </p:spPr>
      </p:pic>
      <p:pic>
        <p:nvPicPr>
          <p:cNvPr id="935960" name="Picture 24" descr="未标题-8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200" y="1603375"/>
            <a:ext cx="3230563" cy="2786063"/>
          </a:xfrm>
          <a:prstGeom prst="rect">
            <a:avLst/>
          </a:prstGeom>
          <a:noFill/>
          <a:extLst>
            <a:ext uri="{909E8E84-426E-40DD-AFC4-6F175D3DCCD1}">
              <a14:hiddenFill xmlns:a14="http://schemas.microsoft.com/office/drawing/2010/main">
                <a:solidFill>
                  <a:srgbClr val="FFFFFF"/>
                </a:solidFill>
              </a14:hiddenFill>
            </a:ext>
          </a:extLst>
        </p:spPr>
      </p:pic>
      <p:pic>
        <p:nvPicPr>
          <p:cNvPr id="935961" name="Picture 25" descr="未标题-8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00" y="1565275"/>
            <a:ext cx="3230563" cy="2786063"/>
          </a:xfrm>
          <a:prstGeom prst="rect">
            <a:avLst/>
          </a:prstGeom>
          <a:noFill/>
          <a:extLst>
            <a:ext uri="{909E8E84-426E-40DD-AFC4-6F175D3DCCD1}">
              <a14:hiddenFill xmlns:a14="http://schemas.microsoft.com/office/drawing/2010/main">
                <a:solidFill>
                  <a:srgbClr val="FFFFFF"/>
                </a:solidFill>
              </a14:hiddenFill>
            </a:ext>
          </a:extLst>
        </p:spPr>
      </p:pic>
      <p:pic>
        <p:nvPicPr>
          <p:cNvPr id="935962" name="Picture 26" descr="未标题-8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5100" y="1633538"/>
            <a:ext cx="3230563" cy="2786062"/>
          </a:xfrm>
          <a:prstGeom prst="rect">
            <a:avLst/>
          </a:prstGeom>
          <a:noFill/>
          <a:extLst>
            <a:ext uri="{909E8E84-426E-40DD-AFC4-6F175D3DCCD1}">
              <a14:hiddenFill xmlns:a14="http://schemas.microsoft.com/office/drawing/2010/main">
                <a:solidFill>
                  <a:srgbClr val="FFFFFF"/>
                </a:solidFill>
              </a14:hiddenFill>
            </a:ext>
          </a:extLst>
        </p:spPr>
      </p:pic>
      <p:sp>
        <p:nvSpPr>
          <p:cNvPr id="935963" name="文本框 33"/>
          <p:cNvSpPr txBox="1">
            <a:spLocks noChangeArrowheads="1"/>
          </p:cNvSpPr>
          <p:nvPr/>
        </p:nvSpPr>
        <p:spPr bwMode="auto">
          <a:xfrm>
            <a:off x="1028700" y="21590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谢</a:t>
            </a:r>
          </a:p>
        </p:txBody>
      </p:sp>
      <p:sp>
        <p:nvSpPr>
          <p:cNvPr id="935964" name="文本框 33"/>
          <p:cNvSpPr txBox="1">
            <a:spLocks noChangeArrowheads="1"/>
          </p:cNvSpPr>
          <p:nvPr/>
        </p:nvSpPr>
        <p:spPr bwMode="auto">
          <a:xfrm>
            <a:off x="3213100" y="21971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谢</a:t>
            </a:r>
          </a:p>
        </p:txBody>
      </p:sp>
      <p:sp>
        <p:nvSpPr>
          <p:cNvPr id="935965" name="文本框 33"/>
          <p:cNvSpPr txBox="1">
            <a:spLocks noChangeArrowheads="1"/>
          </p:cNvSpPr>
          <p:nvPr/>
        </p:nvSpPr>
        <p:spPr bwMode="auto">
          <a:xfrm>
            <a:off x="5549900" y="21463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聆</a:t>
            </a:r>
          </a:p>
        </p:txBody>
      </p:sp>
      <p:sp>
        <p:nvSpPr>
          <p:cNvPr id="935966" name="文本框 33"/>
          <p:cNvSpPr txBox="1">
            <a:spLocks noChangeArrowheads="1"/>
          </p:cNvSpPr>
          <p:nvPr/>
        </p:nvSpPr>
        <p:spPr bwMode="auto">
          <a:xfrm>
            <a:off x="7696200" y="22098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听</a:t>
            </a:r>
          </a:p>
        </p:txBody>
      </p:sp>
      <p:sp>
        <p:nvSpPr>
          <p:cNvPr id="935967" name="TextBox 7"/>
          <p:cNvSpPr>
            <a:spLocks noChangeArrowheads="1"/>
          </p:cNvSpPr>
          <p:nvPr/>
        </p:nvSpPr>
        <p:spPr bwMode="auto">
          <a:xfrm>
            <a:off x="4227513" y="3956050"/>
            <a:ext cx="38195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6000">
                <a:latin typeface="微软雅黑" pitchFamily="34" charset="-122"/>
                <a:ea typeface="微软雅黑" pitchFamily="34" charset="-122"/>
                <a:sym typeface="微软雅黑" pitchFamily="34" charset="-122"/>
              </a:rPr>
              <a:t>THANKS!</a:t>
            </a: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935959"/>
                                        </p:tgtEl>
                                        <p:attrNameLst>
                                          <p:attrName>style.visibility</p:attrName>
                                        </p:attrNameLst>
                                      </p:cBhvr>
                                      <p:to>
                                        <p:strVal val="visible"/>
                                      </p:to>
                                    </p:set>
                                    <p:animEffect transition="in" filter="fade">
                                      <p:cBhvr>
                                        <p:cTn id="7" dur="500"/>
                                        <p:tgtEl>
                                          <p:spTgt spid="935959"/>
                                        </p:tgtEl>
                                      </p:cBhvr>
                                    </p:animEffect>
                                    <p:anim calcmode="lin" valueType="num">
                                      <p:cBhvr>
                                        <p:cTn id="8" dur="500" fill="hold"/>
                                        <p:tgtEl>
                                          <p:spTgt spid="935959"/>
                                        </p:tgtEl>
                                        <p:attrNameLst>
                                          <p:attrName>ppt_x</p:attrName>
                                        </p:attrNameLst>
                                      </p:cBhvr>
                                      <p:tavLst>
                                        <p:tav tm="0">
                                          <p:val>
                                            <p:strVal val="#ppt_x"/>
                                          </p:val>
                                        </p:tav>
                                        <p:tav tm="100000">
                                          <p:val>
                                            <p:strVal val="#ppt_x"/>
                                          </p:val>
                                        </p:tav>
                                      </p:tavLst>
                                    </p:anim>
                                    <p:anim calcmode="lin" valueType="num">
                                      <p:cBhvr>
                                        <p:cTn id="9" dur="500" fill="hold"/>
                                        <p:tgtEl>
                                          <p:spTgt spid="93595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nodeType="afterEffect">
                                  <p:stCondLst>
                                    <p:cond delay="0"/>
                                  </p:stCondLst>
                                  <p:childTnLst>
                                    <p:set>
                                      <p:cBhvr>
                                        <p:cTn id="12" dur="1" fill="hold">
                                          <p:stCondLst>
                                            <p:cond delay="0"/>
                                          </p:stCondLst>
                                        </p:cTn>
                                        <p:tgtEl>
                                          <p:spTgt spid="935960"/>
                                        </p:tgtEl>
                                        <p:attrNameLst>
                                          <p:attrName>style.visibility</p:attrName>
                                        </p:attrNameLst>
                                      </p:cBhvr>
                                      <p:to>
                                        <p:strVal val="visible"/>
                                      </p:to>
                                    </p:set>
                                    <p:animEffect transition="in" filter="fade">
                                      <p:cBhvr>
                                        <p:cTn id="13" dur="500"/>
                                        <p:tgtEl>
                                          <p:spTgt spid="935960"/>
                                        </p:tgtEl>
                                      </p:cBhvr>
                                    </p:animEffect>
                                    <p:anim calcmode="lin" valueType="num">
                                      <p:cBhvr>
                                        <p:cTn id="14" dur="500" fill="hold"/>
                                        <p:tgtEl>
                                          <p:spTgt spid="935960"/>
                                        </p:tgtEl>
                                        <p:attrNameLst>
                                          <p:attrName>ppt_x</p:attrName>
                                        </p:attrNameLst>
                                      </p:cBhvr>
                                      <p:tavLst>
                                        <p:tav tm="0">
                                          <p:val>
                                            <p:strVal val="#ppt_x"/>
                                          </p:val>
                                        </p:tav>
                                        <p:tav tm="100000">
                                          <p:val>
                                            <p:strVal val="#ppt_x"/>
                                          </p:val>
                                        </p:tav>
                                      </p:tavLst>
                                    </p:anim>
                                    <p:anim calcmode="lin" valueType="num">
                                      <p:cBhvr>
                                        <p:cTn id="15" dur="500" fill="hold"/>
                                        <p:tgtEl>
                                          <p:spTgt spid="93596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nodeType="afterEffect">
                                  <p:stCondLst>
                                    <p:cond delay="0"/>
                                  </p:stCondLst>
                                  <p:childTnLst>
                                    <p:set>
                                      <p:cBhvr>
                                        <p:cTn id="18" dur="1" fill="hold">
                                          <p:stCondLst>
                                            <p:cond delay="0"/>
                                          </p:stCondLst>
                                        </p:cTn>
                                        <p:tgtEl>
                                          <p:spTgt spid="935961"/>
                                        </p:tgtEl>
                                        <p:attrNameLst>
                                          <p:attrName>style.visibility</p:attrName>
                                        </p:attrNameLst>
                                      </p:cBhvr>
                                      <p:to>
                                        <p:strVal val="visible"/>
                                      </p:to>
                                    </p:set>
                                    <p:animEffect transition="in" filter="fade">
                                      <p:cBhvr>
                                        <p:cTn id="19" dur="500"/>
                                        <p:tgtEl>
                                          <p:spTgt spid="935961"/>
                                        </p:tgtEl>
                                      </p:cBhvr>
                                    </p:animEffect>
                                    <p:anim calcmode="lin" valueType="num">
                                      <p:cBhvr>
                                        <p:cTn id="20" dur="500" fill="hold"/>
                                        <p:tgtEl>
                                          <p:spTgt spid="935961"/>
                                        </p:tgtEl>
                                        <p:attrNameLst>
                                          <p:attrName>ppt_x</p:attrName>
                                        </p:attrNameLst>
                                      </p:cBhvr>
                                      <p:tavLst>
                                        <p:tav tm="0">
                                          <p:val>
                                            <p:strVal val="#ppt_x"/>
                                          </p:val>
                                        </p:tav>
                                        <p:tav tm="100000">
                                          <p:val>
                                            <p:strVal val="#ppt_x"/>
                                          </p:val>
                                        </p:tav>
                                      </p:tavLst>
                                    </p:anim>
                                    <p:anim calcmode="lin" valueType="num">
                                      <p:cBhvr>
                                        <p:cTn id="21" dur="500" fill="hold"/>
                                        <p:tgtEl>
                                          <p:spTgt spid="935961"/>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7" presetClass="entr" presetSubtype="0" fill="hold" nodeType="afterEffect">
                                  <p:stCondLst>
                                    <p:cond delay="0"/>
                                  </p:stCondLst>
                                  <p:childTnLst>
                                    <p:set>
                                      <p:cBhvr>
                                        <p:cTn id="24" dur="1" fill="hold">
                                          <p:stCondLst>
                                            <p:cond delay="0"/>
                                          </p:stCondLst>
                                        </p:cTn>
                                        <p:tgtEl>
                                          <p:spTgt spid="935962"/>
                                        </p:tgtEl>
                                        <p:attrNameLst>
                                          <p:attrName>style.visibility</p:attrName>
                                        </p:attrNameLst>
                                      </p:cBhvr>
                                      <p:to>
                                        <p:strVal val="visible"/>
                                      </p:to>
                                    </p:set>
                                    <p:animEffect transition="in" filter="fade">
                                      <p:cBhvr>
                                        <p:cTn id="25" dur="500"/>
                                        <p:tgtEl>
                                          <p:spTgt spid="935962"/>
                                        </p:tgtEl>
                                      </p:cBhvr>
                                    </p:animEffect>
                                    <p:anim calcmode="lin" valueType="num">
                                      <p:cBhvr>
                                        <p:cTn id="26" dur="500" fill="hold"/>
                                        <p:tgtEl>
                                          <p:spTgt spid="935962"/>
                                        </p:tgtEl>
                                        <p:attrNameLst>
                                          <p:attrName>ppt_x</p:attrName>
                                        </p:attrNameLst>
                                      </p:cBhvr>
                                      <p:tavLst>
                                        <p:tav tm="0">
                                          <p:val>
                                            <p:strVal val="#ppt_x"/>
                                          </p:val>
                                        </p:tav>
                                        <p:tav tm="100000">
                                          <p:val>
                                            <p:strVal val="#ppt_x"/>
                                          </p:val>
                                        </p:tav>
                                      </p:tavLst>
                                    </p:anim>
                                    <p:anim calcmode="lin" valueType="num">
                                      <p:cBhvr>
                                        <p:cTn id="27" dur="500" fill="hold"/>
                                        <p:tgtEl>
                                          <p:spTgt spid="935962"/>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000"/>
                            </p:stCondLst>
                            <p:childTnLst>
                              <p:par>
                                <p:cTn id="29" presetID="45" presetClass="entr" presetSubtype="0" fill="hold" grpId="0" nodeType="afterEffect">
                                  <p:stCondLst>
                                    <p:cond delay="0"/>
                                  </p:stCondLst>
                                  <p:iterate type="lt">
                                    <p:tmPct val="18000"/>
                                  </p:iterate>
                                  <p:childTnLst>
                                    <p:set>
                                      <p:cBhvr>
                                        <p:cTn id="30" dur="1" fill="hold">
                                          <p:stCondLst>
                                            <p:cond delay="0"/>
                                          </p:stCondLst>
                                        </p:cTn>
                                        <p:tgtEl>
                                          <p:spTgt spid="935963"/>
                                        </p:tgtEl>
                                        <p:attrNameLst>
                                          <p:attrName>style.visibility</p:attrName>
                                        </p:attrNameLst>
                                      </p:cBhvr>
                                      <p:to>
                                        <p:strVal val="visible"/>
                                      </p:to>
                                    </p:set>
                                    <p:animEffect transition="in" filter="fade">
                                      <p:cBhvr>
                                        <p:cTn id="31" dur="750"/>
                                        <p:tgtEl>
                                          <p:spTgt spid="935963"/>
                                        </p:tgtEl>
                                      </p:cBhvr>
                                    </p:animEffect>
                                    <p:anim calcmode="lin" valueType="num">
                                      <p:cBhvr>
                                        <p:cTn id="32" dur="750" fill="hold"/>
                                        <p:tgtEl>
                                          <p:spTgt spid="935963"/>
                                        </p:tgtEl>
                                        <p:attrNameLst>
                                          <p:attrName>ppt_w</p:attrName>
                                        </p:attrNameLst>
                                      </p:cBhvr>
                                      <p:tavLst>
                                        <p:tav tm="0" fmla="#ppt_w*sin(2.5*pi*$)">
                                          <p:val>
                                            <p:fltVal val="0"/>
                                          </p:val>
                                        </p:tav>
                                        <p:tav tm="100000">
                                          <p:val>
                                            <p:fltVal val="1"/>
                                          </p:val>
                                        </p:tav>
                                      </p:tavLst>
                                    </p:anim>
                                    <p:anim calcmode="lin" valueType="num">
                                      <p:cBhvr>
                                        <p:cTn id="33" dur="750" fill="hold"/>
                                        <p:tgtEl>
                                          <p:spTgt spid="935963"/>
                                        </p:tgtEl>
                                        <p:attrNameLst>
                                          <p:attrName>ppt_h</p:attrName>
                                        </p:attrNameLst>
                                      </p:cBhvr>
                                      <p:tavLst>
                                        <p:tav tm="0">
                                          <p:val>
                                            <p:strVal val="#ppt_h"/>
                                          </p:val>
                                        </p:tav>
                                        <p:tav tm="100000">
                                          <p:val>
                                            <p:strVal val="#ppt_h"/>
                                          </p:val>
                                        </p:tav>
                                      </p:tavLst>
                                    </p:anim>
                                  </p:childTnLst>
                                </p:cTn>
                              </p:par>
                            </p:childTnLst>
                          </p:cTn>
                        </p:par>
                        <p:par>
                          <p:cTn id="34" fill="hold" nodeType="afterGroup">
                            <p:stCondLst>
                              <p:cond delay="2750"/>
                            </p:stCondLst>
                            <p:childTnLst>
                              <p:par>
                                <p:cTn id="35" presetID="45" presetClass="entr" presetSubtype="0" fill="hold" grpId="0" nodeType="afterEffect">
                                  <p:stCondLst>
                                    <p:cond delay="0"/>
                                  </p:stCondLst>
                                  <p:iterate type="lt">
                                    <p:tmPct val="18000"/>
                                  </p:iterate>
                                  <p:childTnLst>
                                    <p:set>
                                      <p:cBhvr>
                                        <p:cTn id="36" dur="1" fill="hold">
                                          <p:stCondLst>
                                            <p:cond delay="0"/>
                                          </p:stCondLst>
                                        </p:cTn>
                                        <p:tgtEl>
                                          <p:spTgt spid="935964"/>
                                        </p:tgtEl>
                                        <p:attrNameLst>
                                          <p:attrName>style.visibility</p:attrName>
                                        </p:attrNameLst>
                                      </p:cBhvr>
                                      <p:to>
                                        <p:strVal val="visible"/>
                                      </p:to>
                                    </p:set>
                                    <p:animEffect transition="in" filter="fade">
                                      <p:cBhvr>
                                        <p:cTn id="37" dur="750"/>
                                        <p:tgtEl>
                                          <p:spTgt spid="935964"/>
                                        </p:tgtEl>
                                      </p:cBhvr>
                                    </p:animEffect>
                                    <p:anim calcmode="lin" valueType="num">
                                      <p:cBhvr>
                                        <p:cTn id="38" dur="750" fill="hold"/>
                                        <p:tgtEl>
                                          <p:spTgt spid="935964"/>
                                        </p:tgtEl>
                                        <p:attrNameLst>
                                          <p:attrName>ppt_w</p:attrName>
                                        </p:attrNameLst>
                                      </p:cBhvr>
                                      <p:tavLst>
                                        <p:tav tm="0" fmla="#ppt_w*sin(2.5*pi*$)">
                                          <p:val>
                                            <p:fltVal val="0"/>
                                          </p:val>
                                        </p:tav>
                                        <p:tav tm="100000">
                                          <p:val>
                                            <p:fltVal val="1"/>
                                          </p:val>
                                        </p:tav>
                                      </p:tavLst>
                                    </p:anim>
                                    <p:anim calcmode="lin" valueType="num">
                                      <p:cBhvr>
                                        <p:cTn id="39" dur="750" fill="hold"/>
                                        <p:tgtEl>
                                          <p:spTgt spid="935964"/>
                                        </p:tgtEl>
                                        <p:attrNameLst>
                                          <p:attrName>ppt_h</p:attrName>
                                        </p:attrNameLst>
                                      </p:cBhvr>
                                      <p:tavLst>
                                        <p:tav tm="0">
                                          <p:val>
                                            <p:strVal val="#ppt_h"/>
                                          </p:val>
                                        </p:tav>
                                        <p:tav tm="100000">
                                          <p:val>
                                            <p:strVal val="#ppt_h"/>
                                          </p:val>
                                        </p:tav>
                                      </p:tavLst>
                                    </p:anim>
                                  </p:childTnLst>
                                </p:cTn>
                              </p:par>
                            </p:childTnLst>
                          </p:cTn>
                        </p:par>
                        <p:par>
                          <p:cTn id="40" fill="hold" nodeType="afterGroup">
                            <p:stCondLst>
                              <p:cond delay="3500"/>
                            </p:stCondLst>
                            <p:childTnLst>
                              <p:par>
                                <p:cTn id="41" presetID="45" presetClass="entr" presetSubtype="0" fill="hold" grpId="0" nodeType="afterEffect">
                                  <p:stCondLst>
                                    <p:cond delay="0"/>
                                  </p:stCondLst>
                                  <p:iterate type="lt">
                                    <p:tmPct val="18000"/>
                                  </p:iterate>
                                  <p:childTnLst>
                                    <p:set>
                                      <p:cBhvr>
                                        <p:cTn id="42" dur="1" fill="hold">
                                          <p:stCondLst>
                                            <p:cond delay="0"/>
                                          </p:stCondLst>
                                        </p:cTn>
                                        <p:tgtEl>
                                          <p:spTgt spid="935965"/>
                                        </p:tgtEl>
                                        <p:attrNameLst>
                                          <p:attrName>style.visibility</p:attrName>
                                        </p:attrNameLst>
                                      </p:cBhvr>
                                      <p:to>
                                        <p:strVal val="visible"/>
                                      </p:to>
                                    </p:set>
                                    <p:animEffect transition="in" filter="fade">
                                      <p:cBhvr>
                                        <p:cTn id="43" dur="750"/>
                                        <p:tgtEl>
                                          <p:spTgt spid="935965"/>
                                        </p:tgtEl>
                                      </p:cBhvr>
                                    </p:animEffect>
                                    <p:anim calcmode="lin" valueType="num">
                                      <p:cBhvr>
                                        <p:cTn id="44" dur="750" fill="hold"/>
                                        <p:tgtEl>
                                          <p:spTgt spid="935965"/>
                                        </p:tgtEl>
                                        <p:attrNameLst>
                                          <p:attrName>ppt_w</p:attrName>
                                        </p:attrNameLst>
                                      </p:cBhvr>
                                      <p:tavLst>
                                        <p:tav tm="0" fmla="#ppt_w*sin(2.5*pi*$)">
                                          <p:val>
                                            <p:fltVal val="0"/>
                                          </p:val>
                                        </p:tav>
                                        <p:tav tm="100000">
                                          <p:val>
                                            <p:fltVal val="1"/>
                                          </p:val>
                                        </p:tav>
                                      </p:tavLst>
                                    </p:anim>
                                    <p:anim calcmode="lin" valueType="num">
                                      <p:cBhvr>
                                        <p:cTn id="45" dur="750" fill="hold"/>
                                        <p:tgtEl>
                                          <p:spTgt spid="935965"/>
                                        </p:tgtEl>
                                        <p:attrNameLst>
                                          <p:attrName>ppt_h</p:attrName>
                                        </p:attrNameLst>
                                      </p:cBhvr>
                                      <p:tavLst>
                                        <p:tav tm="0">
                                          <p:val>
                                            <p:strVal val="#ppt_h"/>
                                          </p:val>
                                        </p:tav>
                                        <p:tav tm="100000">
                                          <p:val>
                                            <p:strVal val="#ppt_h"/>
                                          </p:val>
                                        </p:tav>
                                      </p:tavLst>
                                    </p:anim>
                                  </p:childTnLst>
                                </p:cTn>
                              </p:par>
                            </p:childTnLst>
                          </p:cTn>
                        </p:par>
                        <p:par>
                          <p:cTn id="46" fill="hold" nodeType="afterGroup">
                            <p:stCondLst>
                              <p:cond delay="4250"/>
                            </p:stCondLst>
                            <p:childTnLst>
                              <p:par>
                                <p:cTn id="47" presetID="45" presetClass="entr" presetSubtype="0" fill="hold" grpId="0" nodeType="afterEffect">
                                  <p:stCondLst>
                                    <p:cond delay="0"/>
                                  </p:stCondLst>
                                  <p:iterate type="lt">
                                    <p:tmPct val="18000"/>
                                  </p:iterate>
                                  <p:childTnLst>
                                    <p:set>
                                      <p:cBhvr>
                                        <p:cTn id="48" dur="1" fill="hold">
                                          <p:stCondLst>
                                            <p:cond delay="0"/>
                                          </p:stCondLst>
                                        </p:cTn>
                                        <p:tgtEl>
                                          <p:spTgt spid="935966"/>
                                        </p:tgtEl>
                                        <p:attrNameLst>
                                          <p:attrName>style.visibility</p:attrName>
                                        </p:attrNameLst>
                                      </p:cBhvr>
                                      <p:to>
                                        <p:strVal val="visible"/>
                                      </p:to>
                                    </p:set>
                                    <p:animEffect transition="in" filter="fade">
                                      <p:cBhvr>
                                        <p:cTn id="49" dur="750"/>
                                        <p:tgtEl>
                                          <p:spTgt spid="935966"/>
                                        </p:tgtEl>
                                      </p:cBhvr>
                                    </p:animEffect>
                                    <p:anim calcmode="lin" valueType="num">
                                      <p:cBhvr>
                                        <p:cTn id="50" dur="750" fill="hold"/>
                                        <p:tgtEl>
                                          <p:spTgt spid="935966"/>
                                        </p:tgtEl>
                                        <p:attrNameLst>
                                          <p:attrName>ppt_w</p:attrName>
                                        </p:attrNameLst>
                                      </p:cBhvr>
                                      <p:tavLst>
                                        <p:tav tm="0" fmla="#ppt_w*sin(2.5*pi*$)">
                                          <p:val>
                                            <p:fltVal val="0"/>
                                          </p:val>
                                        </p:tav>
                                        <p:tav tm="100000">
                                          <p:val>
                                            <p:fltVal val="1"/>
                                          </p:val>
                                        </p:tav>
                                      </p:tavLst>
                                    </p:anim>
                                    <p:anim calcmode="lin" valueType="num">
                                      <p:cBhvr>
                                        <p:cTn id="51" dur="750" fill="hold"/>
                                        <p:tgtEl>
                                          <p:spTgt spid="935966"/>
                                        </p:tgtEl>
                                        <p:attrNameLst>
                                          <p:attrName>ppt_h</p:attrName>
                                        </p:attrNameLst>
                                      </p:cBhvr>
                                      <p:tavLst>
                                        <p:tav tm="0">
                                          <p:val>
                                            <p:strVal val="#ppt_h"/>
                                          </p:val>
                                        </p:tav>
                                        <p:tav tm="100000">
                                          <p:val>
                                            <p:strVal val="#ppt_h"/>
                                          </p:val>
                                        </p:tav>
                                      </p:tavLst>
                                    </p:anim>
                                  </p:childTnLst>
                                </p:cTn>
                              </p:par>
                            </p:childTnLst>
                          </p:cTn>
                        </p:par>
                        <p:par>
                          <p:cTn id="52" fill="hold" nodeType="afterGroup">
                            <p:stCondLst>
                              <p:cond delay="5000"/>
                            </p:stCondLst>
                            <p:childTnLst>
                              <p:par>
                                <p:cTn id="53" presetID="45" presetClass="entr" presetSubtype="0" fill="hold" grpId="0" nodeType="afterEffect">
                                  <p:stCondLst>
                                    <p:cond delay="0"/>
                                  </p:stCondLst>
                                  <p:iterate type="lt">
                                    <p:tmPct val="10000"/>
                                  </p:iterate>
                                  <p:childTnLst>
                                    <p:set>
                                      <p:cBhvr>
                                        <p:cTn id="54" dur="1" fill="hold">
                                          <p:stCondLst>
                                            <p:cond delay="0"/>
                                          </p:stCondLst>
                                        </p:cTn>
                                        <p:tgtEl>
                                          <p:spTgt spid="935967"/>
                                        </p:tgtEl>
                                        <p:attrNameLst>
                                          <p:attrName>style.visibility</p:attrName>
                                        </p:attrNameLst>
                                      </p:cBhvr>
                                      <p:to>
                                        <p:strVal val="visible"/>
                                      </p:to>
                                    </p:set>
                                    <p:animEffect transition="in" filter="fade">
                                      <p:cBhvr>
                                        <p:cTn id="55" dur="2000"/>
                                        <p:tgtEl>
                                          <p:spTgt spid="935967"/>
                                        </p:tgtEl>
                                      </p:cBhvr>
                                    </p:animEffect>
                                    <p:anim calcmode="lin" valueType="num">
                                      <p:cBhvr>
                                        <p:cTn id="56" dur="2000" fill="hold"/>
                                        <p:tgtEl>
                                          <p:spTgt spid="935967"/>
                                        </p:tgtEl>
                                        <p:attrNameLst>
                                          <p:attrName>ppt_w</p:attrName>
                                        </p:attrNameLst>
                                      </p:cBhvr>
                                      <p:tavLst>
                                        <p:tav tm="0" fmla="#ppt_w*sin(2.5*pi*$)">
                                          <p:val>
                                            <p:fltVal val="0"/>
                                          </p:val>
                                        </p:tav>
                                        <p:tav tm="100000">
                                          <p:val>
                                            <p:fltVal val="1"/>
                                          </p:val>
                                        </p:tav>
                                      </p:tavLst>
                                    </p:anim>
                                    <p:anim calcmode="lin" valueType="num">
                                      <p:cBhvr>
                                        <p:cTn id="57" dur="2000" fill="hold"/>
                                        <p:tgtEl>
                                          <p:spTgt spid="93596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5963" grpId="0"/>
      <p:bldP spid="935964" grpId="0"/>
      <p:bldP spid="935965" grpId="0"/>
      <p:bldP spid="935966" grpId="0"/>
      <p:bldP spid="93596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subTitle" idx="1"/>
          </p:nvPr>
        </p:nvSpPr>
        <p:spPr>
          <a:xfrm>
            <a:off x="338535" y="695202"/>
            <a:ext cx="10945216" cy="6164385"/>
          </a:xfrm>
          <a:noFill/>
        </p:spPr>
        <p:txBody>
          <a:bodyPr/>
          <a:lstStyle/>
          <a:p>
            <a:pPr indent="-6351" algn="l"/>
            <a:r>
              <a:rPr lang="zh-CN" altLang="en-US" sz="1600" dirty="0"/>
              <a:t>  </a:t>
            </a:r>
            <a:r>
              <a:rPr lang="zh-CN" altLang="en-US" sz="1600" dirty="0" smtClean="0"/>
              <a:t>  </a:t>
            </a:r>
            <a:r>
              <a:rPr lang="en-US" altLang="zh-CN" sz="1600" dirty="0" smtClean="0"/>
              <a:t>void </a:t>
            </a:r>
            <a:r>
              <a:rPr lang="en-US" altLang="zh-CN" sz="1600" dirty="0" err="1"/>
              <a:t>setPoint</a:t>
            </a:r>
            <a:r>
              <a:rPr lang="en-US" altLang="zh-CN" sz="1600" dirty="0"/>
              <a:t>(</a:t>
            </a:r>
            <a:r>
              <a:rPr lang="en-US" altLang="zh-CN" sz="1600" dirty="0" err="1"/>
              <a:t>float,float</a:t>
            </a:r>
            <a:r>
              <a:rPr lang="en-US" altLang="zh-CN" sz="1600" dirty="0"/>
              <a:t>);                 </a:t>
            </a:r>
            <a:r>
              <a:rPr lang="en-US" altLang="zh-CN" sz="1600" dirty="0" smtClean="0"/>
              <a:t>			//</a:t>
            </a:r>
            <a:r>
              <a:rPr lang="zh-CN" altLang="en-US" sz="1600" dirty="0"/>
              <a:t>设置坐标值</a:t>
            </a:r>
          </a:p>
          <a:p>
            <a:pPr indent="-6351" algn="l"/>
            <a:r>
              <a:rPr lang="zh-CN" altLang="en-US" sz="1600" dirty="0"/>
              <a:t>  </a:t>
            </a:r>
            <a:r>
              <a:rPr lang="zh-CN" altLang="en-US" sz="1600" dirty="0" smtClean="0"/>
              <a:t>  </a:t>
            </a:r>
            <a:r>
              <a:rPr lang="en-US" altLang="zh-CN" sz="1600" dirty="0" smtClean="0"/>
              <a:t>float </a:t>
            </a:r>
            <a:r>
              <a:rPr lang="en-US" altLang="zh-CN" sz="1600" dirty="0" err="1"/>
              <a:t>getX</a:t>
            </a:r>
            <a:r>
              <a:rPr lang="en-US" altLang="zh-CN" sz="1600" dirty="0"/>
              <a:t>( ) </a:t>
            </a:r>
            <a:r>
              <a:rPr lang="en-US" altLang="zh-CN" sz="1600" dirty="0" err="1"/>
              <a:t>const</a:t>
            </a:r>
            <a:r>
              <a:rPr lang="en-US" altLang="zh-CN" sz="1600" dirty="0"/>
              <a:t> {return x;}              </a:t>
            </a:r>
            <a:r>
              <a:rPr lang="en-US" altLang="zh-CN" sz="1600" dirty="0" smtClean="0"/>
              <a:t>			//</a:t>
            </a:r>
            <a:r>
              <a:rPr lang="zh-CN" altLang="en-US" sz="1600" dirty="0"/>
              <a:t>读</a:t>
            </a:r>
            <a:r>
              <a:rPr lang="en-US" altLang="zh-CN" sz="1600" dirty="0"/>
              <a:t>x</a:t>
            </a:r>
            <a:r>
              <a:rPr lang="zh-CN" altLang="en-US" sz="1600" dirty="0"/>
              <a:t>坐标</a:t>
            </a:r>
          </a:p>
          <a:p>
            <a:pPr indent="-6351" algn="l"/>
            <a:r>
              <a:rPr lang="zh-CN" altLang="en-US" sz="1600" dirty="0"/>
              <a:t>  </a:t>
            </a:r>
            <a:r>
              <a:rPr lang="zh-CN" altLang="en-US" sz="1600" dirty="0" smtClean="0"/>
              <a:t>  </a:t>
            </a:r>
            <a:r>
              <a:rPr lang="en-US" altLang="zh-CN" sz="1600" dirty="0" smtClean="0"/>
              <a:t>float </a:t>
            </a:r>
            <a:r>
              <a:rPr lang="en-US" altLang="zh-CN" sz="1600" dirty="0" err="1"/>
              <a:t>getY</a:t>
            </a:r>
            <a:r>
              <a:rPr lang="en-US" altLang="zh-CN" sz="1600" dirty="0"/>
              <a:t>( ) </a:t>
            </a:r>
            <a:r>
              <a:rPr lang="en-US" altLang="zh-CN" sz="1600" dirty="0" err="1"/>
              <a:t>const</a:t>
            </a:r>
            <a:r>
              <a:rPr lang="en-US" altLang="zh-CN" sz="1600" dirty="0"/>
              <a:t> {return y;}              </a:t>
            </a:r>
            <a:r>
              <a:rPr lang="en-US" altLang="zh-CN" sz="1600" dirty="0" smtClean="0"/>
              <a:t>			//</a:t>
            </a:r>
            <a:r>
              <a:rPr lang="zh-CN" altLang="en-US" sz="1600" dirty="0"/>
              <a:t>读</a:t>
            </a:r>
            <a:r>
              <a:rPr lang="en-US" altLang="zh-CN" sz="1600" dirty="0"/>
              <a:t>y</a:t>
            </a:r>
            <a:r>
              <a:rPr lang="zh-CN" altLang="en-US" sz="1600" dirty="0"/>
              <a:t>坐标</a:t>
            </a:r>
          </a:p>
          <a:p>
            <a:pPr indent="-6351" algn="l"/>
            <a:r>
              <a:rPr lang="zh-CN" altLang="en-US" sz="1600" dirty="0"/>
              <a:t>  </a:t>
            </a:r>
            <a:r>
              <a:rPr lang="zh-CN" altLang="en-US" sz="1600" dirty="0" smtClean="0"/>
              <a:t>  </a:t>
            </a:r>
            <a:r>
              <a:rPr lang="en-US" altLang="zh-CN" sz="1600" dirty="0" smtClean="0"/>
              <a:t>friend </a:t>
            </a:r>
            <a:r>
              <a:rPr lang="en-US" altLang="zh-CN" sz="1600" dirty="0" err="1"/>
              <a:t>ostream</a:t>
            </a:r>
            <a:r>
              <a:rPr lang="en-US" altLang="zh-CN" sz="1600" dirty="0"/>
              <a:t> &amp; operator&lt;&lt;(</a:t>
            </a:r>
            <a:r>
              <a:rPr lang="en-US" altLang="zh-CN" sz="1600" dirty="0" err="1"/>
              <a:t>ostream</a:t>
            </a:r>
            <a:r>
              <a:rPr lang="en-US" altLang="zh-CN" sz="1600" dirty="0"/>
              <a:t> &amp;,</a:t>
            </a:r>
            <a:r>
              <a:rPr lang="en-US" altLang="zh-CN" sz="1600" dirty="0" err="1"/>
              <a:t>const</a:t>
            </a:r>
            <a:r>
              <a:rPr lang="en-US" altLang="zh-CN" sz="1600" dirty="0"/>
              <a:t> Point </a:t>
            </a:r>
            <a:r>
              <a:rPr lang="en-US" altLang="zh-CN" sz="1600" dirty="0" smtClean="0"/>
              <a:t>&amp;);	//</a:t>
            </a:r>
            <a:r>
              <a:rPr lang="zh-CN" altLang="en-US" sz="1600" dirty="0"/>
              <a:t>重载运算符</a:t>
            </a:r>
            <a:r>
              <a:rPr lang="zh-CN" altLang="en-US" sz="1600" dirty="0">
                <a:latin typeface="Arial" panose="020B0604020202020204" pitchFamily="34" charset="0"/>
              </a:rPr>
              <a:t>“</a:t>
            </a:r>
            <a:r>
              <a:rPr lang="zh-CN" altLang="en-US" sz="1600" dirty="0"/>
              <a:t>&lt;&lt;</a:t>
            </a:r>
            <a:r>
              <a:rPr lang="zh-CN" altLang="en-US" sz="1600" dirty="0">
                <a:latin typeface="Arial" panose="020B0604020202020204" pitchFamily="34" charset="0"/>
              </a:rPr>
              <a:t>”</a:t>
            </a:r>
            <a:endParaRPr lang="zh-CN" altLang="en-US" sz="1600" dirty="0"/>
          </a:p>
          <a:p>
            <a:pPr indent="-6351" algn="l"/>
            <a:r>
              <a:rPr lang="en-US" altLang="zh-CN" sz="1600" dirty="0"/>
              <a:t>protected:                                  </a:t>
            </a:r>
            <a:r>
              <a:rPr lang="en-US" altLang="zh-CN" sz="1600" dirty="0" smtClean="0"/>
              <a:t>			 </a:t>
            </a:r>
            <a:r>
              <a:rPr lang="en-US" altLang="zh-CN" sz="1600" dirty="0"/>
              <a:t>//</a:t>
            </a:r>
            <a:r>
              <a:rPr lang="zh-CN" altLang="en-US" sz="1600" dirty="0"/>
              <a:t>受保护成员</a:t>
            </a:r>
          </a:p>
          <a:p>
            <a:pPr indent="-6351" algn="l"/>
            <a:r>
              <a:rPr lang="zh-CN" altLang="en-US" sz="1600" dirty="0"/>
              <a:t>  </a:t>
            </a:r>
            <a:r>
              <a:rPr lang="zh-CN" altLang="en-US" sz="1600" dirty="0" smtClean="0"/>
              <a:t>  </a:t>
            </a:r>
            <a:r>
              <a:rPr lang="en-US" altLang="zh-CN" sz="1600" dirty="0" smtClean="0"/>
              <a:t>float </a:t>
            </a:r>
            <a:r>
              <a:rPr lang="en-US" altLang="zh-CN" sz="1600" dirty="0" err="1"/>
              <a:t>x,y</a:t>
            </a:r>
            <a:r>
              <a:rPr lang="en-US" altLang="zh-CN" sz="1600" dirty="0"/>
              <a:t>;</a:t>
            </a:r>
          </a:p>
          <a:p>
            <a:pPr indent="-6351" algn="l"/>
            <a:r>
              <a:rPr lang="en-US" altLang="zh-CN" sz="1600" dirty="0"/>
              <a:t>};</a:t>
            </a:r>
          </a:p>
          <a:p>
            <a:pPr indent="-6351" algn="l"/>
            <a:r>
              <a:rPr lang="en-US" altLang="zh-CN" sz="1600" dirty="0"/>
              <a:t>//</a:t>
            </a:r>
            <a:r>
              <a:rPr lang="zh-CN" altLang="en-US" sz="1600" dirty="0"/>
              <a:t>下面定义</a:t>
            </a:r>
            <a:r>
              <a:rPr lang="en-US" altLang="zh-CN" sz="1600" dirty="0"/>
              <a:t>Point</a:t>
            </a:r>
            <a:r>
              <a:rPr lang="zh-CN" altLang="en-US" sz="1600" dirty="0"/>
              <a:t>类的成员函数</a:t>
            </a:r>
          </a:p>
          <a:p>
            <a:pPr indent="-6351" algn="l"/>
            <a:endParaRPr lang="zh-CN" altLang="en-US" sz="1600" dirty="0"/>
          </a:p>
          <a:p>
            <a:pPr indent="-6351" algn="l"/>
            <a:r>
              <a:rPr lang="zh-CN" altLang="en-US" sz="1600" dirty="0"/>
              <a:t>//</a:t>
            </a:r>
            <a:r>
              <a:rPr lang="en-US" altLang="zh-CN" sz="1600" dirty="0"/>
              <a:t>Point</a:t>
            </a:r>
            <a:r>
              <a:rPr lang="zh-CN" altLang="en-US" sz="1600" dirty="0"/>
              <a:t>的构造函数</a:t>
            </a:r>
          </a:p>
          <a:p>
            <a:pPr indent="-6351" algn="l"/>
            <a:r>
              <a:rPr lang="en-US" altLang="zh-CN" sz="1600" dirty="0"/>
              <a:t>Point::Point(float </a:t>
            </a:r>
            <a:r>
              <a:rPr lang="en-US" altLang="zh-CN" sz="1600" dirty="0" err="1"/>
              <a:t>a,float</a:t>
            </a:r>
            <a:r>
              <a:rPr lang="en-US" altLang="zh-CN" sz="1600" dirty="0"/>
              <a:t> b)                 //</a:t>
            </a:r>
            <a:r>
              <a:rPr lang="zh-CN" altLang="en-US" sz="1600" dirty="0"/>
              <a:t>对</a:t>
            </a:r>
            <a:r>
              <a:rPr lang="en-US" altLang="zh-CN" sz="1600" dirty="0" err="1"/>
              <a:t>x,y</a:t>
            </a:r>
            <a:r>
              <a:rPr lang="zh-CN" altLang="en-US" sz="1600" dirty="0"/>
              <a:t>初始化</a:t>
            </a:r>
          </a:p>
          <a:p>
            <a:pPr indent="-6351" algn="l"/>
            <a:r>
              <a:rPr lang="zh-CN" altLang="en-US" sz="1600" dirty="0"/>
              <a:t>{</a:t>
            </a:r>
            <a:r>
              <a:rPr lang="en-US" altLang="zh-CN" sz="1600" dirty="0"/>
              <a:t>x=</a:t>
            </a:r>
            <a:r>
              <a:rPr lang="en-US" altLang="zh-CN" sz="1600" dirty="0" err="1"/>
              <a:t>a;y</a:t>
            </a:r>
            <a:r>
              <a:rPr lang="en-US" altLang="zh-CN" sz="1600" dirty="0"/>
              <a:t>=b;}</a:t>
            </a:r>
          </a:p>
          <a:p>
            <a:pPr indent="-6351" algn="l"/>
            <a:r>
              <a:rPr lang="en-US" altLang="zh-CN" sz="1600" dirty="0"/>
              <a:t>//</a:t>
            </a:r>
            <a:r>
              <a:rPr lang="zh-CN" altLang="en-US" sz="1600" dirty="0"/>
              <a:t>设置</a:t>
            </a:r>
            <a:r>
              <a:rPr lang="en-US" altLang="zh-CN" sz="1600" dirty="0"/>
              <a:t>x</a:t>
            </a:r>
            <a:r>
              <a:rPr lang="zh-CN" altLang="en-US" sz="1600" dirty="0"/>
              <a:t>和</a:t>
            </a:r>
            <a:r>
              <a:rPr lang="en-US" altLang="zh-CN" sz="1600" dirty="0"/>
              <a:t>y</a:t>
            </a:r>
            <a:r>
              <a:rPr lang="zh-CN" altLang="en-US" sz="1600" dirty="0"/>
              <a:t>的坐标值</a:t>
            </a:r>
          </a:p>
          <a:p>
            <a:pPr indent="-6351" algn="l"/>
            <a:r>
              <a:rPr lang="en-US" altLang="zh-CN" sz="1600" dirty="0"/>
              <a:t>void Point::</a:t>
            </a:r>
            <a:r>
              <a:rPr lang="en-US" altLang="zh-CN" sz="1600" dirty="0" err="1"/>
              <a:t>setPoint</a:t>
            </a:r>
            <a:r>
              <a:rPr lang="en-US" altLang="zh-CN" sz="1600" dirty="0"/>
              <a:t>(float </a:t>
            </a:r>
            <a:r>
              <a:rPr lang="en-US" altLang="zh-CN" sz="1600" dirty="0" err="1"/>
              <a:t>a,float</a:t>
            </a:r>
            <a:r>
              <a:rPr lang="en-US" altLang="zh-CN" sz="1600" dirty="0"/>
              <a:t> b)         //</a:t>
            </a:r>
            <a:r>
              <a:rPr lang="zh-CN" altLang="en-US" sz="1600" dirty="0"/>
              <a:t>为</a:t>
            </a:r>
            <a:r>
              <a:rPr lang="en-US" altLang="zh-CN" sz="1600" dirty="0" err="1"/>
              <a:t>x,y</a:t>
            </a:r>
            <a:r>
              <a:rPr lang="zh-CN" altLang="en-US" sz="1600" dirty="0"/>
              <a:t>赋新值</a:t>
            </a:r>
          </a:p>
          <a:p>
            <a:pPr indent="-6351" algn="l"/>
            <a:r>
              <a:rPr lang="zh-CN" altLang="en-US" sz="1600" dirty="0" smtClean="0"/>
              <a:t>{    </a:t>
            </a:r>
            <a:r>
              <a:rPr lang="en-US" altLang="zh-CN" sz="1600" dirty="0" smtClean="0"/>
              <a:t>x=a;    y=b;    }</a:t>
            </a:r>
            <a:endParaRPr lang="en-US" altLang="zh-CN" sz="1600" dirty="0"/>
          </a:p>
          <a:p>
            <a:pPr indent="-6351" algn="l"/>
            <a:r>
              <a:rPr lang="en-US" altLang="zh-CN" sz="1600" dirty="0"/>
              <a:t>//</a:t>
            </a:r>
            <a:r>
              <a:rPr lang="zh-CN" altLang="en-US" sz="1600" dirty="0"/>
              <a:t>重载运算符</a:t>
            </a:r>
            <a:r>
              <a:rPr lang="zh-CN" altLang="en-US" sz="1600" dirty="0">
                <a:latin typeface="Arial" panose="020B0604020202020204" pitchFamily="34" charset="0"/>
              </a:rPr>
              <a:t>“</a:t>
            </a:r>
            <a:r>
              <a:rPr lang="zh-CN" altLang="en-US" sz="1600" dirty="0"/>
              <a:t>&lt;&lt;</a:t>
            </a:r>
            <a:r>
              <a:rPr lang="zh-CN" altLang="en-US" sz="1600" dirty="0">
                <a:latin typeface="Arial" panose="020B0604020202020204" pitchFamily="34" charset="0"/>
              </a:rPr>
              <a:t>”</a:t>
            </a:r>
            <a:r>
              <a:rPr lang="zh-CN" altLang="en-US" sz="1600" dirty="0"/>
              <a:t>，使之能输出点的坐标</a:t>
            </a:r>
          </a:p>
          <a:p>
            <a:pPr indent="-6351" algn="l"/>
            <a:r>
              <a:rPr lang="en-US" altLang="zh-CN" sz="1600" dirty="0" err="1"/>
              <a:t>ostream</a:t>
            </a:r>
            <a:r>
              <a:rPr lang="en-US" altLang="zh-CN" sz="1600" dirty="0"/>
              <a:t> &amp; operator&lt;&lt;(</a:t>
            </a:r>
            <a:r>
              <a:rPr lang="en-US" altLang="zh-CN" sz="1600" dirty="0" err="1"/>
              <a:t>ostream</a:t>
            </a:r>
            <a:r>
              <a:rPr lang="en-US" altLang="zh-CN" sz="1600" dirty="0"/>
              <a:t> &amp;</a:t>
            </a:r>
            <a:r>
              <a:rPr lang="en-US" altLang="zh-CN" sz="1600" dirty="0" err="1"/>
              <a:t>output,const</a:t>
            </a:r>
            <a:r>
              <a:rPr lang="en-US" altLang="zh-CN" sz="1600" dirty="0"/>
              <a:t> Point &amp;p)</a:t>
            </a:r>
          </a:p>
          <a:p>
            <a:pPr indent="-6351" algn="l"/>
            <a:r>
              <a:rPr lang="en-US" altLang="zh-CN" sz="1600" dirty="0"/>
              <a:t>{output&lt;&lt;″[″&lt;&lt;</a:t>
            </a:r>
            <a:r>
              <a:rPr lang="en-US" altLang="zh-CN" sz="1600" dirty="0" err="1"/>
              <a:t>p.x</a:t>
            </a:r>
            <a:r>
              <a:rPr lang="en-US" altLang="zh-CN" sz="1600" dirty="0"/>
              <a:t>&lt;&lt;″,″&lt;&lt;</a:t>
            </a:r>
            <a:r>
              <a:rPr lang="en-US" altLang="zh-CN" sz="1600" dirty="0" err="1"/>
              <a:t>p.y</a:t>
            </a:r>
            <a:r>
              <a:rPr lang="en-US" altLang="zh-CN" sz="1600" dirty="0"/>
              <a:t>&lt;&lt;″]″&lt;&lt;</a:t>
            </a:r>
            <a:r>
              <a:rPr lang="en-US" altLang="zh-CN" sz="1600" dirty="0" err="1"/>
              <a:t>endl</a:t>
            </a:r>
            <a:r>
              <a:rPr lang="en-US" altLang="zh-CN" sz="1600" dirty="0"/>
              <a:t>;</a:t>
            </a:r>
          </a:p>
          <a:p>
            <a:pPr indent="-6351" algn="l"/>
            <a:r>
              <a:rPr lang="en-US" altLang="zh-CN" sz="1600" dirty="0"/>
              <a:t> return output;</a:t>
            </a:r>
          </a:p>
          <a:p>
            <a:pPr indent="-6351" algn="l"/>
            <a:r>
              <a:rPr lang="en-US" altLang="zh-CN" sz="1600" dirty="0" smtClean="0"/>
              <a:t>}</a:t>
            </a:r>
            <a:endParaRPr lang="en-US" altLang="zh-CN" sz="160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6193457"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点的例子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40108861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subTitle" idx="1"/>
          </p:nvPr>
        </p:nvSpPr>
        <p:spPr>
          <a:xfrm>
            <a:off x="190928" y="749548"/>
            <a:ext cx="11884911" cy="5776590"/>
          </a:xfrm>
          <a:noFill/>
        </p:spPr>
        <p:txBody>
          <a:bodyPr/>
          <a:lstStyle/>
          <a:p>
            <a:pPr indent="-6351" algn="l"/>
            <a:r>
              <a:rPr lang="zh-CN" altLang="en-US" sz="2400" b="0" dirty="0" smtClean="0"/>
              <a:t>现在要对上面写的基类声明进行调试，检查它是否有错，为此要写出</a:t>
            </a:r>
            <a:r>
              <a:rPr lang="en-US" altLang="zh-CN" sz="2400" b="0" dirty="0" smtClean="0"/>
              <a:t>main</a:t>
            </a:r>
            <a:r>
              <a:rPr lang="zh-CN" altLang="en-US" sz="2400" b="0" dirty="0" smtClean="0"/>
              <a:t>函数。实际上它是一个测试程序。</a:t>
            </a:r>
          </a:p>
          <a:p>
            <a:pPr indent="-6351" algn="l"/>
            <a:r>
              <a:rPr lang="en-US" altLang="zh-CN" sz="2400" dirty="0" err="1"/>
              <a:t>int</a:t>
            </a:r>
            <a:r>
              <a:rPr lang="en-US" altLang="zh-CN" sz="2400" dirty="0"/>
              <a:t> main( )</a:t>
            </a:r>
          </a:p>
          <a:p>
            <a:pPr indent="-6351" algn="l"/>
            <a:r>
              <a:rPr lang="en-US" altLang="zh-CN" sz="2400" dirty="0" smtClean="0"/>
              <a:t>{</a:t>
            </a:r>
          </a:p>
          <a:p>
            <a:pPr indent="-6351" algn="l"/>
            <a:r>
              <a:rPr lang="en-US" altLang="zh-CN" sz="2400" dirty="0"/>
              <a:t> </a:t>
            </a:r>
            <a:r>
              <a:rPr lang="en-US" altLang="zh-CN" sz="2400" dirty="0" smtClean="0"/>
              <a:t>      Point </a:t>
            </a:r>
            <a:r>
              <a:rPr lang="en-US" altLang="zh-CN" sz="2400" dirty="0"/>
              <a:t>p(3.5,6.4);//</a:t>
            </a:r>
            <a:r>
              <a:rPr lang="zh-CN" altLang="en-US" sz="2400" dirty="0"/>
              <a:t>建立</a:t>
            </a:r>
            <a:r>
              <a:rPr lang="en-US" altLang="zh-CN" sz="2400" dirty="0"/>
              <a:t>Point</a:t>
            </a:r>
            <a:r>
              <a:rPr lang="zh-CN" altLang="en-US" sz="2400" dirty="0"/>
              <a:t>类对象</a:t>
            </a:r>
            <a:r>
              <a:rPr lang="en-US" altLang="zh-CN" sz="2400" dirty="0"/>
              <a:t>p</a:t>
            </a:r>
          </a:p>
          <a:p>
            <a:pPr indent="-6351" algn="l"/>
            <a:r>
              <a:rPr lang="en-US" altLang="zh-CN" sz="2400" dirty="0"/>
              <a:t> </a:t>
            </a:r>
            <a:r>
              <a:rPr lang="en-US" altLang="zh-CN" sz="2400" dirty="0" smtClean="0"/>
              <a:t>      </a:t>
            </a:r>
            <a:r>
              <a:rPr lang="en-US" altLang="zh-CN" sz="2400" dirty="0" err="1" smtClean="0"/>
              <a:t>cout</a:t>
            </a:r>
            <a:r>
              <a:rPr lang="en-US" altLang="zh-CN" sz="2400" dirty="0"/>
              <a:t>&lt;&lt;″x=″&lt;&lt;</a:t>
            </a:r>
            <a:r>
              <a:rPr lang="en-US" altLang="zh-CN" sz="2400" dirty="0" err="1"/>
              <a:t>p.getX</a:t>
            </a:r>
            <a:r>
              <a:rPr lang="en-US" altLang="zh-CN" sz="2400" dirty="0"/>
              <a:t>( )&lt;&lt;″,y=″&lt;&lt;</a:t>
            </a:r>
            <a:r>
              <a:rPr lang="en-US" altLang="zh-CN" sz="2400" dirty="0" err="1"/>
              <a:t>p.getY</a:t>
            </a:r>
            <a:r>
              <a:rPr lang="en-US" altLang="zh-CN" sz="2400" dirty="0"/>
              <a:t>( )&lt;&lt;</a:t>
            </a:r>
            <a:r>
              <a:rPr lang="en-US" altLang="zh-CN" sz="2400" dirty="0" err="1"/>
              <a:t>endl</a:t>
            </a:r>
            <a:r>
              <a:rPr lang="en-US" altLang="zh-CN" sz="2400" dirty="0" smtClean="0"/>
              <a:t>;		//</a:t>
            </a:r>
            <a:r>
              <a:rPr lang="zh-CN" altLang="en-US" sz="2400" dirty="0"/>
              <a:t>输出</a:t>
            </a:r>
            <a:r>
              <a:rPr lang="en-US" altLang="zh-CN" sz="2400" dirty="0"/>
              <a:t>p</a:t>
            </a:r>
            <a:r>
              <a:rPr lang="zh-CN" altLang="en-US" sz="2400" dirty="0"/>
              <a:t>的坐标值</a:t>
            </a:r>
          </a:p>
          <a:p>
            <a:pPr indent="-6351" algn="l"/>
            <a:r>
              <a:rPr lang="zh-CN" altLang="en-US" sz="2400" dirty="0"/>
              <a:t> </a:t>
            </a:r>
            <a:r>
              <a:rPr lang="zh-CN" altLang="en-US" sz="2400" dirty="0" smtClean="0"/>
              <a:t>      </a:t>
            </a:r>
            <a:r>
              <a:rPr lang="en-US" altLang="zh-CN" sz="2400" dirty="0" err="1" smtClean="0"/>
              <a:t>p.setPoint</a:t>
            </a:r>
            <a:r>
              <a:rPr lang="en-US" altLang="zh-CN" sz="2400" dirty="0" smtClean="0"/>
              <a:t>(8.5,6.8</a:t>
            </a:r>
            <a:r>
              <a:rPr lang="en-US" altLang="zh-CN" sz="2400" dirty="0"/>
              <a:t>);                            </a:t>
            </a:r>
            <a:r>
              <a:rPr lang="en-US" altLang="zh-CN" sz="2400" dirty="0" smtClean="0"/>
              <a:t>			//</a:t>
            </a:r>
            <a:r>
              <a:rPr lang="zh-CN" altLang="en-US" sz="2400" dirty="0"/>
              <a:t>重新设置</a:t>
            </a:r>
            <a:r>
              <a:rPr lang="en-US" altLang="zh-CN" sz="2400" dirty="0"/>
              <a:t>p</a:t>
            </a:r>
            <a:r>
              <a:rPr lang="zh-CN" altLang="en-US" sz="2400" dirty="0"/>
              <a:t>的坐标值</a:t>
            </a:r>
          </a:p>
          <a:p>
            <a:pPr indent="-6351" algn="l"/>
            <a:r>
              <a:rPr lang="zh-CN" altLang="en-US" sz="2400" dirty="0"/>
              <a:t> </a:t>
            </a:r>
            <a:r>
              <a:rPr lang="zh-CN" altLang="en-US" sz="2400" dirty="0" smtClean="0"/>
              <a:t>      </a:t>
            </a:r>
            <a:r>
              <a:rPr lang="en-US" altLang="zh-CN" sz="2400" dirty="0" err="1" smtClean="0"/>
              <a:t>cout</a:t>
            </a:r>
            <a:r>
              <a:rPr lang="en-US" altLang="zh-CN" sz="2400" dirty="0"/>
              <a:t>&lt;&lt;″p(new):″&lt;&lt;p&lt;&lt;</a:t>
            </a:r>
            <a:r>
              <a:rPr lang="en-US" altLang="zh-CN" sz="2400" dirty="0" err="1"/>
              <a:t>endl</a:t>
            </a:r>
            <a:r>
              <a:rPr lang="en-US" altLang="zh-CN" sz="2400" dirty="0"/>
              <a:t>;                       </a:t>
            </a:r>
            <a:r>
              <a:rPr lang="en-US" altLang="zh-CN" sz="2400" dirty="0" smtClean="0"/>
              <a:t>//</a:t>
            </a:r>
            <a:r>
              <a:rPr lang="zh-CN" altLang="en-US" sz="2400" dirty="0"/>
              <a:t>用重载运算符</a:t>
            </a:r>
            <a:r>
              <a:rPr lang="zh-CN" altLang="en-US" sz="2400" dirty="0">
                <a:latin typeface="Arial" panose="020B0604020202020204" pitchFamily="34" charset="0"/>
              </a:rPr>
              <a:t>“</a:t>
            </a:r>
            <a:r>
              <a:rPr lang="zh-CN" altLang="en-US" sz="2400" dirty="0"/>
              <a:t>&lt;&lt;</a:t>
            </a:r>
            <a:r>
              <a:rPr lang="zh-CN" altLang="en-US" sz="2400" dirty="0">
                <a:latin typeface="Arial" panose="020B0604020202020204" pitchFamily="34" charset="0"/>
              </a:rPr>
              <a:t>”</a:t>
            </a:r>
            <a:r>
              <a:rPr lang="zh-CN" altLang="en-US" sz="2400" dirty="0"/>
              <a:t>输出</a:t>
            </a:r>
            <a:r>
              <a:rPr lang="en-US" altLang="zh-CN" sz="2400" dirty="0"/>
              <a:t>p</a:t>
            </a:r>
            <a:r>
              <a:rPr lang="zh-CN" altLang="en-US" sz="2400" dirty="0"/>
              <a:t>点坐标</a:t>
            </a:r>
          </a:p>
          <a:p>
            <a:pPr indent="-6351" algn="l"/>
            <a:r>
              <a:rPr lang="zh-CN" altLang="en-US" sz="2400" dirty="0"/>
              <a:t>}</a:t>
            </a:r>
          </a:p>
          <a:p>
            <a:pPr indent="-6351" algn="l"/>
            <a:r>
              <a:rPr lang="zh-CN" altLang="en-US" sz="2400" dirty="0" smtClean="0"/>
              <a:t>程序编译通过，运行结果为</a:t>
            </a:r>
          </a:p>
          <a:p>
            <a:pPr indent="-6351" algn="l"/>
            <a:r>
              <a:rPr lang="en-US" altLang="zh-CN" sz="2400" dirty="0"/>
              <a:t>x=3.5,y=6.4</a:t>
            </a:r>
          </a:p>
          <a:p>
            <a:pPr indent="-6351" algn="l"/>
            <a:r>
              <a:rPr lang="en-US" altLang="zh-CN" sz="2400" dirty="0"/>
              <a:t>p(new):[8.5,6.8]</a:t>
            </a:r>
          </a:p>
          <a:p>
            <a:pPr indent="-6351" algn="l"/>
            <a:r>
              <a:rPr lang="zh-CN" altLang="en-US" sz="2400" b="0" dirty="0" smtClean="0"/>
              <a:t>测试程序检查了基类中各函数的功能，以及运算符重载的作用，证明程序是正确的。</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6193457"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点的例子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406443857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subTitle" idx="1"/>
          </p:nvPr>
        </p:nvSpPr>
        <p:spPr>
          <a:xfrm>
            <a:off x="29294" y="621482"/>
            <a:ext cx="11089232" cy="6526138"/>
          </a:xfrm>
          <a:noFill/>
        </p:spPr>
        <p:txBody>
          <a:bodyPr/>
          <a:lstStyle/>
          <a:p>
            <a:pPr indent="-6351" algn="l"/>
            <a:r>
              <a:rPr lang="zh-CN" altLang="en-US" sz="2000" dirty="0" smtClean="0"/>
              <a:t>(2) 声明派生类</a:t>
            </a:r>
            <a:r>
              <a:rPr lang="en-US" altLang="zh-CN" sz="2000" dirty="0" smtClean="0"/>
              <a:t>Circle</a:t>
            </a:r>
          </a:p>
          <a:p>
            <a:pPr indent="-6351" algn="l"/>
            <a:r>
              <a:rPr lang="en-US" altLang="zh-CN" sz="2000" dirty="0" smtClean="0"/>
              <a:t>class </a:t>
            </a:r>
            <a:r>
              <a:rPr lang="en-US" altLang="zh-CN" sz="2000" dirty="0" err="1"/>
              <a:t>Circle:public</a:t>
            </a:r>
            <a:r>
              <a:rPr lang="en-US" altLang="zh-CN" sz="2000" dirty="0"/>
              <a:t> </a:t>
            </a:r>
            <a:r>
              <a:rPr lang="en-US" altLang="zh-CN" sz="2000" dirty="0" smtClean="0"/>
              <a:t>Point			//</a:t>
            </a:r>
            <a:r>
              <a:rPr lang="en-US" altLang="zh-CN" sz="2000" dirty="0"/>
              <a:t>circle</a:t>
            </a:r>
            <a:r>
              <a:rPr lang="zh-CN" altLang="en-US" sz="2000" dirty="0"/>
              <a:t>是</a:t>
            </a:r>
            <a:r>
              <a:rPr lang="en-US" altLang="zh-CN" sz="2000" dirty="0"/>
              <a:t>Point</a:t>
            </a:r>
            <a:r>
              <a:rPr lang="zh-CN" altLang="en-US" sz="2000" dirty="0"/>
              <a:t>类的公用派生类</a:t>
            </a:r>
          </a:p>
          <a:p>
            <a:pPr indent="-6351" algn="l"/>
            <a:r>
              <a:rPr lang="zh-CN" altLang="en-US" sz="2000" dirty="0" smtClean="0"/>
              <a:t>{</a:t>
            </a:r>
            <a:endParaRPr lang="en-US" altLang="zh-CN" sz="2000" dirty="0" smtClean="0"/>
          </a:p>
          <a:p>
            <a:pPr indent="-6351" algn="l"/>
            <a:r>
              <a:rPr lang="en-US" altLang="zh-CN" sz="2000" dirty="0" smtClean="0"/>
              <a:t>public</a:t>
            </a:r>
            <a:r>
              <a:rPr lang="en-US" altLang="zh-CN" sz="2000" dirty="0"/>
              <a:t>:</a:t>
            </a:r>
          </a:p>
          <a:p>
            <a:pPr indent="-6351" algn="l"/>
            <a:r>
              <a:rPr lang="en-US" altLang="zh-CN" sz="2000" dirty="0"/>
              <a:t>  </a:t>
            </a:r>
            <a:r>
              <a:rPr lang="en-US" altLang="zh-CN" sz="2000" dirty="0" smtClean="0"/>
              <a:t>    Circle(float </a:t>
            </a:r>
            <a:r>
              <a:rPr lang="en-US" altLang="zh-CN" sz="2000" dirty="0"/>
              <a:t>x=0,float y=0,float r=0); </a:t>
            </a:r>
            <a:r>
              <a:rPr lang="en-US" altLang="zh-CN" sz="2000" dirty="0" smtClean="0"/>
              <a:t>				//</a:t>
            </a:r>
            <a:r>
              <a:rPr lang="zh-CN" altLang="en-US" sz="2000" dirty="0"/>
              <a:t>构造函数</a:t>
            </a:r>
          </a:p>
          <a:p>
            <a:pPr indent="-6351" algn="l"/>
            <a:r>
              <a:rPr lang="zh-CN" altLang="en-US" sz="2000" dirty="0"/>
              <a:t>  </a:t>
            </a:r>
            <a:r>
              <a:rPr lang="zh-CN" altLang="en-US" sz="2000" dirty="0" smtClean="0"/>
              <a:t>    </a:t>
            </a:r>
            <a:r>
              <a:rPr lang="en-US" altLang="zh-CN" sz="2000" dirty="0" smtClean="0"/>
              <a:t>void </a:t>
            </a:r>
            <a:r>
              <a:rPr lang="en-US" altLang="zh-CN" sz="2000" dirty="0" err="1"/>
              <a:t>setRadius</a:t>
            </a:r>
            <a:r>
              <a:rPr lang="en-US" altLang="zh-CN" sz="2000" dirty="0"/>
              <a:t>(float);                </a:t>
            </a:r>
            <a:r>
              <a:rPr lang="en-US" altLang="zh-CN" sz="2000" dirty="0" smtClean="0"/>
              <a:t>		 		//</a:t>
            </a:r>
            <a:r>
              <a:rPr lang="zh-CN" altLang="en-US" sz="2000" dirty="0"/>
              <a:t>设置半径值</a:t>
            </a:r>
          </a:p>
          <a:p>
            <a:pPr indent="-6351" algn="l"/>
            <a:r>
              <a:rPr lang="zh-CN" altLang="en-US" sz="2000" dirty="0"/>
              <a:t>  </a:t>
            </a:r>
            <a:r>
              <a:rPr lang="zh-CN" altLang="en-US" sz="2000" dirty="0" smtClean="0"/>
              <a:t>    </a:t>
            </a:r>
            <a:r>
              <a:rPr lang="en-US" altLang="zh-CN" sz="2000" dirty="0" smtClean="0"/>
              <a:t>float </a:t>
            </a:r>
            <a:r>
              <a:rPr lang="en-US" altLang="zh-CN" sz="2000" dirty="0" err="1"/>
              <a:t>getRadius</a:t>
            </a:r>
            <a:r>
              <a:rPr lang="en-US" altLang="zh-CN" sz="2000" dirty="0"/>
              <a:t>( ) </a:t>
            </a:r>
            <a:r>
              <a:rPr lang="en-US" altLang="zh-CN" sz="2000" dirty="0" err="1"/>
              <a:t>const</a:t>
            </a:r>
            <a:r>
              <a:rPr lang="en-US" altLang="zh-CN" sz="2000" dirty="0"/>
              <a:t>;               </a:t>
            </a:r>
            <a:r>
              <a:rPr lang="en-US" altLang="zh-CN" sz="2000" dirty="0" smtClean="0"/>
              <a:t>				//</a:t>
            </a:r>
            <a:r>
              <a:rPr lang="zh-CN" altLang="en-US" sz="2000" dirty="0"/>
              <a:t>读取半径值</a:t>
            </a:r>
          </a:p>
          <a:p>
            <a:pPr indent="-6351" algn="l"/>
            <a:r>
              <a:rPr lang="zh-CN" altLang="en-US" sz="2000" dirty="0"/>
              <a:t>  </a:t>
            </a:r>
            <a:r>
              <a:rPr lang="zh-CN" altLang="en-US" sz="2000" dirty="0" smtClean="0"/>
              <a:t>    </a:t>
            </a:r>
            <a:r>
              <a:rPr lang="en-US" altLang="zh-CN" sz="2000" dirty="0" smtClean="0"/>
              <a:t>float </a:t>
            </a:r>
            <a:r>
              <a:rPr lang="en-US" altLang="zh-CN" sz="2000" dirty="0"/>
              <a:t>area ( ) </a:t>
            </a:r>
            <a:r>
              <a:rPr lang="en-US" altLang="zh-CN" sz="2000" dirty="0" err="1"/>
              <a:t>const</a:t>
            </a:r>
            <a:r>
              <a:rPr lang="en-US" altLang="zh-CN" sz="2000" dirty="0"/>
              <a:t>;                  </a:t>
            </a:r>
            <a:r>
              <a:rPr lang="en-US" altLang="zh-CN" sz="2000" dirty="0" smtClean="0"/>
              <a:t>				 </a:t>
            </a:r>
            <a:r>
              <a:rPr lang="en-US" altLang="zh-CN" sz="2000" dirty="0"/>
              <a:t>//</a:t>
            </a:r>
            <a:r>
              <a:rPr lang="zh-CN" altLang="en-US" sz="2000" dirty="0"/>
              <a:t>计算圆面积</a:t>
            </a:r>
          </a:p>
          <a:p>
            <a:pPr indent="-6351" algn="l"/>
            <a:r>
              <a:rPr lang="zh-CN" altLang="en-US" sz="2000" dirty="0"/>
              <a:t>  </a:t>
            </a:r>
            <a:r>
              <a:rPr lang="zh-CN" altLang="en-US" sz="2000" dirty="0" smtClean="0"/>
              <a:t>    </a:t>
            </a:r>
            <a:r>
              <a:rPr lang="en-US" altLang="zh-CN" sz="2000" dirty="0" smtClean="0"/>
              <a:t>friend </a:t>
            </a:r>
            <a:r>
              <a:rPr lang="en-US" altLang="zh-CN" sz="2000" dirty="0" err="1"/>
              <a:t>ostream</a:t>
            </a:r>
            <a:r>
              <a:rPr lang="en-US" altLang="zh-CN" sz="2000" dirty="0"/>
              <a:t> &amp;operator&lt;&lt;(</a:t>
            </a:r>
            <a:r>
              <a:rPr lang="en-US" altLang="zh-CN" sz="2000" dirty="0" err="1"/>
              <a:t>ostream</a:t>
            </a:r>
            <a:r>
              <a:rPr lang="en-US" altLang="zh-CN" sz="2000" dirty="0"/>
              <a:t> &amp;,</a:t>
            </a:r>
            <a:r>
              <a:rPr lang="en-US" altLang="zh-CN" sz="2000" dirty="0" err="1"/>
              <a:t>const</a:t>
            </a:r>
            <a:r>
              <a:rPr lang="en-US" altLang="zh-CN" sz="2000" dirty="0"/>
              <a:t> Circle </a:t>
            </a:r>
            <a:r>
              <a:rPr lang="en-US" altLang="zh-CN" sz="2000" dirty="0" smtClean="0"/>
              <a:t>&amp;);		//</a:t>
            </a:r>
            <a:r>
              <a:rPr lang="zh-CN" altLang="en-US" sz="2000" dirty="0"/>
              <a:t>重载运算符</a:t>
            </a:r>
            <a:r>
              <a:rPr lang="zh-CN" altLang="en-US" sz="2000" dirty="0">
                <a:latin typeface="Arial" panose="020B0604020202020204" pitchFamily="34" charset="0"/>
              </a:rPr>
              <a:t>“</a:t>
            </a:r>
            <a:r>
              <a:rPr lang="zh-CN" altLang="en-US" sz="2000" dirty="0"/>
              <a:t>&lt;&lt;</a:t>
            </a:r>
            <a:r>
              <a:rPr lang="zh-CN" altLang="en-US" sz="2000" dirty="0">
                <a:latin typeface="Arial" panose="020B0604020202020204" pitchFamily="34" charset="0"/>
              </a:rPr>
              <a:t>”</a:t>
            </a:r>
            <a:endParaRPr lang="zh-CN" altLang="en-US" sz="2000" dirty="0"/>
          </a:p>
          <a:p>
            <a:pPr indent="-6351" algn="l"/>
            <a:r>
              <a:rPr lang="zh-CN" altLang="en-US" sz="2000" dirty="0"/>
              <a:t> </a:t>
            </a:r>
            <a:r>
              <a:rPr lang="en-US" altLang="zh-CN" sz="2000" dirty="0"/>
              <a:t>private:</a:t>
            </a:r>
          </a:p>
          <a:p>
            <a:pPr indent="-6351" algn="l"/>
            <a:r>
              <a:rPr lang="en-US" altLang="zh-CN" sz="2000" dirty="0"/>
              <a:t>  </a:t>
            </a:r>
            <a:r>
              <a:rPr lang="en-US" altLang="zh-CN" sz="2000" dirty="0" smtClean="0"/>
              <a:t>    float </a:t>
            </a:r>
            <a:r>
              <a:rPr lang="en-US" altLang="zh-CN" sz="2000" dirty="0"/>
              <a:t>radius;</a:t>
            </a:r>
          </a:p>
          <a:p>
            <a:pPr indent="-6351" algn="l"/>
            <a:r>
              <a:rPr lang="en-US" altLang="zh-CN" sz="2000" dirty="0"/>
              <a:t>};</a:t>
            </a:r>
          </a:p>
          <a:p>
            <a:pPr indent="-6351" algn="l"/>
            <a:r>
              <a:rPr lang="en-US" altLang="zh-CN" sz="2000" dirty="0" smtClean="0"/>
              <a:t>//</a:t>
            </a:r>
            <a:r>
              <a:rPr lang="zh-CN" altLang="en-US" sz="2000" dirty="0"/>
              <a:t>定义构造函数，对圆心坐标和半径初始化</a:t>
            </a:r>
          </a:p>
          <a:p>
            <a:pPr indent="-6351" algn="l"/>
            <a:r>
              <a:rPr lang="en-US" altLang="zh-CN" sz="2000" dirty="0"/>
              <a:t>Circle::Circle(float </a:t>
            </a:r>
            <a:r>
              <a:rPr lang="en-US" altLang="zh-CN" sz="2000" dirty="0" err="1"/>
              <a:t>a,float</a:t>
            </a:r>
            <a:r>
              <a:rPr lang="en-US" altLang="zh-CN" sz="2000" dirty="0"/>
              <a:t> </a:t>
            </a:r>
            <a:r>
              <a:rPr lang="en-US" altLang="zh-CN" sz="2000" dirty="0" err="1"/>
              <a:t>b,float</a:t>
            </a:r>
            <a:r>
              <a:rPr lang="en-US" altLang="zh-CN" sz="2000" dirty="0"/>
              <a:t> r):Point(</a:t>
            </a:r>
            <a:r>
              <a:rPr lang="en-US" altLang="zh-CN" sz="2000" dirty="0" err="1"/>
              <a:t>a,b</a:t>
            </a:r>
            <a:r>
              <a:rPr lang="en-US" altLang="zh-CN" sz="2000" dirty="0"/>
              <a:t>),radius(r){ }</a:t>
            </a:r>
          </a:p>
          <a:p>
            <a:pPr indent="-6351" algn="l"/>
            <a:r>
              <a:rPr lang="en-US" altLang="zh-CN" sz="2000" dirty="0"/>
              <a:t>//</a:t>
            </a:r>
            <a:r>
              <a:rPr lang="zh-CN" altLang="en-US" sz="2000" dirty="0"/>
              <a:t>设置半径值</a:t>
            </a:r>
          </a:p>
          <a:p>
            <a:pPr indent="-6351" algn="l"/>
            <a:r>
              <a:rPr lang="en-US" altLang="zh-CN" sz="2000" dirty="0"/>
              <a:t>void Circle::</a:t>
            </a:r>
            <a:r>
              <a:rPr lang="en-US" altLang="zh-CN" sz="2000" dirty="0" err="1"/>
              <a:t>setRadius</a:t>
            </a:r>
            <a:r>
              <a:rPr lang="en-US" altLang="zh-CN" sz="2000" dirty="0"/>
              <a:t>(float r)</a:t>
            </a:r>
          </a:p>
          <a:p>
            <a:pPr indent="-6351" algn="l"/>
            <a:r>
              <a:rPr lang="en-US" altLang="zh-CN" sz="2000" dirty="0"/>
              <a:t>{radius=r</a:t>
            </a:r>
            <a:r>
              <a:rPr lang="en-US" altLang="zh-CN" sz="2000" dirty="0" smtClean="0"/>
              <a:t>;}</a:t>
            </a:r>
            <a:endParaRPr lang="en-US" altLang="zh-CN" sz="200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6193457"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点的例子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40624818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122511" y="693490"/>
            <a:ext cx="11377264" cy="5992612"/>
          </a:xfrm>
          <a:noFill/>
        </p:spPr>
        <p:txBody>
          <a:bodyPr/>
          <a:lstStyle/>
          <a:p>
            <a:pPr indent="-6351" algn="l"/>
            <a:r>
              <a:rPr lang="en-US" altLang="zh-CN" sz="2000" dirty="0"/>
              <a:t>//</a:t>
            </a:r>
            <a:r>
              <a:rPr lang="zh-CN" altLang="en-US" sz="2000" dirty="0"/>
              <a:t>读取半径值</a:t>
            </a:r>
          </a:p>
          <a:p>
            <a:pPr indent="-6351" algn="l"/>
            <a:r>
              <a:rPr lang="en-US" altLang="zh-CN" sz="2000" dirty="0"/>
              <a:t>float Circle::</a:t>
            </a:r>
            <a:r>
              <a:rPr lang="en-US" altLang="zh-CN" sz="2000" dirty="0" err="1"/>
              <a:t>getRadius</a:t>
            </a:r>
            <a:r>
              <a:rPr lang="en-US" altLang="zh-CN" sz="2000" dirty="0"/>
              <a:t>( ) </a:t>
            </a:r>
            <a:r>
              <a:rPr lang="en-US" altLang="zh-CN" sz="2000" dirty="0" err="1"/>
              <a:t>const</a:t>
            </a:r>
            <a:r>
              <a:rPr lang="en-US" altLang="zh-CN" sz="2000" dirty="0"/>
              <a:t> </a:t>
            </a:r>
            <a:endParaRPr lang="en-US" altLang="zh-CN" sz="2000" dirty="0" smtClean="0"/>
          </a:p>
          <a:p>
            <a:pPr indent="-6351" algn="l"/>
            <a:r>
              <a:rPr lang="en-US" altLang="zh-CN" sz="2000" dirty="0" smtClean="0"/>
              <a:t>{</a:t>
            </a:r>
          </a:p>
          <a:p>
            <a:pPr indent="-6351" algn="l"/>
            <a:r>
              <a:rPr lang="en-US" altLang="zh-CN" sz="2000" dirty="0" smtClean="0"/>
              <a:t>        return </a:t>
            </a:r>
            <a:r>
              <a:rPr lang="en-US" altLang="zh-CN" sz="2000" dirty="0"/>
              <a:t>radius</a:t>
            </a:r>
            <a:r>
              <a:rPr lang="en-US" altLang="zh-CN" sz="2000" dirty="0" smtClean="0"/>
              <a:t>;</a:t>
            </a:r>
          </a:p>
          <a:p>
            <a:pPr indent="-6351" algn="l"/>
            <a:r>
              <a:rPr lang="en-US" altLang="zh-CN" sz="2000" dirty="0" smtClean="0"/>
              <a:t>}</a:t>
            </a:r>
            <a:endParaRPr lang="en-US" altLang="zh-CN" sz="2000" dirty="0"/>
          </a:p>
          <a:p>
            <a:pPr indent="-6351" algn="l"/>
            <a:r>
              <a:rPr lang="en-US" altLang="zh-CN" sz="2000" dirty="0"/>
              <a:t>//</a:t>
            </a:r>
            <a:r>
              <a:rPr lang="zh-CN" altLang="en-US" sz="2000" dirty="0"/>
              <a:t>计算圆面积</a:t>
            </a:r>
          </a:p>
          <a:p>
            <a:pPr indent="-6351" algn="l"/>
            <a:r>
              <a:rPr lang="en-US" altLang="zh-CN" sz="2000" dirty="0"/>
              <a:t>float Circle::area( ) </a:t>
            </a:r>
            <a:r>
              <a:rPr lang="en-US" altLang="zh-CN" sz="2000" dirty="0" err="1"/>
              <a:t>const</a:t>
            </a:r>
            <a:endParaRPr lang="en-US" altLang="zh-CN" sz="2000" dirty="0"/>
          </a:p>
          <a:p>
            <a:pPr indent="-6351" algn="l"/>
            <a:r>
              <a:rPr lang="en-US" altLang="zh-CN" sz="2000" dirty="0" smtClean="0"/>
              <a:t>{</a:t>
            </a:r>
          </a:p>
          <a:p>
            <a:pPr indent="-6351" algn="l"/>
            <a:r>
              <a:rPr lang="en-US" altLang="zh-CN" sz="2000" dirty="0"/>
              <a:t> </a:t>
            </a:r>
            <a:r>
              <a:rPr lang="en-US" altLang="zh-CN" sz="2000" dirty="0" smtClean="0"/>
              <a:t>       return </a:t>
            </a:r>
            <a:r>
              <a:rPr lang="en-US" altLang="zh-CN" sz="2000" dirty="0"/>
              <a:t>3.14159*radius*radius</a:t>
            </a:r>
            <a:r>
              <a:rPr lang="en-US" altLang="zh-CN" sz="2000" dirty="0" smtClean="0"/>
              <a:t>;</a:t>
            </a:r>
          </a:p>
          <a:p>
            <a:pPr indent="-6351" algn="l"/>
            <a:r>
              <a:rPr lang="en-US" altLang="zh-CN" sz="2000" dirty="0" smtClean="0"/>
              <a:t>}</a:t>
            </a:r>
            <a:endParaRPr lang="en-US" altLang="zh-CN" sz="2000" dirty="0"/>
          </a:p>
          <a:p>
            <a:pPr indent="-6351" algn="l"/>
            <a:r>
              <a:rPr lang="en-US" altLang="zh-CN" sz="2000" dirty="0"/>
              <a:t>//</a:t>
            </a:r>
            <a:r>
              <a:rPr lang="zh-CN" altLang="en-US" sz="2000" dirty="0"/>
              <a:t>重载运算符</a:t>
            </a:r>
            <a:r>
              <a:rPr lang="zh-CN" altLang="en-US" sz="2000" dirty="0">
                <a:latin typeface="Arial" panose="020B0604020202020204" pitchFamily="34" charset="0"/>
              </a:rPr>
              <a:t>“</a:t>
            </a:r>
            <a:r>
              <a:rPr lang="zh-CN" altLang="en-US" sz="2000" dirty="0"/>
              <a:t>&lt;&lt;</a:t>
            </a:r>
            <a:r>
              <a:rPr lang="zh-CN" altLang="en-US" sz="2000" dirty="0">
                <a:latin typeface="Arial" panose="020B0604020202020204" pitchFamily="34" charset="0"/>
              </a:rPr>
              <a:t>”</a:t>
            </a:r>
            <a:r>
              <a:rPr lang="zh-CN" altLang="en-US" sz="2000" dirty="0"/>
              <a:t>，使之按规定的形式输出圆的信息</a:t>
            </a:r>
          </a:p>
          <a:p>
            <a:pPr indent="-6351" algn="l"/>
            <a:r>
              <a:rPr lang="en-US" altLang="zh-CN" sz="2000" dirty="0" err="1"/>
              <a:t>ostream</a:t>
            </a:r>
            <a:r>
              <a:rPr lang="en-US" altLang="zh-CN" sz="2000" dirty="0"/>
              <a:t> &amp;operator&lt;&lt;(</a:t>
            </a:r>
            <a:r>
              <a:rPr lang="en-US" altLang="zh-CN" sz="2000" dirty="0" err="1"/>
              <a:t>ostream</a:t>
            </a:r>
            <a:r>
              <a:rPr lang="en-US" altLang="zh-CN" sz="2000" dirty="0"/>
              <a:t> &amp;</a:t>
            </a:r>
            <a:r>
              <a:rPr lang="en-US" altLang="zh-CN" sz="2000" dirty="0" err="1"/>
              <a:t>output,const</a:t>
            </a:r>
            <a:r>
              <a:rPr lang="en-US" altLang="zh-CN" sz="2000" dirty="0"/>
              <a:t> Circle &amp;c)</a:t>
            </a:r>
          </a:p>
          <a:p>
            <a:pPr indent="-6351" algn="l"/>
            <a:r>
              <a:rPr lang="en-US" altLang="zh-CN" sz="2000" dirty="0" smtClean="0"/>
              <a:t>{</a:t>
            </a:r>
          </a:p>
          <a:p>
            <a:pPr indent="-6351" algn="l"/>
            <a:r>
              <a:rPr lang="en-US" altLang="zh-CN" sz="2000" dirty="0"/>
              <a:t> </a:t>
            </a:r>
            <a:r>
              <a:rPr lang="en-US" altLang="zh-CN" sz="2000" dirty="0" smtClean="0"/>
              <a:t>    output</a:t>
            </a:r>
            <a:r>
              <a:rPr lang="en-US" altLang="zh-CN" sz="2000" dirty="0"/>
              <a:t>&lt;&lt;″Center=[″&lt;&lt;</a:t>
            </a:r>
            <a:r>
              <a:rPr lang="en-US" altLang="zh-CN" sz="2000" dirty="0" err="1"/>
              <a:t>c.x</a:t>
            </a:r>
            <a:r>
              <a:rPr lang="en-US" altLang="zh-CN" sz="2000" dirty="0"/>
              <a:t>&lt;&lt;″,″&lt;&lt;</a:t>
            </a:r>
            <a:r>
              <a:rPr lang="en-US" altLang="zh-CN" sz="2000" dirty="0" err="1"/>
              <a:t>c.y</a:t>
            </a:r>
            <a:r>
              <a:rPr lang="en-US" altLang="zh-CN" sz="2000" dirty="0"/>
              <a:t>&lt;&lt;″],r=″&lt;&lt;</a:t>
            </a:r>
            <a:r>
              <a:rPr lang="en-US" altLang="zh-CN" sz="2000" dirty="0" err="1"/>
              <a:t>c.radius</a:t>
            </a:r>
            <a:r>
              <a:rPr lang="en-US" altLang="zh-CN" sz="2000" dirty="0"/>
              <a:t>&lt;&lt;″,area=″&lt;&lt;</a:t>
            </a:r>
            <a:r>
              <a:rPr lang="en-US" altLang="zh-CN" sz="2000" dirty="0" err="1"/>
              <a:t>c.area</a:t>
            </a:r>
            <a:r>
              <a:rPr lang="en-US" altLang="zh-CN" sz="2000" dirty="0"/>
              <a:t>( )&lt;&lt;</a:t>
            </a:r>
            <a:r>
              <a:rPr lang="en-US" altLang="zh-CN" sz="2000" dirty="0" err="1"/>
              <a:t>endl</a:t>
            </a:r>
            <a:r>
              <a:rPr lang="en-US" altLang="zh-CN" sz="2000" dirty="0"/>
              <a:t>;</a:t>
            </a:r>
          </a:p>
          <a:p>
            <a:pPr indent="-6351" algn="l"/>
            <a:r>
              <a:rPr lang="en-US" altLang="zh-CN" sz="2000" dirty="0"/>
              <a:t> </a:t>
            </a:r>
            <a:r>
              <a:rPr lang="en-US" altLang="zh-CN" sz="2000" dirty="0" smtClean="0"/>
              <a:t>    return </a:t>
            </a:r>
            <a:r>
              <a:rPr lang="en-US" altLang="zh-CN" sz="2000" dirty="0"/>
              <a:t>output;</a:t>
            </a:r>
          </a:p>
          <a:p>
            <a:pPr indent="-6351" algn="l"/>
            <a:r>
              <a:rPr lang="en-US" altLang="zh-CN" sz="2000" dirty="0" smtClean="0"/>
              <a:t>}</a:t>
            </a:r>
            <a:endParaRPr lang="en-US" altLang="zh-CN" sz="200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6193457"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点的例子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6841581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122511" y="693490"/>
            <a:ext cx="12457384" cy="5992612"/>
          </a:xfrm>
          <a:noFill/>
        </p:spPr>
        <p:txBody>
          <a:bodyPr/>
          <a:lstStyle/>
          <a:p>
            <a:pPr indent="-6351" algn="l"/>
            <a:r>
              <a:rPr lang="zh-CN" altLang="en-US" sz="2400" dirty="0" smtClean="0"/>
              <a:t>为了</a:t>
            </a:r>
            <a:r>
              <a:rPr lang="zh-CN" altLang="en-US" sz="2400" dirty="0"/>
              <a:t>测试以上</a:t>
            </a:r>
            <a:r>
              <a:rPr lang="en-US" altLang="zh-CN" sz="2400" dirty="0"/>
              <a:t>Circle</a:t>
            </a:r>
            <a:r>
              <a:rPr lang="zh-CN" altLang="en-US" sz="2400" dirty="0"/>
              <a:t>类的定义，可以写出下面的主函数:</a:t>
            </a:r>
          </a:p>
          <a:p>
            <a:pPr indent="-6351" algn="l"/>
            <a:r>
              <a:rPr lang="en-US" altLang="zh-CN" sz="1800" dirty="0" err="1"/>
              <a:t>int</a:t>
            </a:r>
            <a:r>
              <a:rPr lang="en-US" altLang="zh-CN" sz="1800" dirty="0"/>
              <a:t> main( )</a:t>
            </a:r>
          </a:p>
          <a:p>
            <a:pPr indent="-6351" algn="l"/>
            <a:r>
              <a:rPr lang="en-US" altLang="zh-CN" sz="1800" dirty="0" smtClean="0"/>
              <a:t>{</a:t>
            </a:r>
          </a:p>
          <a:p>
            <a:pPr lvl="1" indent="-6351" algn="l"/>
            <a:r>
              <a:rPr lang="en-US" altLang="zh-CN" sz="2000" dirty="0" smtClean="0"/>
              <a:t> Circle </a:t>
            </a:r>
            <a:r>
              <a:rPr lang="en-US" altLang="zh-CN" sz="2000" dirty="0"/>
              <a:t>c(3.5,6.4,5.2</a:t>
            </a:r>
            <a:r>
              <a:rPr lang="en-US" altLang="zh-CN" sz="2000" dirty="0" smtClean="0"/>
              <a:t>);		//</a:t>
            </a:r>
            <a:r>
              <a:rPr lang="zh-CN" altLang="en-US" sz="2000" dirty="0"/>
              <a:t>建立</a:t>
            </a:r>
            <a:r>
              <a:rPr lang="en-US" altLang="zh-CN" sz="2000" dirty="0"/>
              <a:t>Circle</a:t>
            </a:r>
            <a:r>
              <a:rPr lang="zh-CN" altLang="en-US" sz="2000" dirty="0"/>
              <a:t>类对象</a:t>
            </a:r>
            <a:r>
              <a:rPr lang="en-US" altLang="zh-CN" sz="2000" dirty="0"/>
              <a:t>c，</a:t>
            </a:r>
            <a:r>
              <a:rPr lang="zh-CN" altLang="en-US" sz="2000" dirty="0"/>
              <a:t>并给定圆心坐标和半径</a:t>
            </a:r>
          </a:p>
          <a:p>
            <a:pPr lvl="1" indent="-6351" algn="l"/>
            <a:r>
              <a:rPr lang="zh-CN" altLang="en-US" sz="2000" dirty="0"/>
              <a:t> </a:t>
            </a:r>
            <a:r>
              <a:rPr lang="en-US" altLang="zh-CN" sz="2000" dirty="0" err="1"/>
              <a:t>cout</a:t>
            </a:r>
            <a:r>
              <a:rPr lang="en-US" altLang="zh-CN" sz="2000" dirty="0"/>
              <a:t>&lt;&lt;″original circle:\\</a:t>
            </a:r>
            <a:r>
              <a:rPr lang="en-US" altLang="zh-CN" sz="2000" dirty="0" err="1"/>
              <a:t>nx</a:t>
            </a:r>
            <a:r>
              <a:rPr lang="en-US" altLang="zh-CN" sz="2000" dirty="0"/>
              <a:t>=″&lt;&lt;</a:t>
            </a:r>
            <a:r>
              <a:rPr lang="en-US" altLang="zh-CN" sz="2000" dirty="0" err="1"/>
              <a:t>c.getX</a:t>
            </a:r>
            <a:r>
              <a:rPr lang="en-US" altLang="zh-CN" sz="2000" dirty="0"/>
              <a:t>()&lt;&lt;″, y=″&lt;&lt;</a:t>
            </a:r>
            <a:r>
              <a:rPr lang="en-US" altLang="zh-CN" sz="2000" dirty="0" err="1"/>
              <a:t>c.getY</a:t>
            </a:r>
            <a:r>
              <a:rPr lang="en-US" altLang="zh-CN" sz="2000" dirty="0"/>
              <a:t>()&lt;&lt;″, r=″&lt;&lt;</a:t>
            </a:r>
            <a:r>
              <a:rPr lang="en-US" altLang="zh-CN" sz="2000" dirty="0" err="1"/>
              <a:t>c.getRadius</a:t>
            </a:r>
            <a:r>
              <a:rPr lang="en-US" altLang="zh-CN" sz="2000" dirty="0"/>
              <a:t>( )</a:t>
            </a:r>
          </a:p>
          <a:p>
            <a:pPr lvl="1" indent="-6351" algn="l"/>
            <a:r>
              <a:rPr lang="en-US" altLang="zh-CN" sz="2000" dirty="0"/>
              <a:t>     &lt;&lt;″, area=″&lt;&lt;</a:t>
            </a:r>
            <a:r>
              <a:rPr lang="en-US" altLang="zh-CN" sz="2000" dirty="0" err="1"/>
              <a:t>c.area</a:t>
            </a:r>
            <a:r>
              <a:rPr lang="en-US" altLang="zh-CN" sz="2000" dirty="0"/>
              <a:t>( )&lt;&lt;</a:t>
            </a:r>
            <a:r>
              <a:rPr lang="en-US" altLang="zh-CN" sz="2000" dirty="0" err="1"/>
              <a:t>endl</a:t>
            </a:r>
            <a:r>
              <a:rPr lang="en-US" altLang="zh-CN" sz="2000" dirty="0"/>
              <a:t>;     </a:t>
            </a:r>
            <a:r>
              <a:rPr lang="en-US" altLang="zh-CN" sz="2000" dirty="0" smtClean="0"/>
              <a:t>	//</a:t>
            </a:r>
            <a:r>
              <a:rPr lang="zh-CN" altLang="en-US" sz="2000" dirty="0"/>
              <a:t>输出圆心坐标、半径和面积</a:t>
            </a:r>
          </a:p>
          <a:p>
            <a:pPr lvl="1" indent="-6351" algn="l"/>
            <a:r>
              <a:rPr lang="zh-CN" altLang="en-US" sz="2000" dirty="0"/>
              <a:t> </a:t>
            </a:r>
            <a:r>
              <a:rPr lang="en-US" altLang="zh-CN" sz="2000" dirty="0" err="1"/>
              <a:t>c.setRadius</a:t>
            </a:r>
            <a:r>
              <a:rPr lang="en-US" altLang="zh-CN" sz="2000" dirty="0"/>
              <a:t>(7.5);                   </a:t>
            </a:r>
            <a:r>
              <a:rPr lang="en-US" altLang="zh-CN" sz="2000" dirty="0" smtClean="0"/>
              <a:t>	//</a:t>
            </a:r>
            <a:r>
              <a:rPr lang="zh-CN" altLang="en-US" sz="2000" dirty="0"/>
              <a:t>设置半径值</a:t>
            </a:r>
          </a:p>
          <a:p>
            <a:pPr lvl="1" indent="-6351" algn="l"/>
            <a:r>
              <a:rPr lang="zh-CN" altLang="en-US" sz="2000" dirty="0"/>
              <a:t> </a:t>
            </a:r>
            <a:r>
              <a:rPr lang="en-US" altLang="zh-CN" sz="2000" dirty="0" err="1"/>
              <a:t>c.setPoint</a:t>
            </a:r>
            <a:r>
              <a:rPr lang="en-US" altLang="zh-CN" sz="2000" dirty="0"/>
              <a:t>(5,5);                    </a:t>
            </a:r>
            <a:r>
              <a:rPr lang="en-US" altLang="zh-CN" sz="2000" dirty="0" smtClean="0"/>
              <a:t>		//</a:t>
            </a:r>
            <a:r>
              <a:rPr lang="zh-CN" altLang="en-US" sz="2000" dirty="0"/>
              <a:t>设置圆心坐标值</a:t>
            </a:r>
            <a:r>
              <a:rPr lang="en-US" altLang="zh-CN" sz="2000" dirty="0" err="1"/>
              <a:t>x,y</a:t>
            </a:r>
            <a:endParaRPr lang="en-US" altLang="zh-CN" sz="2000" dirty="0"/>
          </a:p>
          <a:p>
            <a:pPr lvl="1" indent="-6351" algn="l"/>
            <a:r>
              <a:rPr lang="en-US" altLang="zh-CN" sz="2000" dirty="0"/>
              <a:t> </a:t>
            </a:r>
            <a:r>
              <a:rPr lang="en-US" altLang="zh-CN" sz="2000" dirty="0" err="1"/>
              <a:t>cout</a:t>
            </a:r>
            <a:r>
              <a:rPr lang="en-US" altLang="zh-CN" sz="2000" dirty="0"/>
              <a:t>&lt;&lt;″new circle:\\n″&lt;&lt;c;           </a:t>
            </a:r>
            <a:r>
              <a:rPr lang="en-US" altLang="zh-CN" sz="2000" dirty="0" smtClean="0"/>
              <a:t>	//</a:t>
            </a:r>
            <a:r>
              <a:rPr lang="zh-CN" altLang="en-US" sz="2000" dirty="0"/>
              <a:t>用重载运算符</a:t>
            </a:r>
            <a:r>
              <a:rPr lang="zh-CN" altLang="en-US" sz="2000" dirty="0">
                <a:latin typeface="Arial" panose="020B0604020202020204" pitchFamily="34" charset="0"/>
              </a:rPr>
              <a:t>“</a:t>
            </a:r>
            <a:r>
              <a:rPr lang="zh-CN" altLang="en-US" sz="2000" dirty="0"/>
              <a:t>&lt;&lt;</a:t>
            </a:r>
            <a:r>
              <a:rPr lang="zh-CN" altLang="en-US" sz="2000" dirty="0">
                <a:latin typeface="Arial" panose="020B0604020202020204" pitchFamily="34" charset="0"/>
              </a:rPr>
              <a:t>”</a:t>
            </a:r>
            <a:r>
              <a:rPr lang="zh-CN" altLang="en-US" sz="2000" dirty="0"/>
              <a:t>输出圆对象的信息</a:t>
            </a:r>
          </a:p>
          <a:p>
            <a:pPr lvl="1" indent="-6351" algn="l"/>
            <a:r>
              <a:rPr lang="zh-CN" altLang="en-US" sz="2000" dirty="0"/>
              <a:t> </a:t>
            </a:r>
            <a:r>
              <a:rPr lang="en-US" altLang="zh-CN" sz="2000" dirty="0"/>
              <a:t>Point &amp;</a:t>
            </a:r>
            <a:r>
              <a:rPr lang="en-US" altLang="zh-CN" sz="2000" dirty="0" err="1"/>
              <a:t>pRef</a:t>
            </a:r>
            <a:r>
              <a:rPr lang="en-US" altLang="zh-CN" sz="2000" dirty="0"/>
              <a:t>=c;                      </a:t>
            </a:r>
            <a:r>
              <a:rPr lang="en-US" altLang="zh-CN" sz="2000" dirty="0" smtClean="0"/>
              <a:t>	//</a:t>
            </a:r>
            <a:r>
              <a:rPr lang="en-US" altLang="zh-CN" sz="2000" dirty="0" err="1"/>
              <a:t>pRef</a:t>
            </a:r>
            <a:r>
              <a:rPr lang="zh-CN" altLang="en-US" sz="2000" dirty="0"/>
              <a:t>是</a:t>
            </a:r>
            <a:r>
              <a:rPr lang="en-US" altLang="zh-CN" sz="2000" dirty="0"/>
              <a:t>Point</a:t>
            </a:r>
            <a:r>
              <a:rPr lang="zh-CN" altLang="en-US" sz="2000" dirty="0"/>
              <a:t>类的引用变量，被</a:t>
            </a:r>
            <a:r>
              <a:rPr lang="en-US" altLang="zh-CN" sz="2000" dirty="0"/>
              <a:t>c</a:t>
            </a:r>
            <a:r>
              <a:rPr lang="zh-CN" altLang="en-US" sz="2000" dirty="0"/>
              <a:t>初始化 </a:t>
            </a:r>
          </a:p>
          <a:p>
            <a:pPr lvl="1" indent="-6351" algn="l"/>
            <a:r>
              <a:rPr lang="zh-CN" altLang="en-US" sz="2000" dirty="0"/>
              <a:t> </a:t>
            </a:r>
            <a:r>
              <a:rPr lang="en-US" altLang="zh-CN" sz="2000" dirty="0" err="1"/>
              <a:t>cout</a:t>
            </a:r>
            <a:r>
              <a:rPr lang="en-US" altLang="zh-CN" sz="2000" dirty="0"/>
              <a:t>&lt;&lt;″</a:t>
            </a:r>
            <a:r>
              <a:rPr lang="en-US" altLang="zh-CN" sz="2000" dirty="0" err="1"/>
              <a:t>pRef</a:t>
            </a:r>
            <a:r>
              <a:rPr lang="en-US" altLang="zh-CN" sz="2000" dirty="0"/>
              <a:t>:″&lt;&lt;</a:t>
            </a:r>
            <a:r>
              <a:rPr lang="en-US" altLang="zh-CN" sz="2000" dirty="0" err="1"/>
              <a:t>pRef</a:t>
            </a:r>
            <a:r>
              <a:rPr lang="en-US" altLang="zh-CN" sz="2000" dirty="0"/>
              <a:t>;               </a:t>
            </a:r>
            <a:r>
              <a:rPr lang="en-US" altLang="zh-CN" sz="2000" dirty="0" smtClean="0"/>
              <a:t>	//</a:t>
            </a:r>
            <a:r>
              <a:rPr lang="zh-CN" altLang="en-US" sz="2000" dirty="0"/>
              <a:t>输出</a:t>
            </a:r>
            <a:r>
              <a:rPr lang="en-US" altLang="zh-CN" sz="2000" dirty="0" err="1"/>
              <a:t>pRef</a:t>
            </a:r>
            <a:r>
              <a:rPr lang="zh-CN" altLang="en-US" sz="2000" dirty="0"/>
              <a:t>的信息</a:t>
            </a:r>
          </a:p>
          <a:p>
            <a:pPr lvl="1" indent="-6351" algn="l"/>
            <a:r>
              <a:rPr lang="zh-CN" altLang="en-US" sz="2000" dirty="0"/>
              <a:t> </a:t>
            </a:r>
            <a:r>
              <a:rPr lang="en-US" altLang="zh-CN" sz="2000" dirty="0"/>
              <a:t>return 0;</a:t>
            </a:r>
          </a:p>
          <a:p>
            <a:pPr indent="-6351" algn="l"/>
            <a:r>
              <a:rPr lang="en-US" altLang="zh-CN" sz="1800" dirty="0" smtClean="0"/>
              <a:t>}</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6193457"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点的例子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1364230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subTitle" idx="1"/>
          </p:nvPr>
        </p:nvSpPr>
        <p:spPr>
          <a:xfrm>
            <a:off x="122511" y="693490"/>
            <a:ext cx="12457384" cy="5992612"/>
          </a:xfrm>
          <a:noFill/>
        </p:spPr>
        <p:txBody>
          <a:bodyPr/>
          <a:lstStyle/>
          <a:p>
            <a:pPr indent="-6351" algn="l"/>
            <a:r>
              <a:rPr lang="zh-CN" altLang="en-US" sz="2400" dirty="0" smtClean="0"/>
              <a:t>程序</a:t>
            </a:r>
            <a:r>
              <a:rPr lang="zh-CN" altLang="en-US" sz="2400" dirty="0"/>
              <a:t>编译通过，运行结果</a:t>
            </a:r>
            <a:r>
              <a:rPr lang="zh-CN" altLang="en-US" sz="2400" dirty="0" smtClean="0"/>
              <a:t>为</a:t>
            </a:r>
            <a:endParaRPr lang="en-US" altLang="zh-CN" sz="2400" dirty="0" smtClean="0"/>
          </a:p>
          <a:p>
            <a:pPr indent="-6351" algn="l"/>
            <a:endParaRPr lang="en-US" altLang="zh-CN" sz="2400" dirty="0"/>
          </a:p>
          <a:p>
            <a:pPr indent="-6351" algn="l"/>
            <a:r>
              <a:rPr lang="en-US" altLang="zh-CN" sz="2400" dirty="0" smtClean="0"/>
              <a:t>original </a:t>
            </a:r>
            <a:r>
              <a:rPr lang="en-US" altLang="zh-CN" sz="2400" dirty="0"/>
              <a:t>circle</a:t>
            </a:r>
            <a:r>
              <a:rPr lang="en-US" altLang="zh-CN" sz="2400" dirty="0" smtClean="0"/>
              <a:t>:                                </a:t>
            </a:r>
            <a:r>
              <a:rPr lang="en-US" altLang="zh-CN" sz="2400" dirty="0" smtClean="0">
                <a:solidFill>
                  <a:schemeClr val="bg2"/>
                </a:solidFill>
              </a:rPr>
              <a:t> (</a:t>
            </a:r>
            <a:r>
              <a:rPr lang="zh-CN" altLang="en-US" sz="2400" dirty="0">
                <a:solidFill>
                  <a:schemeClr val="bg2"/>
                </a:solidFill>
              </a:rPr>
              <a:t>输出原来的圆的数据)</a:t>
            </a:r>
          </a:p>
          <a:p>
            <a:pPr indent="-6351" algn="l"/>
            <a:r>
              <a:rPr lang="en-US" altLang="zh-CN" sz="2400" dirty="0"/>
              <a:t>x=3.5, y=6.4, r=5.2, area=84.9486</a:t>
            </a:r>
          </a:p>
          <a:p>
            <a:pPr indent="-6351" algn="l"/>
            <a:r>
              <a:rPr lang="en-US" altLang="zh-CN" sz="2400" dirty="0"/>
              <a:t>new circle:                                </a:t>
            </a:r>
            <a:r>
              <a:rPr lang="en-US" altLang="zh-CN" sz="2400" dirty="0" smtClean="0"/>
              <a:t>     </a:t>
            </a:r>
            <a:r>
              <a:rPr lang="en-US" altLang="zh-CN" sz="2400" dirty="0" smtClean="0">
                <a:solidFill>
                  <a:schemeClr val="bg2"/>
                </a:solidFill>
              </a:rPr>
              <a:t>(</a:t>
            </a:r>
            <a:r>
              <a:rPr lang="zh-CN" altLang="en-US" sz="2400" dirty="0">
                <a:solidFill>
                  <a:schemeClr val="bg2"/>
                </a:solidFill>
              </a:rPr>
              <a:t>输出修改后的圆的数据)</a:t>
            </a:r>
          </a:p>
          <a:p>
            <a:pPr indent="-6351" algn="l"/>
            <a:r>
              <a:rPr lang="en-US" altLang="zh-CN" sz="2400" dirty="0"/>
              <a:t>Center=[5,5], r=7.5, area=176.714</a:t>
            </a:r>
          </a:p>
          <a:p>
            <a:pPr indent="-6351" algn="l"/>
            <a:r>
              <a:rPr lang="en-US" altLang="zh-CN" sz="2400" dirty="0" err="1"/>
              <a:t>pRef</a:t>
            </a:r>
            <a:r>
              <a:rPr lang="en-US" altLang="zh-CN" sz="2400" dirty="0"/>
              <a:t>:[5,5]                                 </a:t>
            </a:r>
            <a:r>
              <a:rPr lang="en-US" altLang="zh-CN" sz="2400" dirty="0" smtClean="0"/>
              <a:t>    </a:t>
            </a:r>
            <a:r>
              <a:rPr lang="en-US" altLang="zh-CN" sz="2400" dirty="0" smtClean="0">
                <a:solidFill>
                  <a:schemeClr val="bg2"/>
                </a:solidFill>
              </a:rPr>
              <a:t>(</a:t>
            </a:r>
            <a:r>
              <a:rPr lang="zh-CN" altLang="en-US" sz="2400" dirty="0">
                <a:solidFill>
                  <a:schemeClr val="bg2"/>
                </a:solidFill>
              </a:rPr>
              <a:t>输出圆的圆心</a:t>
            </a:r>
            <a:r>
              <a:rPr lang="zh-CN" altLang="en-US" sz="2400" dirty="0">
                <a:solidFill>
                  <a:schemeClr val="bg2"/>
                </a:solidFill>
                <a:latin typeface="Arial" panose="020B0604020202020204" pitchFamily="34" charset="0"/>
              </a:rPr>
              <a:t>“</a:t>
            </a:r>
            <a:r>
              <a:rPr lang="zh-CN" altLang="en-US" sz="2400" dirty="0">
                <a:solidFill>
                  <a:schemeClr val="bg2"/>
                </a:solidFill>
              </a:rPr>
              <a:t>点</a:t>
            </a:r>
            <a:r>
              <a:rPr lang="zh-CN" altLang="en-US" sz="2400" dirty="0">
                <a:solidFill>
                  <a:schemeClr val="bg2"/>
                </a:solidFill>
                <a:latin typeface="Arial" panose="020B0604020202020204" pitchFamily="34" charset="0"/>
              </a:rPr>
              <a:t>”</a:t>
            </a:r>
            <a:r>
              <a:rPr lang="zh-CN" altLang="en-US" sz="2400" dirty="0">
                <a:solidFill>
                  <a:schemeClr val="bg2"/>
                </a:solidFill>
              </a:rPr>
              <a:t>的数据)</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6193457"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点的例子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41364347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subTitle" idx="1"/>
          </p:nvPr>
        </p:nvSpPr>
        <p:spPr>
          <a:xfrm>
            <a:off x="266527" y="765498"/>
            <a:ext cx="10226279" cy="5760638"/>
          </a:xfrm>
          <a:noFill/>
        </p:spPr>
        <p:txBody>
          <a:bodyPr/>
          <a:lstStyle/>
          <a:p>
            <a:pPr indent="-6351" algn="l"/>
            <a:r>
              <a:rPr lang="zh-CN" altLang="en-US" sz="2000" b="0" dirty="0" smtClean="0"/>
              <a:t>(3) 声明</a:t>
            </a:r>
            <a:r>
              <a:rPr lang="en-US" altLang="zh-CN" sz="2000" b="0" dirty="0" smtClean="0"/>
              <a:t>Circle</a:t>
            </a:r>
            <a:r>
              <a:rPr lang="zh-CN" altLang="en-US" sz="2000" b="0" dirty="0" smtClean="0"/>
              <a:t>的派生类</a:t>
            </a:r>
            <a:r>
              <a:rPr lang="en-US" altLang="zh-CN" sz="2000" b="0" dirty="0" smtClean="0"/>
              <a:t>Cylinder</a:t>
            </a:r>
          </a:p>
          <a:p>
            <a:pPr indent="-6351" algn="l"/>
            <a:r>
              <a:rPr lang="zh-CN" altLang="en-US" sz="2000" dirty="0"/>
              <a:t>前面已从基类</a:t>
            </a:r>
            <a:r>
              <a:rPr lang="en-US" altLang="zh-CN" sz="2000" dirty="0"/>
              <a:t>Point</a:t>
            </a:r>
            <a:r>
              <a:rPr lang="zh-CN" altLang="en-US" sz="2000" dirty="0"/>
              <a:t>派生出</a:t>
            </a:r>
            <a:r>
              <a:rPr lang="en-US" altLang="zh-CN" sz="2000" dirty="0"/>
              <a:t>Circle</a:t>
            </a:r>
            <a:r>
              <a:rPr lang="zh-CN" altLang="en-US" sz="2000" dirty="0"/>
              <a:t>类，现在再从</a:t>
            </a:r>
            <a:r>
              <a:rPr lang="en-US" altLang="zh-CN" sz="2000" dirty="0"/>
              <a:t>Circle</a:t>
            </a:r>
            <a:r>
              <a:rPr lang="zh-CN" altLang="en-US" sz="2000" dirty="0"/>
              <a:t>派生出</a:t>
            </a:r>
            <a:r>
              <a:rPr lang="en-US" altLang="zh-CN" sz="2000" dirty="0"/>
              <a:t>Cylinder</a:t>
            </a:r>
            <a:r>
              <a:rPr lang="zh-CN" altLang="en-US" sz="2000" dirty="0"/>
              <a:t>类。</a:t>
            </a:r>
          </a:p>
          <a:p>
            <a:pPr indent="-6351" algn="l"/>
            <a:r>
              <a:rPr lang="en-US" altLang="zh-CN" sz="2000" dirty="0"/>
              <a:t>class </a:t>
            </a:r>
            <a:r>
              <a:rPr lang="en-US" altLang="zh-CN" sz="2000" dirty="0" err="1"/>
              <a:t>Cylinder:public</a:t>
            </a:r>
            <a:r>
              <a:rPr lang="en-US" altLang="zh-CN" sz="2000" dirty="0"/>
              <a:t> Circle// Cylinder</a:t>
            </a:r>
            <a:r>
              <a:rPr lang="zh-CN" altLang="en-US" sz="2000" dirty="0"/>
              <a:t>是</a:t>
            </a:r>
            <a:r>
              <a:rPr lang="en-US" altLang="zh-CN" sz="2000" dirty="0"/>
              <a:t>Circle</a:t>
            </a:r>
            <a:r>
              <a:rPr lang="zh-CN" altLang="en-US" sz="2000" dirty="0"/>
              <a:t>的公用派生类</a:t>
            </a:r>
          </a:p>
          <a:p>
            <a:pPr indent="-6351" algn="l"/>
            <a:r>
              <a:rPr lang="zh-CN" altLang="en-US" sz="2000" dirty="0" smtClean="0"/>
              <a:t>{</a:t>
            </a:r>
            <a:endParaRPr lang="en-US" altLang="zh-CN" sz="2000" dirty="0" smtClean="0"/>
          </a:p>
          <a:p>
            <a:pPr indent="-6351" algn="l"/>
            <a:r>
              <a:rPr lang="en-US" altLang="zh-CN" sz="2000" dirty="0" smtClean="0"/>
              <a:t>public</a:t>
            </a:r>
            <a:r>
              <a:rPr lang="en-US" altLang="zh-CN" sz="2000" dirty="0"/>
              <a:t>:</a:t>
            </a:r>
          </a:p>
          <a:p>
            <a:pPr lvl="1" indent="-6351" algn="l"/>
            <a:r>
              <a:rPr lang="en-US" altLang="zh-CN" sz="2400" dirty="0" smtClean="0"/>
              <a:t>  Cylinder (float x=0,float y=0,float r=0,float h=0);//</a:t>
            </a:r>
            <a:r>
              <a:rPr lang="zh-CN" altLang="en-US" sz="2400" dirty="0" smtClean="0"/>
              <a:t>构造函数</a:t>
            </a:r>
          </a:p>
          <a:p>
            <a:pPr lvl="1" indent="-6351" algn="l"/>
            <a:r>
              <a:rPr lang="zh-CN" altLang="en-US" sz="2400" dirty="0" smtClean="0"/>
              <a:t>  </a:t>
            </a:r>
            <a:r>
              <a:rPr lang="en-US" altLang="zh-CN" sz="2400" dirty="0" smtClean="0"/>
              <a:t>void </a:t>
            </a:r>
            <a:r>
              <a:rPr lang="en-US" altLang="zh-CN" sz="2400" dirty="0" err="1" smtClean="0"/>
              <a:t>setHeight</a:t>
            </a:r>
            <a:r>
              <a:rPr lang="en-US" altLang="zh-CN" sz="2400" dirty="0" smtClean="0"/>
              <a:t>(float);                      //</a:t>
            </a:r>
            <a:r>
              <a:rPr lang="zh-CN" altLang="en-US" sz="2400" dirty="0" smtClean="0"/>
              <a:t>设置圆柱高</a:t>
            </a:r>
          </a:p>
          <a:p>
            <a:pPr lvl="1" indent="-6351" algn="l"/>
            <a:r>
              <a:rPr lang="zh-CN" altLang="en-US" sz="2400" dirty="0" smtClean="0"/>
              <a:t>  </a:t>
            </a:r>
            <a:r>
              <a:rPr lang="en-US" altLang="zh-CN" sz="2400" dirty="0" smtClean="0"/>
              <a:t>float </a:t>
            </a:r>
            <a:r>
              <a:rPr lang="en-US" altLang="zh-CN" sz="2400" dirty="0" err="1" smtClean="0"/>
              <a:t>getHeight</a:t>
            </a:r>
            <a:r>
              <a:rPr lang="en-US" altLang="zh-CN" sz="2400" dirty="0" smtClean="0"/>
              <a:t>( ) </a:t>
            </a:r>
            <a:r>
              <a:rPr lang="en-US" altLang="zh-CN" sz="2400" dirty="0" err="1" smtClean="0"/>
              <a:t>const</a:t>
            </a:r>
            <a:r>
              <a:rPr lang="en-US" altLang="zh-CN" sz="2400" dirty="0" smtClean="0"/>
              <a:t>;                    //</a:t>
            </a:r>
            <a:r>
              <a:rPr lang="zh-CN" altLang="en-US" sz="2400" dirty="0" smtClean="0"/>
              <a:t>读取圆柱高</a:t>
            </a:r>
          </a:p>
          <a:p>
            <a:pPr lvl="1" indent="-6351" algn="l"/>
            <a:r>
              <a:rPr lang="zh-CN" altLang="en-US" sz="2400" dirty="0" smtClean="0"/>
              <a:t>  </a:t>
            </a:r>
            <a:r>
              <a:rPr lang="en-US" altLang="zh-CN" sz="2400" dirty="0" smtClean="0"/>
              <a:t>float area( ) </a:t>
            </a:r>
            <a:r>
              <a:rPr lang="en-US" altLang="zh-CN" sz="2400" dirty="0" err="1" smtClean="0"/>
              <a:t>const</a:t>
            </a:r>
            <a:r>
              <a:rPr lang="en-US" altLang="zh-CN" sz="2400" dirty="0" smtClean="0"/>
              <a:t>;                         //</a:t>
            </a:r>
            <a:r>
              <a:rPr lang="zh-CN" altLang="en-US" sz="2400" dirty="0" smtClean="0"/>
              <a:t>计算圆表面积</a:t>
            </a:r>
          </a:p>
          <a:p>
            <a:pPr lvl="1" indent="-6351" algn="l"/>
            <a:r>
              <a:rPr lang="zh-CN" altLang="en-US" sz="2400" dirty="0" smtClean="0"/>
              <a:t>  </a:t>
            </a:r>
            <a:r>
              <a:rPr lang="en-US" altLang="zh-CN" sz="2400" dirty="0" smtClean="0"/>
              <a:t>float volume( ) </a:t>
            </a:r>
            <a:r>
              <a:rPr lang="en-US" altLang="zh-CN" sz="2400" dirty="0" err="1" smtClean="0"/>
              <a:t>const</a:t>
            </a:r>
            <a:r>
              <a:rPr lang="en-US" altLang="zh-CN" sz="2400" dirty="0" smtClean="0"/>
              <a:t>;                       //</a:t>
            </a:r>
            <a:r>
              <a:rPr lang="zh-CN" altLang="en-US" sz="2400" dirty="0" smtClean="0"/>
              <a:t>计算圆柱体积</a:t>
            </a:r>
          </a:p>
          <a:p>
            <a:pPr lvl="1" indent="-6351" algn="l"/>
            <a:r>
              <a:rPr lang="zh-CN" altLang="en-US" sz="2400" dirty="0" smtClean="0"/>
              <a:t>  </a:t>
            </a:r>
            <a:r>
              <a:rPr lang="en-US" altLang="zh-CN" sz="2400" dirty="0" smtClean="0"/>
              <a:t>friend </a:t>
            </a:r>
            <a:r>
              <a:rPr lang="en-US" altLang="zh-CN" sz="2400" dirty="0" err="1" smtClean="0"/>
              <a:t>ostream</a:t>
            </a:r>
            <a:r>
              <a:rPr lang="en-US" altLang="zh-CN" sz="2400" dirty="0" smtClean="0"/>
              <a:t>&amp; operator&lt;&lt;(</a:t>
            </a:r>
            <a:r>
              <a:rPr lang="en-US" altLang="zh-CN" sz="2400" dirty="0" err="1" smtClean="0"/>
              <a:t>ostream</a:t>
            </a:r>
            <a:r>
              <a:rPr lang="en-US" altLang="zh-CN" sz="2400" dirty="0" smtClean="0"/>
              <a:t>&amp;,</a:t>
            </a:r>
            <a:r>
              <a:rPr lang="en-US" altLang="zh-CN" sz="2400" dirty="0" err="1" smtClean="0"/>
              <a:t>const</a:t>
            </a:r>
            <a:r>
              <a:rPr lang="en-US" altLang="zh-CN" sz="2400" dirty="0" smtClean="0"/>
              <a:t> Cylinder&amp;);//</a:t>
            </a:r>
            <a:r>
              <a:rPr lang="zh-CN" altLang="en-US" sz="2400" dirty="0" smtClean="0"/>
              <a:t>重载运算符</a:t>
            </a:r>
            <a:r>
              <a:rPr lang="zh-CN" altLang="en-US" sz="2400" dirty="0" smtClean="0">
                <a:latin typeface="Arial" panose="020B0604020202020204" pitchFamily="34" charset="0"/>
              </a:rPr>
              <a:t>“</a:t>
            </a:r>
            <a:r>
              <a:rPr lang="zh-CN" altLang="en-US" sz="2400" dirty="0" smtClean="0"/>
              <a:t>&lt;&lt;</a:t>
            </a:r>
            <a:r>
              <a:rPr lang="zh-CN" altLang="en-US" sz="2400" dirty="0" smtClean="0">
                <a:latin typeface="Arial" panose="020B0604020202020204" pitchFamily="34" charset="0"/>
              </a:rPr>
              <a:t>”</a:t>
            </a:r>
            <a:endParaRPr lang="zh-CN" altLang="en-US" sz="2400" dirty="0" smtClean="0"/>
          </a:p>
          <a:p>
            <a:pPr indent="-6351" algn="l"/>
            <a:r>
              <a:rPr lang="zh-CN" altLang="en-US" sz="2000" dirty="0" smtClean="0"/>
              <a:t> </a:t>
            </a:r>
            <a:r>
              <a:rPr lang="en-US" altLang="zh-CN" sz="2000" dirty="0"/>
              <a:t>protected:</a:t>
            </a:r>
          </a:p>
          <a:p>
            <a:pPr indent="-6351" algn="l"/>
            <a:r>
              <a:rPr lang="en-US" altLang="zh-CN" sz="2000" dirty="0"/>
              <a:t>  </a:t>
            </a:r>
            <a:r>
              <a:rPr lang="en-US" altLang="zh-CN" sz="2000" dirty="0" smtClean="0"/>
              <a:t>      float </a:t>
            </a:r>
            <a:r>
              <a:rPr lang="en-US" altLang="zh-CN" sz="2000" dirty="0"/>
              <a:t>height;                               //</a:t>
            </a:r>
            <a:r>
              <a:rPr lang="zh-CN" altLang="en-US" sz="2000" dirty="0"/>
              <a:t>圆柱高</a:t>
            </a:r>
          </a:p>
          <a:p>
            <a:pPr indent="-6351" algn="l"/>
            <a:r>
              <a:rPr lang="zh-CN" altLang="en-US" sz="2000" dirty="0"/>
              <a:t>}</a:t>
            </a:r>
            <a:r>
              <a:rPr lang="zh-CN" altLang="en-US" sz="2000" dirty="0" smtClean="0"/>
              <a:t>;</a:t>
            </a:r>
            <a:endParaRPr lang="zh-CN" altLang="en-US" sz="200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6193457"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点的例子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5404055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subTitle" idx="1"/>
          </p:nvPr>
        </p:nvSpPr>
        <p:spPr>
          <a:xfrm>
            <a:off x="266527" y="765498"/>
            <a:ext cx="11665296" cy="5760638"/>
          </a:xfrm>
          <a:noFill/>
        </p:spPr>
        <p:txBody>
          <a:bodyPr/>
          <a:lstStyle/>
          <a:p>
            <a:pPr indent="-6351" algn="l"/>
            <a:r>
              <a:rPr lang="zh-CN" altLang="en-US" sz="2000" dirty="0" smtClean="0"/>
              <a:t>//</a:t>
            </a:r>
            <a:r>
              <a:rPr lang="zh-CN" altLang="en-US" sz="2000" dirty="0"/>
              <a:t>定义构造函数</a:t>
            </a:r>
          </a:p>
          <a:p>
            <a:pPr indent="-6351" algn="l"/>
            <a:r>
              <a:rPr lang="en-US" altLang="zh-CN" sz="1600" dirty="0"/>
              <a:t>Cylinder::Cylinder(float </a:t>
            </a:r>
            <a:r>
              <a:rPr lang="en-US" altLang="zh-CN" sz="1600" dirty="0" err="1"/>
              <a:t>a,float</a:t>
            </a:r>
            <a:r>
              <a:rPr lang="en-US" altLang="zh-CN" sz="1600" dirty="0"/>
              <a:t> </a:t>
            </a:r>
            <a:r>
              <a:rPr lang="en-US" altLang="zh-CN" sz="1600" dirty="0" err="1"/>
              <a:t>b,float</a:t>
            </a:r>
            <a:r>
              <a:rPr lang="en-US" altLang="zh-CN" sz="1600" dirty="0"/>
              <a:t> </a:t>
            </a:r>
            <a:r>
              <a:rPr lang="en-US" altLang="zh-CN" sz="1600" dirty="0" err="1"/>
              <a:t>r,float</a:t>
            </a:r>
            <a:r>
              <a:rPr lang="en-US" altLang="zh-CN" sz="1600" dirty="0"/>
              <a:t> h</a:t>
            </a:r>
            <a:r>
              <a:rPr lang="en-US" altLang="zh-CN" sz="1600" dirty="0" smtClean="0"/>
              <a:t>) </a:t>
            </a:r>
            <a:r>
              <a:rPr lang="en-US" altLang="zh-CN" sz="1600" dirty="0"/>
              <a:t>:Circle(</a:t>
            </a:r>
            <a:r>
              <a:rPr lang="en-US" altLang="zh-CN" sz="1600" dirty="0" err="1"/>
              <a:t>a,b,r</a:t>
            </a:r>
            <a:r>
              <a:rPr lang="en-US" altLang="zh-CN" sz="1600" dirty="0"/>
              <a:t>),height(h){}</a:t>
            </a:r>
          </a:p>
          <a:p>
            <a:pPr indent="-6351" algn="l"/>
            <a:r>
              <a:rPr lang="en-US" altLang="zh-CN" sz="1600" dirty="0"/>
              <a:t>//</a:t>
            </a:r>
            <a:r>
              <a:rPr lang="zh-CN" altLang="en-US" sz="1600" dirty="0"/>
              <a:t>设置圆柱高</a:t>
            </a:r>
          </a:p>
          <a:p>
            <a:pPr indent="-6351" algn="l"/>
            <a:r>
              <a:rPr lang="en-US" altLang="zh-CN" sz="1600" dirty="0"/>
              <a:t>void Cylinder::</a:t>
            </a:r>
            <a:r>
              <a:rPr lang="en-US" altLang="zh-CN" sz="1600" dirty="0" err="1"/>
              <a:t>setHeight</a:t>
            </a:r>
            <a:r>
              <a:rPr lang="en-US" altLang="zh-CN" sz="1600" dirty="0"/>
              <a:t>(float h){height=h;}</a:t>
            </a:r>
          </a:p>
          <a:p>
            <a:pPr indent="-6351" algn="l"/>
            <a:r>
              <a:rPr lang="en-US" altLang="zh-CN" sz="1600" dirty="0"/>
              <a:t>//</a:t>
            </a:r>
            <a:r>
              <a:rPr lang="zh-CN" altLang="en-US" sz="1600" dirty="0"/>
              <a:t>读取圆柱高</a:t>
            </a:r>
          </a:p>
          <a:p>
            <a:pPr indent="-6351" algn="l"/>
            <a:r>
              <a:rPr lang="en-US" altLang="zh-CN" sz="1600" dirty="0"/>
              <a:t>float Cylinder::</a:t>
            </a:r>
            <a:r>
              <a:rPr lang="en-US" altLang="zh-CN" sz="1600" dirty="0" err="1"/>
              <a:t>getHeight</a:t>
            </a:r>
            <a:r>
              <a:rPr lang="en-US" altLang="zh-CN" sz="1600" dirty="0"/>
              <a:t>( ) </a:t>
            </a:r>
            <a:r>
              <a:rPr lang="en-US" altLang="zh-CN" sz="1600" dirty="0" err="1"/>
              <a:t>const</a:t>
            </a:r>
            <a:r>
              <a:rPr lang="en-US" altLang="zh-CN" sz="1600" dirty="0"/>
              <a:t> {return height</a:t>
            </a:r>
            <a:r>
              <a:rPr lang="en-US" altLang="zh-CN" sz="1600" dirty="0" smtClean="0"/>
              <a:t>;}</a:t>
            </a:r>
          </a:p>
          <a:p>
            <a:pPr indent="-6351" algn="l"/>
            <a:r>
              <a:rPr lang="en-US" altLang="zh-CN" sz="1600" dirty="0"/>
              <a:t>//</a:t>
            </a:r>
            <a:r>
              <a:rPr lang="zh-CN" altLang="en-US" sz="1600" dirty="0"/>
              <a:t>计算圆表面积</a:t>
            </a:r>
          </a:p>
          <a:p>
            <a:pPr indent="-6351" algn="l"/>
            <a:r>
              <a:rPr lang="en-US" altLang="zh-CN" sz="1600" dirty="0"/>
              <a:t>float Cylinder::area( ) </a:t>
            </a:r>
            <a:r>
              <a:rPr lang="en-US" altLang="zh-CN" sz="1600" dirty="0" err="1"/>
              <a:t>const</a:t>
            </a:r>
            <a:endParaRPr lang="en-US" altLang="zh-CN" sz="1600" dirty="0"/>
          </a:p>
          <a:p>
            <a:pPr indent="-6351" algn="l"/>
            <a:r>
              <a:rPr lang="en-US" altLang="zh-CN" sz="1600" dirty="0"/>
              <a:t>{ return 2*Circle::area( )+2*3.14159*radius*height;}</a:t>
            </a:r>
          </a:p>
          <a:p>
            <a:pPr indent="-6351" algn="l"/>
            <a:r>
              <a:rPr lang="en-US" altLang="zh-CN" sz="1600" dirty="0"/>
              <a:t>//</a:t>
            </a:r>
            <a:r>
              <a:rPr lang="zh-CN" altLang="en-US" sz="1600" dirty="0"/>
              <a:t>计算圆柱体积</a:t>
            </a:r>
          </a:p>
          <a:p>
            <a:pPr indent="-6351" algn="l"/>
            <a:r>
              <a:rPr lang="en-US" altLang="zh-CN" sz="1600" dirty="0"/>
              <a:t>float Cylinder::volume() </a:t>
            </a:r>
            <a:r>
              <a:rPr lang="en-US" altLang="zh-CN" sz="1600" dirty="0" err="1"/>
              <a:t>const</a:t>
            </a:r>
            <a:endParaRPr lang="en-US" altLang="zh-CN" sz="1600" dirty="0"/>
          </a:p>
          <a:p>
            <a:pPr indent="-6351" algn="l"/>
            <a:r>
              <a:rPr lang="en-US" altLang="zh-CN" sz="1600" dirty="0"/>
              <a:t>{return Circle::area()*height;}</a:t>
            </a:r>
          </a:p>
          <a:p>
            <a:pPr indent="-6351" algn="l"/>
            <a:r>
              <a:rPr lang="en-US" altLang="zh-CN" sz="1600" dirty="0"/>
              <a:t>//</a:t>
            </a:r>
            <a:r>
              <a:rPr lang="zh-CN" altLang="en-US" sz="1600" dirty="0"/>
              <a:t>重载运算符</a:t>
            </a:r>
            <a:r>
              <a:rPr lang="zh-CN" altLang="en-US" sz="1600" dirty="0">
                <a:latin typeface="Arial" panose="020B0604020202020204" pitchFamily="34" charset="0"/>
              </a:rPr>
              <a:t>“</a:t>
            </a:r>
            <a:r>
              <a:rPr lang="zh-CN" altLang="en-US" sz="1600" dirty="0"/>
              <a:t>&lt;&lt;</a:t>
            </a:r>
            <a:r>
              <a:rPr lang="zh-CN" altLang="en-US" sz="1600" dirty="0">
                <a:latin typeface="Arial" panose="020B0604020202020204" pitchFamily="34" charset="0"/>
              </a:rPr>
              <a:t>”</a:t>
            </a:r>
            <a:endParaRPr lang="zh-CN" altLang="en-US" sz="1600" dirty="0"/>
          </a:p>
          <a:p>
            <a:pPr indent="-6351" algn="l"/>
            <a:r>
              <a:rPr lang="en-US" altLang="zh-CN" sz="1600" dirty="0" err="1"/>
              <a:t>ostream</a:t>
            </a:r>
            <a:r>
              <a:rPr lang="en-US" altLang="zh-CN" sz="1600" dirty="0"/>
              <a:t> &amp;operator&lt;&lt;(</a:t>
            </a:r>
            <a:r>
              <a:rPr lang="en-US" altLang="zh-CN" sz="1600" dirty="0" err="1"/>
              <a:t>ostream</a:t>
            </a:r>
            <a:r>
              <a:rPr lang="en-US" altLang="zh-CN" sz="1600" dirty="0"/>
              <a:t> &amp;</a:t>
            </a:r>
            <a:r>
              <a:rPr lang="en-US" altLang="zh-CN" sz="1600" dirty="0" err="1"/>
              <a:t>output,const</a:t>
            </a:r>
            <a:r>
              <a:rPr lang="en-US" altLang="zh-CN" sz="1600" dirty="0"/>
              <a:t> Cylinder&amp; cy)</a:t>
            </a:r>
          </a:p>
          <a:p>
            <a:pPr indent="-6351" algn="l"/>
            <a:r>
              <a:rPr lang="en-US" altLang="zh-CN" sz="1600" dirty="0" smtClean="0"/>
              <a:t>{</a:t>
            </a:r>
          </a:p>
          <a:p>
            <a:pPr indent="-6351" algn="l"/>
            <a:r>
              <a:rPr lang="en-US" altLang="zh-CN" sz="1600" dirty="0"/>
              <a:t> </a:t>
            </a:r>
            <a:r>
              <a:rPr lang="en-US" altLang="zh-CN" sz="1600" dirty="0" smtClean="0"/>
              <a:t>      output</a:t>
            </a:r>
            <a:r>
              <a:rPr lang="en-US" altLang="zh-CN" sz="1600" dirty="0"/>
              <a:t>&lt;&lt;″Center=[″&lt;&lt;</a:t>
            </a:r>
            <a:r>
              <a:rPr lang="en-US" altLang="zh-CN" sz="1600" dirty="0" err="1"/>
              <a:t>cy.x</a:t>
            </a:r>
            <a:r>
              <a:rPr lang="en-US" altLang="zh-CN" sz="1600" dirty="0"/>
              <a:t>&lt;&lt;″,″&lt;&lt;</a:t>
            </a:r>
            <a:r>
              <a:rPr lang="en-US" altLang="zh-CN" sz="1600" dirty="0" err="1"/>
              <a:t>cy.y</a:t>
            </a:r>
            <a:r>
              <a:rPr lang="en-US" altLang="zh-CN" sz="1600" dirty="0"/>
              <a:t>&lt;&lt;″],r=″&lt;&lt;</a:t>
            </a:r>
            <a:r>
              <a:rPr lang="en-US" altLang="zh-CN" sz="1600" dirty="0" err="1"/>
              <a:t>cy.radius</a:t>
            </a:r>
            <a:r>
              <a:rPr lang="en-US" altLang="zh-CN" sz="1600" dirty="0"/>
              <a:t>&lt;&lt;″,h=″&lt;&lt;</a:t>
            </a:r>
            <a:r>
              <a:rPr lang="en-US" altLang="zh-CN" sz="1600" dirty="0" err="1"/>
              <a:t>cy.height</a:t>
            </a:r>
            <a:endParaRPr lang="en-US" altLang="zh-CN" sz="1600" dirty="0"/>
          </a:p>
          <a:p>
            <a:pPr indent="-6351" algn="l"/>
            <a:r>
              <a:rPr lang="en-US" altLang="zh-CN" sz="1600" dirty="0"/>
              <a:t>       &lt;&lt;″\\</a:t>
            </a:r>
            <a:r>
              <a:rPr lang="en-US" altLang="zh-CN" sz="1600" dirty="0" err="1"/>
              <a:t>narea</a:t>
            </a:r>
            <a:r>
              <a:rPr lang="en-US" altLang="zh-CN" sz="1600" dirty="0"/>
              <a:t>=″&lt;&lt;</a:t>
            </a:r>
            <a:r>
              <a:rPr lang="en-US" altLang="zh-CN" sz="1600" dirty="0" err="1"/>
              <a:t>cy.area</a:t>
            </a:r>
            <a:r>
              <a:rPr lang="en-US" altLang="zh-CN" sz="1600" dirty="0"/>
              <a:t>( )&lt;&lt;″, volume=″&lt;&lt;</a:t>
            </a:r>
            <a:r>
              <a:rPr lang="en-US" altLang="zh-CN" sz="1600" dirty="0" err="1"/>
              <a:t>cy.volume</a:t>
            </a:r>
            <a:r>
              <a:rPr lang="en-US" altLang="zh-CN" sz="1600" dirty="0"/>
              <a:t>( )&lt;&lt;</a:t>
            </a:r>
            <a:r>
              <a:rPr lang="en-US" altLang="zh-CN" sz="1600" dirty="0" err="1"/>
              <a:t>endl</a:t>
            </a:r>
            <a:r>
              <a:rPr lang="en-US" altLang="zh-CN" sz="1600" dirty="0"/>
              <a:t>;</a:t>
            </a:r>
          </a:p>
          <a:p>
            <a:pPr indent="-6351" algn="l"/>
            <a:r>
              <a:rPr lang="en-US" altLang="zh-CN" sz="1600" dirty="0"/>
              <a:t> </a:t>
            </a:r>
            <a:r>
              <a:rPr lang="en-US" altLang="zh-CN" sz="1600" dirty="0" smtClean="0"/>
              <a:t>      return </a:t>
            </a:r>
            <a:r>
              <a:rPr lang="en-US" altLang="zh-CN" sz="1600" dirty="0"/>
              <a:t>output;</a:t>
            </a:r>
          </a:p>
          <a:p>
            <a:pPr indent="-6351" algn="l"/>
            <a:r>
              <a:rPr lang="en-US" altLang="zh-CN" sz="1600" dirty="0"/>
              <a:t>}</a:t>
            </a:r>
          </a:p>
          <a:p>
            <a:pPr indent="-6351" algn="l"/>
            <a:endParaRPr lang="en-US" altLang="zh-CN" sz="200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6193457"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点的例子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5185247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subTitle" idx="1"/>
          </p:nvPr>
        </p:nvSpPr>
        <p:spPr>
          <a:xfrm>
            <a:off x="190928" y="621482"/>
            <a:ext cx="12007421" cy="6265725"/>
          </a:xfrm>
          <a:noFill/>
        </p:spPr>
        <p:txBody>
          <a:bodyPr/>
          <a:lstStyle/>
          <a:p>
            <a:pPr indent="-6351" algn="l"/>
            <a:r>
              <a:rPr lang="zh-CN" altLang="en-US" sz="2400" dirty="0" smtClean="0"/>
              <a:t>可以写出下面的主函数: </a:t>
            </a:r>
          </a:p>
          <a:p>
            <a:pPr indent="-6351" algn="l"/>
            <a:r>
              <a:rPr lang="en-US" altLang="zh-CN" sz="2000" dirty="0" err="1"/>
              <a:t>int</a:t>
            </a:r>
            <a:r>
              <a:rPr lang="en-US" altLang="zh-CN" sz="2000" dirty="0"/>
              <a:t> main( )</a:t>
            </a:r>
          </a:p>
          <a:p>
            <a:pPr indent="-6351" algn="l"/>
            <a:r>
              <a:rPr lang="en-US" altLang="zh-CN" sz="2000" dirty="0" smtClean="0"/>
              <a:t>{</a:t>
            </a:r>
          </a:p>
          <a:p>
            <a:pPr lvl="1" indent="-6351" algn="l"/>
            <a:r>
              <a:rPr lang="en-US" altLang="zh-CN" sz="2000" dirty="0" smtClean="0"/>
              <a:t>Cylinder </a:t>
            </a:r>
            <a:r>
              <a:rPr lang="en-US" altLang="zh-CN" sz="2000" dirty="0"/>
              <a:t>cy1(3.5,6.4,5.2,10</a:t>
            </a:r>
            <a:r>
              <a:rPr lang="en-US" altLang="zh-CN" sz="2000" dirty="0" smtClean="0"/>
              <a:t>);			//</a:t>
            </a:r>
            <a:r>
              <a:rPr lang="zh-CN" altLang="en-US" sz="2000" dirty="0"/>
              <a:t>定义</a:t>
            </a:r>
            <a:r>
              <a:rPr lang="en-US" altLang="zh-CN" sz="2000" dirty="0"/>
              <a:t>Cylinder</a:t>
            </a:r>
            <a:r>
              <a:rPr lang="zh-CN" altLang="en-US" sz="2000" dirty="0"/>
              <a:t>类对象</a:t>
            </a:r>
            <a:r>
              <a:rPr lang="en-US" altLang="zh-CN" sz="2000" dirty="0"/>
              <a:t>cy1</a:t>
            </a:r>
          </a:p>
          <a:p>
            <a:pPr lvl="1" indent="-6351" algn="l"/>
            <a:r>
              <a:rPr lang="en-US" altLang="zh-CN" sz="2000" dirty="0"/>
              <a:t> </a:t>
            </a:r>
            <a:r>
              <a:rPr lang="en-US" altLang="zh-CN" sz="2000" dirty="0" err="1"/>
              <a:t>cout</a:t>
            </a:r>
            <a:r>
              <a:rPr lang="en-US" altLang="zh-CN" sz="2000" dirty="0"/>
              <a:t>&lt;&lt;″\\</a:t>
            </a:r>
            <a:r>
              <a:rPr lang="en-US" altLang="zh-CN" sz="2000" dirty="0" err="1"/>
              <a:t>noriginal</a:t>
            </a:r>
            <a:r>
              <a:rPr lang="en-US" altLang="zh-CN" sz="2000" dirty="0"/>
              <a:t> cylinder:\\</a:t>
            </a:r>
            <a:r>
              <a:rPr lang="en-US" altLang="zh-CN" sz="2000" dirty="0" err="1"/>
              <a:t>nx</a:t>
            </a:r>
            <a:r>
              <a:rPr lang="en-US" altLang="zh-CN" sz="2000" dirty="0"/>
              <a:t>=″&lt;&lt;cy1.getX( )&lt;&lt;″, y=″&lt;&lt;cy1.getY( )&lt;&lt;″, r=″</a:t>
            </a:r>
          </a:p>
          <a:p>
            <a:pPr lvl="1" indent="-6351" algn="l"/>
            <a:r>
              <a:rPr lang="en-US" altLang="zh-CN" sz="2000" dirty="0"/>
              <a:t>     &lt;&lt;cy1.getRadius( )&lt;&lt;″, h=″&lt;&lt;cy1.getHeight( )&lt;&lt;″\\</a:t>
            </a:r>
            <a:r>
              <a:rPr lang="en-US" altLang="zh-CN" sz="2000" dirty="0" err="1"/>
              <a:t>narea</a:t>
            </a:r>
            <a:r>
              <a:rPr lang="en-US" altLang="zh-CN" sz="2000" dirty="0"/>
              <a:t>=″&lt;&lt;cy1.area()</a:t>
            </a:r>
          </a:p>
          <a:p>
            <a:pPr lvl="1" indent="-6351" algn="l"/>
            <a:r>
              <a:rPr lang="en-US" altLang="zh-CN" sz="2000" dirty="0"/>
              <a:t>     &lt;&lt;″,volume=″&lt;&lt;cy1.volume()&lt;&lt;</a:t>
            </a:r>
            <a:r>
              <a:rPr lang="en-US" altLang="zh-CN" sz="2000" dirty="0" err="1"/>
              <a:t>endl</a:t>
            </a:r>
            <a:r>
              <a:rPr lang="en-US" altLang="zh-CN" sz="2000" dirty="0" smtClean="0"/>
              <a:t>;	//</a:t>
            </a:r>
            <a:r>
              <a:rPr lang="zh-CN" altLang="en-US" sz="2000" dirty="0"/>
              <a:t>用系统定义的运算符</a:t>
            </a:r>
            <a:r>
              <a:rPr lang="zh-CN" altLang="en-US" sz="2000" dirty="0">
                <a:latin typeface="Arial" panose="020B0604020202020204" pitchFamily="34" charset="0"/>
              </a:rPr>
              <a:t>“</a:t>
            </a:r>
            <a:r>
              <a:rPr lang="zh-CN" altLang="en-US" sz="2000" dirty="0"/>
              <a:t>&lt;&lt;</a:t>
            </a:r>
            <a:r>
              <a:rPr lang="zh-CN" altLang="en-US" sz="2000" dirty="0">
                <a:latin typeface="Arial" panose="020B0604020202020204" pitchFamily="34" charset="0"/>
              </a:rPr>
              <a:t>”</a:t>
            </a:r>
            <a:r>
              <a:rPr lang="zh-CN" altLang="en-US" sz="2000" dirty="0"/>
              <a:t>输出</a:t>
            </a:r>
            <a:r>
              <a:rPr lang="en-US" altLang="zh-CN" sz="2000" dirty="0"/>
              <a:t>cy1</a:t>
            </a:r>
            <a:r>
              <a:rPr lang="zh-CN" altLang="en-US" sz="2000" dirty="0"/>
              <a:t>的数据</a:t>
            </a:r>
          </a:p>
          <a:p>
            <a:pPr lvl="1" indent="-6351" algn="l"/>
            <a:r>
              <a:rPr lang="zh-CN" altLang="en-US" sz="2000" dirty="0"/>
              <a:t> </a:t>
            </a:r>
            <a:r>
              <a:rPr lang="en-US" altLang="zh-CN" sz="2000" dirty="0"/>
              <a:t>cy1.setHeight(15);                    </a:t>
            </a:r>
            <a:r>
              <a:rPr lang="en-US" altLang="zh-CN" sz="2000" dirty="0" smtClean="0"/>
              <a:t>		 </a:t>
            </a:r>
            <a:r>
              <a:rPr lang="en-US" altLang="zh-CN" sz="2000" dirty="0"/>
              <a:t>//</a:t>
            </a:r>
            <a:r>
              <a:rPr lang="zh-CN" altLang="en-US" sz="2000" dirty="0"/>
              <a:t>设置圆柱高</a:t>
            </a:r>
          </a:p>
          <a:p>
            <a:pPr lvl="1" indent="-6351" algn="l"/>
            <a:r>
              <a:rPr lang="zh-CN" altLang="en-US" sz="2000" dirty="0"/>
              <a:t> </a:t>
            </a:r>
            <a:r>
              <a:rPr lang="en-US" altLang="zh-CN" sz="2000" dirty="0"/>
              <a:t>cy1.setRadius(7.5);                    </a:t>
            </a:r>
            <a:r>
              <a:rPr lang="en-US" altLang="zh-CN" sz="2000" dirty="0" smtClean="0"/>
              <a:t>		//</a:t>
            </a:r>
            <a:r>
              <a:rPr lang="zh-CN" altLang="en-US" sz="2000" dirty="0"/>
              <a:t>设置圆半径</a:t>
            </a:r>
          </a:p>
          <a:p>
            <a:pPr lvl="1" indent="-6351" algn="l"/>
            <a:r>
              <a:rPr lang="zh-CN" altLang="en-US" sz="2000" dirty="0"/>
              <a:t> </a:t>
            </a:r>
            <a:r>
              <a:rPr lang="en-US" altLang="zh-CN" sz="2000" dirty="0"/>
              <a:t>cy1.setPoint(5,5);                     </a:t>
            </a:r>
            <a:r>
              <a:rPr lang="en-US" altLang="zh-CN" sz="2000" dirty="0" smtClean="0"/>
              <a:t>		//</a:t>
            </a:r>
            <a:r>
              <a:rPr lang="zh-CN" altLang="en-US" sz="2000" dirty="0"/>
              <a:t>设置圆心坐标值</a:t>
            </a:r>
            <a:r>
              <a:rPr lang="en-US" altLang="zh-CN" sz="2000" dirty="0" err="1"/>
              <a:t>x,y</a:t>
            </a:r>
            <a:endParaRPr lang="en-US" altLang="zh-CN" sz="2000" dirty="0"/>
          </a:p>
          <a:p>
            <a:pPr lvl="1" indent="-6351" algn="l"/>
            <a:r>
              <a:rPr lang="en-US" altLang="zh-CN" sz="2000" dirty="0"/>
              <a:t> </a:t>
            </a:r>
            <a:r>
              <a:rPr lang="en-US" altLang="zh-CN" sz="2000" dirty="0" err="1"/>
              <a:t>cout</a:t>
            </a:r>
            <a:r>
              <a:rPr lang="en-US" altLang="zh-CN" sz="2000" dirty="0"/>
              <a:t>&lt;&lt;″\\</a:t>
            </a:r>
            <a:r>
              <a:rPr lang="en-US" altLang="zh-CN" sz="2000" dirty="0" err="1"/>
              <a:t>nnew</a:t>
            </a:r>
            <a:r>
              <a:rPr lang="en-US" altLang="zh-CN" sz="2000" dirty="0"/>
              <a:t> cylinder:\\n″&lt;&lt;cy1;        </a:t>
            </a:r>
            <a:r>
              <a:rPr lang="en-US" altLang="zh-CN" sz="2000" dirty="0" smtClean="0"/>
              <a:t>		//</a:t>
            </a:r>
            <a:r>
              <a:rPr lang="zh-CN" altLang="en-US" sz="2000" dirty="0"/>
              <a:t>用重载运算符</a:t>
            </a:r>
            <a:r>
              <a:rPr lang="zh-CN" altLang="en-US" sz="2000" dirty="0">
                <a:latin typeface="Arial" panose="020B0604020202020204" pitchFamily="34" charset="0"/>
              </a:rPr>
              <a:t>“</a:t>
            </a:r>
            <a:r>
              <a:rPr lang="zh-CN" altLang="en-US" sz="2000" dirty="0"/>
              <a:t>&lt;&lt;</a:t>
            </a:r>
            <a:r>
              <a:rPr lang="zh-CN" altLang="en-US" sz="2000" dirty="0">
                <a:latin typeface="Arial" panose="020B0604020202020204" pitchFamily="34" charset="0"/>
              </a:rPr>
              <a:t>”</a:t>
            </a:r>
            <a:r>
              <a:rPr lang="zh-CN" altLang="en-US" sz="2000" dirty="0"/>
              <a:t>输出</a:t>
            </a:r>
            <a:r>
              <a:rPr lang="en-US" altLang="zh-CN" sz="2000" dirty="0"/>
              <a:t>cy1</a:t>
            </a:r>
            <a:r>
              <a:rPr lang="zh-CN" altLang="en-US" sz="2000" dirty="0"/>
              <a:t>的数据</a:t>
            </a:r>
          </a:p>
          <a:p>
            <a:pPr lvl="1" indent="-6351" algn="l"/>
            <a:r>
              <a:rPr lang="zh-CN" altLang="en-US" sz="2000" dirty="0"/>
              <a:t> </a:t>
            </a:r>
            <a:r>
              <a:rPr lang="en-US" altLang="zh-CN" sz="2000" dirty="0"/>
              <a:t>Point &amp;</a:t>
            </a:r>
            <a:r>
              <a:rPr lang="en-US" altLang="zh-CN" sz="2000" dirty="0" err="1"/>
              <a:t>pRef</a:t>
            </a:r>
            <a:r>
              <a:rPr lang="en-US" altLang="zh-CN" sz="2000" dirty="0"/>
              <a:t>=cy1;                       </a:t>
            </a:r>
            <a:r>
              <a:rPr lang="en-US" altLang="zh-CN" sz="2000" dirty="0" smtClean="0"/>
              <a:t>		//</a:t>
            </a:r>
            <a:r>
              <a:rPr lang="en-US" altLang="zh-CN" sz="2000" dirty="0" err="1"/>
              <a:t>pRef</a:t>
            </a:r>
            <a:r>
              <a:rPr lang="zh-CN" altLang="en-US" sz="2000" dirty="0"/>
              <a:t>是</a:t>
            </a:r>
            <a:r>
              <a:rPr lang="en-US" altLang="zh-CN" sz="2000" dirty="0"/>
              <a:t>Point</a:t>
            </a:r>
            <a:r>
              <a:rPr lang="zh-CN" altLang="en-US" sz="2000" dirty="0"/>
              <a:t>类对象的引用</a:t>
            </a:r>
            <a:r>
              <a:rPr lang="zh-CN" altLang="en-US" sz="2000" dirty="0" smtClean="0"/>
              <a:t>变量</a:t>
            </a:r>
            <a:endParaRPr lang="en-US" altLang="zh-CN" sz="2000" dirty="0" smtClean="0"/>
          </a:p>
          <a:p>
            <a:pPr lvl="1" indent="-6351" algn="l"/>
            <a:r>
              <a:rPr lang="zh-CN" altLang="en-US" sz="1500" dirty="0"/>
              <a:t> </a:t>
            </a:r>
            <a:r>
              <a:rPr lang="en-US" altLang="zh-CN" sz="2000" dirty="0" err="1"/>
              <a:t>cout</a:t>
            </a:r>
            <a:r>
              <a:rPr lang="en-US" altLang="zh-CN" sz="2000" dirty="0"/>
              <a:t>&lt;&lt;″\\</a:t>
            </a:r>
            <a:r>
              <a:rPr lang="en-US" altLang="zh-CN" sz="2000" dirty="0" err="1"/>
              <a:t>npRef</a:t>
            </a:r>
            <a:r>
              <a:rPr lang="en-US" altLang="zh-CN" sz="2000" dirty="0"/>
              <a:t> as a Point:″&lt;&lt;</a:t>
            </a:r>
            <a:r>
              <a:rPr lang="en-US" altLang="zh-CN" sz="2000" dirty="0" err="1"/>
              <a:t>pRef</a:t>
            </a:r>
            <a:r>
              <a:rPr lang="en-US" altLang="zh-CN" sz="2000" dirty="0"/>
              <a:t>;      </a:t>
            </a:r>
            <a:r>
              <a:rPr lang="en-US" altLang="zh-CN" sz="2000" dirty="0" smtClean="0"/>
              <a:t>		//</a:t>
            </a:r>
            <a:r>
              <a:rPr lang="en-US" altLang="zh-CN" sz="2000" dirty="0" err="1"/>
              <a:t>pRef</a:t>
            </a:r>
            <a:r>
              <a:rPr lang="zh-CN" altLang="en-US" sz="2000" dirty="0"/>
              <a:t>作为一个“点”输出</a:t>
            </a:r>
          </a:p>
          <a:p>
            <a:pPr lvl="1" indent="-6351" algn="l"/>
            <a:r>
              <a:rPr lang="zh-CN" altLang="en-US" sz="2000" dirty="0"/>
              <a:t> </a:t>
            </a:r>
            <a:r>
              <a:rPr lang="en-US" altLang="zh-CN" sz="2000" dirty="0"/>
              <a:t>Circle &amp;</a:t>
            </a:r>
            <a:r>
              <a:rPr lang="en-US" altLang="zh-CN" sz="2000" dirty="0" err="1"/>
              <a:t>cRef</a:t>
            </a:r>
            <a:r>
              <a:rPr lang="en-US" altLang="zh-CN" sz="2000" dirty="0"/>
              <a:t>=cy1;                      </a:t>
            </a:r>
            <a:r>
              <a:rPr lang="en-US" altLang="zh-CN" sz="2000" dirty="0" smtClean="0"/>
              <a:t>		//</a:t>
            </a:r>
            <a:r>
              <a:rPr lang="en-US" altLang="zh-CN" sz="2000" dirty="0" err="1"/>
              <a:t>cRef</a:t>
            </a:r>
            <a:r>
              <a:rPr lang="zh-CN" altLang="en-US" sz="2000" dirty="0"/>
              <a:t>是</a:t>
            </a:r>
            <a:r>
              <a:rPr lang="en-US" altLang="zh-CN" sz="2000" dirty="0"/>
              <a:t>Circle</a:t>
            </a:r>
            <a:r>
              <a:rPr lang="zh-CN" altLang="en-US" sz="2000" dirty="0"/>
              <a:t>类对象的引用变量</a:t>
            </a:r>
          </a:p>
          <a:p>
            <a:pPr lvl="1" indent="-6351" algn="l"/>
            <a:r>
              <a:rPr lang="zh-CN" altLang="en-US" sz="2000" dirty="0"/>
              <a:t> </a:t>
            </a:r>
            <a:r>
              <a:rPr lang="en-US" altLang="zh-CN" sz="2000" dirty="0" err="1"/>
              <a:t>cout</a:t>
            </a:r>
            <a:r>
              <a:rPr lang="en-US" altLang="zh-CN" sz="2000" dirty="0"/>
              <a:t>&lt;&lt;″\\</a:t>
            </a:r>
            <a:r>
              <a:rPr lang="en-US" altLang="zh-CN" sz="2000" dirty="0" err="1"/>
              <a:t>ncRef</a:t>
            </a:r>
            <a:r>
              <a:rPr lang="en-US" altLang="zh-CN" sz="2000" dirty="0"/>
              <a:t> as a Circle:″&lt;&lt;</a:t>
            </a:r>
            <a:r>
              <a:rPr lang="en-US" altLang="zh-CN" sz="2000" dirty="0" err="1"/>
              <a:t>cRef</a:t>
            </a:r>
            <a:r>
              <a:rPr lang="en-US" altLang="zh-CN" sz="2000" dirty="0"/>
              <a:t>;     </a:t>
            </a:r>
            <a:r>
              <a:rPr lang="en-US" altLang="zh-CN" sz="2000" dirty="0" smtClean="0"/>
              <a:t>		//</a:t>
            </a:r>
            <a:r>
              <a:rPr lang="en-US" altLang="zh-CN" sz="2000" dirty="0" err="1"/>
              <a:t>cRef</a:t>
            </a:r>
            <a:r>
              <a:rPr lang="zh-CN" altLang="en-US" sz="2000" dirty="0"/>
              <a:t>作为一个“圆”输出</a:t>
            </a:r>
          </a:p>
          <a:p>
            <a:pPr lvl="1" indent="-6351" algn="l"/>
            <a:r>
              <a:rPr lang="zh-CN" altLang="en-US" sz="2000" dirty="0"/>
              <a:t> </a:t>
            </a:r>
            <a:r>
              <a:rPr lang="en-US" altLang="zh-CN" sz="2000" dirty="0"/>
              <a:t>return 0;</a:t>
            </a:r>
          </a:p>
          <a:p>
            <a:pPr indent="-6351" algn="l"/>
            <a:r>
              <a:rPr lang="en-US" altLang="zh-CN" sz="2000" dirty="0" smtClean="0"/>
              <a:t>}</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6193457"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点的例子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1204636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611"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pic>
        <p:nvPicPr>
          <p:cNvPr id="960612" name="Picture 100" descr="未标题-8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575" y="838200"/>
            <a:ext cx="4103688" cy="3533775"/>
          </a:xfrm>
          <a:prstGeom prst="rect">
            <a:avLst/>
          </a:prstGeom>
          <a:noFill/>
          <a:extLst>
            <a:ext uri="{909E8E84-426E-40DD-AFC4-6F175D3DCCD1}">
              <a14:hiddenFill xmlns:a14="http://schemas.microsoft.com/office/drawing/2010/main">
                <a:solidFill>
                  <a:srgbClr val="FFFFFF"/>
                </a:solidFill>
              </a14:hiddenFill>
            </a:ext>
          </a:extLst>
        </p:spPr>
      </p:pic>
      <p:sp>
        <p:nvSpPr>
          <p:cNvPr id="960613" name="矩形 134"/>
          <p:cNvSpPr>
            <a:spLocks noChangeArrowheads="1"/>
          </p:cNvSpPr>
          <p:nvPr/>
        </p:nvSpPr>
        <p:spPr bwMode="auto">
          <a:xfrm>
            <a:off x="4895850" y="1306513"/>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1</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0620"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0623"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24" name="Text Box 1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0629"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0632"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33" name="Text Box 121"/>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0638"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0641"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42" name="Text Box 130"/>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0647"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0650"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51" name="Text Box 139"/>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0656"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0659"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60" name="Text Box 148"/>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0671"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0674"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75" name="Text Box 163"/>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0679"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第一部分</a:t>
            </a:r>
          </a:p>
        </p:txBody>
      </p:sp>
      <p:grpSp>
        <p:nvGrpSpPr>
          <p:cNvPr id="960680" name="Group 168"/>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0683"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zh-CN" altLang="en-US" sz="3200" kern="0" dirty="0"/>
              <a:t>多态性</a:t>
            </a:r>
            <a:endParaRPr lang="zh-CN" altLang="zh-CN" sz="3200" dirty="0">
              <a:latin typeface="微软雅黑" pitchFamily="34" charset="-122"/>
              <a:ea typeface="微软雅黑"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0612"/>
                                        </p:tgtEl>
                                        <p:attrNameLst>
                                          <p:attrName>style.visibility</p:attrName>
                                        </p:attrNameLst>
                                      </p:cBhvr>
                                      <p:to>
                                        <p:strVal val="visible"/>
                                      </p:to>
                                    </p:set>
                                    <p:anim calcmode="lin" valueType="num">
                                      <p:cBhvr>
                                        <p:cTn id="7" dur="1000" fill="hold"/>
                                        <p:tgtEl>
                                          <p:spTgt spid="960612"/>
                                        </p:tgtEl>
                                        <p:attrNameLst>
                                          <p:attrName>ppt_w</p:attrName>
                                        </p:attrNameLst>
                                      </p:cBhvr>
                                      <p:tavLst>
                                        <p:tav tm="0">
                                          <p:val>
                                            <p:fltVal val="0"/>
                                          </p:val>
                                        </p:tav>
                                        <p:tav tm="100000">
                                          <p:val>
                                            <p:strVal val="#ppt_w"/>
                                          </p:val>
                                        </p:tav>
                                      </p:tavLst>
                                    </p:anim>
                                    <p:anim calcmode="lin" valueType="num">
                                      <p:cBhvr>
                                        <p:cTn id="8" dur="1000" fill="hold"/>
                                        <p:tgtEl>
                                          <p:spTgt spid="960612"/>
                                        </p:tgtEl>
                                        <p:attrNameLst>
                                          <p:attrName>ppt_h</p:attrName>
                                        </p:attrNameLst>
                                      </p:cBhvr>
                                      <p:tavLst>
                                        <p:tav tm="0">
                                          <p:val>
                                            <p:fltVal val="0"/>
                                          </p:val>
                                        </p:tav>
                                        <p:tav tm="100000">
                                          <p:val>
                                            <p:strVal val="#ppt_h"/>
                                          </p:val>
                                        </p:tav>
                                      </p:tavLst>
                                    </p:anim>
                                    <p:anim calcmode="lin" valueType="num">
                                      <p:cBhvr>
                                        <p:cTn id="9" dur="1000" fill="hold"/>
                                        <p:tgtEl>
                                          <p:spTgt spid="96061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0612"/>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0613"/>
                                        </p:tgtEl>
                                        <p:attrNameLst>
                                          <p:attrName>style.visibility</p:attrName>
                                        </p:attrNameLst>
                                      </p:cBhvr>
                                      <p:to>
                                        <p:strVal val="visible"/>
                                      </p:to>
                                    </p:set>
                                    <p:animEffect transition="in" filter="fade">
                                      <p:cBhvr>
                                        <p:cTn id="14" dur="1000"/>
                                        <p:tgtEl>
                                          <p:spTgt spid="960613"/>
                                        </p:tgtEl>
                                      </p:cBhvr>
                                    </p:animEffect>
                                    <p:anim calcmode="lin" valueType="num">
                                      <p:cBhvr>
                                        <p:cTn id="15" dur="1000" fill="hold"/>
                                        <p:tgtEl>
                                          <p:spTgt spid="960613"/>
                                        </p:tgtEl>
                                        <p:attrNameLst>
                                          <p:attrName>ppt_x</p:attrName>
                                        </p:attrNameLst>
                                      </p:cBhvr>
                                      <p:tavLst>
                                        <p:tav tm="0">
                                          <p:val>
                                            <p:strVal val="#ppt_x"/>
                                          </p:val>
                                        </p:tav>
                                        <p:tav tm="100000">
                                          <p:val>
                                            <p:strVal val="#ppt_x"/>
                                          </p:val>
                                        </p:tav>
                                      </p:tavLst>
                                    </p:anim>
                                    <p:anim calcmode="lin" valueType="num">
                                      <p:cBhvr>
                                        <p:cTn id="16" dur="1000" fill="hold"/>
                                        <p:tgtEl>
                                          <p:spTgt spid="960613"/>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0679"/>
                                        </p:tgtEl>
                                        <p:attrNameLst>
                                          <p:attrName>style.visibility</p:attrName>
                                        </p:attrNameLst>
                                      </p:cBhvr>
                                      <p:to>
                                        <p:strVal val="visible"/>
                                      </p:to>
                                    </p:set>
                                    <p:animEffect transition="in" filter="fade">
                                      <p:cBhvr>
                                        <p:cTn id="93" dur="750"/>
                                        <p:tgtEl>
                                          <p:spTgt spid="960679"/>
                                        </p:tgtEl>
                                      </p:cBhvr>
                                    </p:animEffect>
                                    <p:anim calcmode="lin" valueType="num">
                                      <p:cBhvr>
                                        <p:cTn id="94" dur="750" fill="hold"/>
                                        <p:tgtEl>
                                          <p:spTgt spid="960679"/>
                                        </p:tgtEl>
                                        <p:attrNameLst>
                                          <p:attrName>ppt_w</p:attrName>
                                        </p:attrNameLst>
                                      </p:cBhvr>
                                      <p:tavLst>
                                        <p:tav tm="0" fmla="#ppt_w*sin(2.5*pi*$)">
                                          <p:val>
                                            <p:fltVal val="0"/>
                                          </p:val>
                                        </p:tav>
                                        <p:tav tm="100000">
                                          <p:val>
                                            <p:fltVal val="1"/>
                                          </p:val>
                                        </p:tav>
                                      </p:tavLst>
                                    </p:anim>
                                    <p:anim calcmode="lin" valueType="num">
                                      <p:cBhvr>
                                        <p:cTn id="95" dur="750" fill="hold"/>
                                        <p:tgtEl>
                                          <p:spTgt spid="960679"/>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0680"/>
                                        </p:tgtEl>
                                        <p:attrNameLst>
                                          <p:attrName>style.visibility</p:attrName>
                                        </p:attrNameLst>
                                      </p:cBhvr>
                                      <p:to>
                                        <p:strVal val="visible"/>
                                      </p:to>
                                    </p:set>
                                    <p:anim calcmode="lin" valueType="num">
                                      <p:cBhvr>
                                        <p:cTn id="99" dur="2000" fill="hold"/>
                                        <p:tgtEl>
                                          <p:spTgt spid="960680"/>
                                        </p:tgtEl>
                                        <p:attrNameLst>
                                          <p:attrName>ppt_w</p:attrName>
                                        </p:attrNameLst>
                                      </p:cBhvr>
                                      <p:tavLst>
                                        <p:tav tm="0">
                                          <p:val>
                                            <p:fltVal val="0"/>
                                          </p:val>
                                        </p:tav>
                                        <p:tav tm="100000">
                                          <p:val>
                                            <p:strVal val="#ppt_w"/>
                                          </p:val>
                                        </p:tav>
                                      </p:tavLst>
                                    </p:anim>
                                    <p:anim calcmode="lin" valueType="num">
                                      <p:cBhvr>
                                        <p:cTn id="100" dur="2000" fill="hold"/>
                                        <p:tgtEl>
                                          <p:spTgt spid="960680"/>
                                        </p:tgtEl>
                                        <p:attrNameLst>
                                          <p:attrName>ppt_h</p:attrName>
                                        </p:attrNameLst>
                                      </p:cBhvr>
                                      <p:tavLst>
                                        <p:tav tm="0">
                                          <p:val>
                                            <p:fltVal val="0"/>
                                          </p:val>
                                        </p:tav>
                                        <p:tav tm="100000">
                                          <p:val>
                                            <p:strVal val="#ppt_h"/>
                                          </p:val>
                                        </p:tav>
                                      </p:tavLst>
                                    </p:anim>
                                    <p:anim calcmode="lin" valueType="num">
                                      <p:cBhvr>
                                        <p:cTn id="101" dur="2000" fill="hold"/>
                                        <p:tgtEl>
                                          <p:spTgt spid="960680"/>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0680"/>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0683"/>
                                        </p:tgtEl>
                                        <p:attrNameLst>
                                          <p:attrName>style.visibility</p:attrName>
                                        </p:attrNameLst>
                                      </p:cBhvr>
                                      <p:to>
                                        <p:strVal val="visible"/>
                                      </p:to>
                                    </p:set>
                                    <p:animEffect transition="in" filter="wipe(left)">
                                      <p:cBhvr>
                                        <p:cTn id="106" dur="3000"/>
                                        <p:tgtEl>
                                          <p:spTgt spid="960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0613" grpId="0"/>
      <p:bldP spid="960679" grpId="0"/>
      <p:bldP spid="96068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subTitle" idx="1"/>
          </p:nvPr>
        </p:nvSpPr>
        <p:spPr>
          <a:xfrm>
            <a:off x="40437" y="670323"/>
            <a:ext cx="12035402" cy="5992612"/>
          </a:xfrm>
          <a:noFill/>
        </p:spPr>
        <p:txBody>
          <a:bodyPr/>
          <a:lstStyle/>
          <a:p>
            <a:pPr indent="-6351" algn="l"/>
            <a:r>
              <a:rPr lang="zh-CN" altLang="en-US" sz="2400" b="0" dirty="0" smtClean="0"/>
              <a:t>运行结果如下:</a:t>
            </a:r>
          </a:p>
          <a:p>
            <a:pPr indent="-6351" algn="l"/>
            <a:r>
              <a:rPr lang="en-US" altLang="zh-CN" sz="2400" dirty="0"/>
              <a:t>original cylinder:                         </a:t>
            </a:r>
            <a:r>
              <a:rPr lang="en-US" altLang="zh-CN" sz="2400" dirty="0" smtClean="0"/>
              <a:t>               (</a:t>
            </a:r>
            <a:r>
              <a:rPr lang="zh-CN" altLang="en-US" sz="2400" dirty="0"/>
              <a:t>输出</a:t>
            </a:r>
            <a:r>
              <a:rPr lang="en-US" altLang="zh-CN" sz="2400" dirty="0"/>
              <a:t>cy1</a:t>
            </a:r>
            <a:r>
              <a:rPr lang="zh-CN" altLang="en-US" sz="2400" dirty="0"/>
              <a:t>的初始值)</a:t>
            </a:r>
          </a:p>
          <a:p>
            <a:pPr indent="-6351" algn="l"/>
            <a:r>
              <a:rPr lang="en-US" altLang="zh-CN" sz="2400" dirty="0"/>
              <a:t>x=3.5, y=6.4, r=5.2, h=10                  </a:t>
            </a:r>
            <a:r>
              <a:rPr lang="en-US" altLang="zh-CN" sz="2400" dirty="0" smtClean="0"/>
              <a:t>        (</a:t>
            </a:r>
            <a:r>
              <a:rPr lang="zh-CN" altLang="en-US" sz="2400" dirty="0"/>
              <a:t>圆心坐标</a:t>
            </a:r>
            <a:r>
              <a:rPr lang="en-US" altLang="zh-CN" sz="2400" dirty="0" err="1"/>
              <a:t>x,y</a:t>
            </a:r>
            <a:r>
              <a:rPr lang="en-US" altLang="zh-CN" sz="2400" dirty="0"/>
              <a:t>。</a:t>
            </a:r>
            <a:r>
              <a:rPr lang="zh-CN" altLang="en-US" sz="2400" dirty="0"/>
              <a:t>半径</a:t>
            </a:r>
            <a:r>
              <a:rPr lang="en-US" altLang="zh-CN" sz="2400" dirty="0"/>
              <a:t>r，</a:t>
            </a:r>
            <a:r>
              <a:rPr lang="zh-CN" altLang="en-US" sz="2400" dirty="0"/>
              <a:t>高</a:t>
            </a:r>
            <a:r>
              <a:rPr lang="en-US" altLang="zh-CN" sz="2400" dirty="0"/>
              <a:t>h)</a:t>
            </a:r>
          </a:p>
          <a:p>
            <a:pPr indent="-6351" algn="l"/>
            <a:r>
              <a:rPr lang="en-US" altLang="zh-CN" sz="2400" dirty="0"/>
              <a:t>area=496.623, volume=849.486               (</a:t>
            </a:r>
            <a:r>
              <a:rPr lang="zh-CN" altLang="en-US" sz="2400" dirty="0"/>
              <a:t>圆柱表面积</a:t>
            </a:r>
            <a:r>
              <a:rPr lang="en-US" altLang="zh-CN" sz="2400" dirty="0"/>
              <a:t>area</a:t>
            </a:r>
            <a:r>
              <a:rPr lang="zh-CN" altLang="en-US" sz="2400" dirty="0"/>
              <a:t>和体积</a:t>
            </a:r>
            <a:r>
              <a:rPr lang="en-US" altLang="zh-CN" sz="2400" dirty="0"/>
              <a:t>volume)</a:t>
            </a:r>
          </a:p>
          <a:p>
            <a:pPr indent="-6351" algn="l"/>
            <a:endParaRPr lang="en-US" altLang="zh-CN" sz="2400" dirty="0"/>
          </a:p>
          <a:p>
            <a:pPr indent="-6351" algn="l"/>
            <a:r>
              <a:rPr lang="en-US" altLang="zh-CN" sz="2400" dirty="0"/>
              <a:t>new cylinder:                              </a:t>
            </a:r>
            <a:r>
              <a:rPr lang="en-US" altLang="zh-CN" sz="2400" dirty="0" smtClean="0"/>
              <a:t>                (</a:t>
            </a:r>
            <a:r>
              <a:rPr lang="zh-CN" altLang="en-US" sz="2400" dirty="0"/>
              <a:t>输出</a:t>
            </a:r>
            <a:r>
              <a:rPr lang="en-US" altLang="zh-CN" sz="2400" dirty="0"/>
              <a:t>cy1</a:t>
            </a:r>
            <a:r>
              <a:rPr lang="zh-CN" altLang="en-US" sz="2400" dirty="0"/>
              <a:t>的新值)</a:t>
            </a:r>
          </a:p>
          <a:p>
            <a:pPr indent="-6351" algn="l"/>
            <a:r>
              <a:rPr lang="en-US" altLang="zh-CN" sz="2400" dirty="0"/>
              <a:t>Center=[5,5], r=7.5, h=15                 </a:t>
            </a:r>
            <a:r>
              <a:rPr lang="en-US" altLang="zh-CN" sz="2400" dirty="0" smtClean="0"/>
              <a:t>          (</a:t>
            </a:r>
            <a:r>
              <a:rPr lang="zh-CN" altLang="en-US" sz="2400" dirty="0"/>
              <a:t>以[5,5]形式输出圆心坐标)</a:t>
            </a:r>
          </a:p>
          <a:p>
            <a:pPr indent="-6351" algn="l"/>
            <a:r>
              <a:rPr lang="en-US" altLang="zh-CN" sz="2400" dirty="0"/>
              <a:t>area=1060.29, volume=2650.72               </a:t>
            </a:r>
            <a:r>
              <a:rPr lang="en-US" altLang="zh-CN" sz="2400" dirty="0" smtClean="0"/>
              <a:t> (</a:t>
            </a:r>
            <a:r>
              <a:rPr lang="zh-CN" altLang="en-US" sz="2400" dirty="0"/>
              <a:t>圆柱表面积</a:t>
            </a:r>
            <a:r>
              <a:rPr lang="en-US" altLang="zh-CN" sz="2400" dirty="0"/>
              <a:t>area</a:t>
            </a:r>
            <a:r>
              <a:rPr lang="zh-CN" altLang="en-US" sz="2400" dirty="0"/>
              <a:t>和体积</a:t>
            </a:r>
            <a:r>
              <a:rPr lang="en-US" altLang="zh-CN" sz="2400" dirty="0"/>
              <a:t>volume)</a:t>
            </a:r>
          </a:p>
          <a:p>
            <a:pPr indent="-6351" algn="l"/>
            <a:endParaRPr lang="en-US" altLang="zh-CN" sz="2400" dirty="0"/>
          </a:p>
          <a:p>
            <a:pPr indent="-6351" algn="l"/>
            <a:r>
              <a:rPr lang="en-US" altLang="zh-CN" sz="2400" dirty="0" err="1"/>
              <a:t>pRef</a:t>
            </a:r>
            <a:r>
              <a:rPr lang="en-US" altLang="zh-CN" sz="2400" dirty="0"/>
              <a:t> as a Point:[5,5]                      </a:t>
            </a:r>
            <a:r>
              <a:rPr lang="en-US" altLang="zh-CN" sz="2400" dirty="0" smtClean="0"/>
              <a:t>              (</a:t>
            </a:r>
            <a:r>
              <a:rPr lang="en-US" altLang="zh-CN" sz="2400" dirty="0" err="1"/>
              <a:t>pRef</a:t>
            </a:r>
            <a:r>
              <a:rPr lang="zh-CN" altLang="en-US" sz="2400" dirty="0"/>
              <a:t>作为一个</a:t>
            </a:r>
            <a:r>
              <a:rPr lang="zh-CN" altLang="en-US" sz="2400" dirty="0">
                <a:latin typeface="Arial" panose="020B0604020202020204" pitchFamily="34" charset="0"/>
              </a:rPr>
              <a:t>“</a:t>
            </a:r>
            <a:r>
              <a:rPr lang="zh-CN" altLang="en-US" sz="2400" dirty="0"/>
              <a:t>点</a:t>
            </a:r>
            <a:r>
              <a:rPr lang="zh-CN" altLang="en-US" sz="2400" dirty="0">
                <a:latin typeface="Arial" panose="020B0604020202020204" pitchFamily="34" charset="0"/>
              </a:rPr>
              <a:t>”</a:t>
            </a:r>
            <a:r>
              <a:rPr lang="zh-CN" altLang="en-US" sz="2400" dirty="0"/>
              <a:t>输出)</a:t>
            </a:r>
          </a:p>
          <a:p>
            <a:pPr indent="-6351" algn="l"/>
            <a:r>
              <a:rPr lang="en-US" altLang="zh-CN" sz="2400" dirty="0" err="1"/>
              <a:t>cRef</a:t>
            </a:r>
            <a:r>
              <a:rPr lang="en-US" altLang="zh-CN" sz="2400" dirty="0"/>
              <a:t> as a Circle: Center=[5,5], r=7.5, </a:t>
            </a:r>
            <a:r>
              <a:rPr lang="en-US" altLang="zh-CN" sz="2400" dirty="0" smtClean="0"/>
              <a:t>area=176.714           (</a:t>
            </a:r>
            <a:r>
              <a:rPr lang="en-US" altLang="zh-CN" sz="2400" dirty="0" err="1"/>
              <a:t>cRef</a:t>
            </a:r>
            <a:r>
              <a:rPr lang="zh-CN" altLang="en-US" sz="2400" dirty="0"/>
              <a:t>作为一个</a:t>
            </a:r>
            <a:r>
              <a:rPr lang="zh-CN" altLang="en-US" sz="2400" dirty="0">
                <a:latin typeface="Arial" panose="020B0604020202020204" pitchFamily="34" charset="0"/>
              </a:rPr>
              <a:t>“</a:t>
            </a:r>
            <a:r>
              <a:rPr lang="zh-CN" altLang="en-US" sz="2400" dirty="0"/>
              <a:t>圆</a:t>
            </a:r>
            <a:r>
              <a:rPr lang="zh-CN" altLang="en-US" sz="2400" dirty="0">
                <a:latin typeface="Arial" panose="020B0604020202020204" pitchFamily="34" charset="0"/>
              </a:rPr>
              <a:t>”</a:t>
            </a:r>
            <a:r>
              <a:rPr lang="zh-CN" altLang="en-US" sz="2400" dirty="0"/>
              <a:t>输出)</a:t>
            </a:r>
            <a:endParaRPr lang="en-US" altLang="zh-CN" sz="2400" dirty="0"/>
          </a:p>
          <a:p>
            <a:pPr indent="-6351" algn="l"/>
            <a:endParaRPr lang="zh-CN" altLang="en-US" sz="2400" dirty="0"/>
          </a:p>
          <a:p>
            <a:pPr indent="-6351" algn="l"/>
            <a:r>
              <a:rPr lang="zh-CN" altLang="en-US" sz="2400" dirty="0"/>
              <a:t>在本例中存在</a:t>
            </a:r>
            <a:r>
              <a:rPr lang="zh-CN" altLang="en-US" sz="2400" dirty="0">
                <a:solidFill>
                  <a:schemeClr val="bg2"/>
                </a:solidFill>
              </a:rPr>
              <a:t>静态多态性</a:t>
            </a:r>
            <a:r>
              <a:rPr lang="zh-CN" altLang="en-US" sz="2400" dirty="0"/>
              <a:t>，这是</a:t>
            </a:r>
            <a:r>
              <a:rPr lang="zh-CN" altLang="en-US" sz="2400" dirty="0">
                <a:solidFill>
                  <a:schemeClr val="bg2"/>
                </a:solidFill>
              </a:rPr>
              <a:t>运算符重载</a:t>
            </a:r>
            <a:r>
              <a:rPr lang="zh-CN" altLang="en-US" sz="2400" dirty="0"/>
              <a:t>引起的。可以看到，在编译时编译系统即可以判定应</a:t>
            </a:r>
            <a:r>
              <a:rPr lang="zh-CN" altLang="en-US" sz="2400" dirty="0">
                <a:solidFill>
                  <a:schemeClr val="bg2"/>
                </a:solidFill>
              </a:rPr>
              <a:t>调用哪个重载运算符函数</a:t>
            </a:r>
            <a:r>
              <a:rPr lang="zh-CN" altLang="en-US" sz="2400" dirty="0"/>
              <a:t>。稍后将在此基础上讨论动态多态性问题。</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03548" y="398"/>
            <a:ext cx="6193457"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点的例子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4252587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4680" name="Picture 72" descr="未标题-8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0" y="765175"/>
            <a:ext cx="4176713" cy="3598863"/>
          </a:xfrm>
          <a:prstGeom prst="rect">
            <a:avLst/>
          </a:prstGeom>
          <a:noFill/>
          <a:extLst>
            <a:ext uri="{909E8E84-426E-40DD-AFC4-6F175D3DCCD1}">
              <a14:hiddenFill xmlns:a14="http://schemas.microsoft.com/office/drawing/2010/main">
                <a:solidFill>
                  <a:srgbClr val="FFFFFF"/>
                </a:solidFill>
              </a14:hiddenFill>
            </a:ext>
          </a:extLst>
        </p:spPr>
      </p:pic>
      <p:sp>
        <p:nvSpPr>
          <p:cNvPr id="964611"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64613" name="矩形 134"/>
          <p:cNvSpPr>
            <a:spLocks noChangeArrowheads="1"/>
          </p:cNvSpPr>
          <p:nvPr/>
        </p:nvSpPr>
        <p:spPr bwMode="auto">
          <a:xfrm>
            <a:off x="4978400" y="1235075"/>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2</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4615"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4618"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19"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4624"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4627"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28"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4633"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4636"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37"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4642"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4645"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46"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4651"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4654"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55"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4666"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4669"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70"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4674"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第二部分</a:t>
            </a:r>
          </a:p>
        </p:txBody>
      </p:sp>
      <p:grpSp>
        <p:nvGrpSpPr>
          <p:cNvPr id="964675" name="Group 67"/>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4678"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zh-CN" altLang="en-US" sz="3600" kern="0" dirty="0">
                <a:ea typeface="黑体" pitchFamily="49" charset="-122"/>
              </a:rPr>
              <a:t>虚函数</a:t>
            </a:r>
            <a:endParaRPr lang="zh-CN" altLang="zh-CN" sz="3200" dirty="0">
              <a:latin typeface="微软雅黑" pitchFamily="34" charset="-122"/>
              <a:ea typeface="微软雅黑" pitchFamily="34" charset="-122"/>
            </a:endParaRPr>
          </a:p>
        </p:txBody>
      </p:sp>
    </p:spTree>
    <p:extLst>
      <p:ext uri="{BB962C8B-B14F-4D97-AF65-F5344CB8AC3E}">
        <p14:creationId xmlns:p14="http://schemas.microsoft.com/office/powerpoint/2010/main" val="329260845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4680"/>
                                        </p:tgtEl>
                                        <p:attrNameLst>
                                          <p:attrName>style.visibility</p:attrName>
                                        </p:attrNameLst>
                                      </p:cBhvr>
                                      <p:to>
                                        <p:strVal val="visible"/>
                                      </p:to>
                                    </p:set>
                                    <p:anim calcmode="lin" valueType="num">
                                      <p:cBhvr>
                                        <p:cTn id="7" dur="1000" fill="hold"/>
                                        <p:tgtEl>
                                          <p:spTgt spid="964680"/>
                                        </p:tgtEl>
                                        <p:attrNameLst>
                                          <p:attrName>ppt_w</p:attrName>
                                        </p:attrNameLst>
                                      </p:cBhvr>
                                      <p:tavLst>
                                        <p:tav tm="0">
                                          <p:val>
                                            <p:fltVal val="0"/>
                                          </p:val>
                                        </p:tav>
                                        <p:tav tm="100000">
                                          <p:val>
                                            <p:strVal val="#ppt_w"/>
                                          </p:val>
                                        </p:tav>
                                      </p:tavLst>
                                    </p:anim>
                                    <p:anim calcmode="lin" valueType="num">
                                      <p:cBhvr>
                                        <p:cTn id="8" dur="1000" fill="hold"/>
                                        <p:tgtEl>
                                          <p:spTgt spid="964680"/>
                                        </p:tgtEl>
                                        <p:attrNameLst>
                                          <p:attrName>ppt_h</p:attrName>
                                        </p:attrNameLst>
                                      </p:cBhvr>
                                      <p:tavLst>
                                        <p:tav tm="0">
                                          <p:val>
                                            <p:fltVal val="0"/>
                                          </p:val>
                                        </p:tav>
                                        <p:tav tm="100000">
                                          <p:val>
                                            <p:strVal val="#ppt_h"/>
                                          </p:val>
                                        </p:tav>
                                      </p:tavLst>
                                    </p:anim>
                                    <p:anim calcmode="lin" valueType="num">
                                      <p:cBhvr>
                                        <p:cTn id="9" dur="1000" fill="hold"/>
                                        <p:tgtEl>
                                          <p:spTgt spid="96468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4680"/>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4613"/>
                                        </p:tgtEl>
                                        <p:attrNameLst>
                                          <p:attrName>style.visibility</p:attrName>
                                        </p:attrNameLst>
                                      </p:cBhvr>
                                      <p:to>
                                        <p:strVal val="visible"/>
                                      </p:to>
                                    </p:set>
                                    <p:animEffect transition="in" filter="fade">
                                      <p:cBhvr>
                                        <p:cTn id="14" dur="1000"/>
                                        <p:tgtEl>
                                          <p:spTgt spid="964613"/>
                                        </p:tgtEl>
                                      </p:cBhvr>
                                    </p:animEffect>
                                    <p:anim calcmode="lin" valueType="num">
                                      <p:cBhvr>
                                        <p:cTn id="15" dur="1000" fill="hold"/>
                                        <p:tgtEl>
                                          <p:spTgt spid="964613"/>
                                        </p:tgtEl>
                                        <p:attrNameLst>
                                          <p:attrName>ppt_x</p:attrName>
                                        </p:attrNameLst>
                                      </p:cBhvr>
                                      <p:tavLst>
                                        <p:tav tm="0">
                                          <p:val>
                                            <p:strVal val="#ppt_x"/>
                                          </p:val>
                                        </p:tav>
                                        <p:tav tm="100000">
                                          <p:val>
                                            <p:strVal val="#ppt_x"/>
                                          </p:val>
                                        </p:tav>
                                      </p:tavLst>
                                    </p:anim>
                                    <p:anim calcmode="lin" valueType="num">
                                      <p:cBhvr>
                                        <p:cTn id="16" dur="1000" fill="hold"/>
                                        <p:tgtEl>
                                          <p:spTgt spid="964613"/>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4674"/>
                                        </p:tgtEl>
                                        <p:attrNameLst>
                                          <p:attrName>style.visibility</p:attrName>
                                        </p:attrNameLst>
                                      </p:cBhvr>
                                      <p:to>
                                        <p:strVal val="visible"/>
                                      </p:to>
                                    </p:set>
                                    <p:animEffect transition="in" filter="fade">
                                      <p:cBhvr>
                                        <p:cTn id="93" dur="750"/>
                                        <p:tgtEl>
                                          <p:spTgt spid="964674"/>
                                        </p:tgtEl>
                                      </p:cBhvr>
                                    </p:animEffect>
                                    <p:anim calcmode="lin" valueType="num">
                                      <p:cBhvr>
                                        <p:cTn id="94" dur="750" fill="hold"/>
                                        <p:tgtEl>
                                          <p:spTgt spid="964674"/>
                                        </p:tgtEl>
                                        <p:attrNameLst>
                                          <p:attrName>ppt_w</p:attrName>
                                        </p:attrNameLst>
                                      </p:cBhvr>
                                      <p:tavLst>
                                        <p:tav tm="0" fmla="#ppt_w*sin(2.5*pi*$)">
                                          <p:val>
                                            <p:fltVal val="0"/>
                                          </p:val>
                                        </p:tav>
                                        <p:tav tm="100000">
                                          <p:val>
                                            <p:fltVal val="1"/>
                                          </p:val>
                                        </p:tav>
                                      </p:tavLst>
                                    </p:anim>
                                    <p:anim calcmode="lin" valueType="num">
                                      <p:cBhvr>
                                        <p:cTn id="95" dur="750" fill="hold"/>
                                        <p:tgtEl>
                                          <p:spTgt spid="964674"/>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4675"/>
                                        </p:tgtEl>
                                        <p:attrNameLst>
                                          <p:attrName>style.visibility</p:attrName>
                                        </p:attrNameLst>
                                      </p:cBhvr>
                                      <p:to>
                                        <p:strVal val="visible"/>
                                      </p:to>
                                    </p:set>
                                    <p:anim calcmode="lin" valueType="num">
                                      <p:cBhvr>
                                        <p:cTn id="99" dur="2000" fill="hold"/>
                                        <p:tgtEl>
                                          <p:spTgt spid="964675"/>
                                        </p:tgtEl>
                                        <p:attrNameLst>
                                          <p:attrName>ppt_w</p:attrName>
                                        </p:attrNameLst>
                                      </p:cBhvr>
                                      <p:tavLst>
                                        <p:tav tm="0">
                                          <p:val>
                                            <p:fltVal val="0"/>
                                          </p:val>
                                        </p:tav>
                                        <p:tav tm="100000">
                                          <p:val>
                                            <p:strVal val="#ppt_w"/>
                                          </p:val>
                                        </p:tav>
                                      </p:tavLst>
                                    </p:anim>
                                    <p:anim calcmode="lin" valueType="num">
                                      <p:cBhvr>
                                        <p:cTn id="100" dur="2000" fill="hold"/>
                                        <p:tgtEl>
                                          <p:spTgt spid="964675"/>
                                        </p:tgtEl>
                                        <p:attrNameLst>
                                          <p:attrName>ppt_h</p:attrName>
                                        </p:attrNameLst>
                                      </p:cBhvr>
                                      <p:tavLst>
                                        <p:tav tm="0">
                                          <p:val>
                                            <p:fltVal val="0"/>
                                          </p:val>
                                        </p:tav>
                                        <p:tav tm="100000">
                                          <p:val>
                                            <p:strVal val="#ppt_h"/>
                                          </p:val>
                                        </p:tav>
                                      </p:tavLst>
                                    </p:anim>
                                    <p:anim calcmode="lin" valueType="num">
                                      <p:cBhvr>
                                        <p:cTn id="101" dur="2000" fill="hold"/>
                                        <p:tgtEl>
                                          <p:spTgt spid="964675"/>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4675"/>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4678"/>
                                        </p:tgtEl>
                                        <p:attrNameLst>
                                          <p:attrName>style.visibility</p:attrName>
                                        </p:attrNameLst>
                                      </p:cBhvr>
                                      <p:to>
                                        <p:strVal val="visible"/>
                                      </p:to>
                                    </p:set>
                                    <p:animEffect transition="in" filter="wipe(left)">
                                      <p:cBhvr>
                                        <p:cTn id="106" dur="3000"/>
                                        <p:tgtEl>
                                          <p:spTgt spid="964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613" grpId="0"/>
      <p:bldP spid="964674" grpId="0"/>
      <p:bldP spid="96467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1"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71835"/>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 name="TextBox 64"/>
          <p:cNvSpPr txBox="1">
            <a:spLocks noChangeArrowheads="1"/>
          </p:cNvSpPr>
          <p:nvPr/>
        </p:nvSpPr>
        <p:spPr bwMode="auto">
          <a:xfrm>
            <a:off x="966561" y="27385"/>
            <a:ext cx="592470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虚函数</a:t>
            </a:r>
            <a:endParaRPr lang="zh-CN" altLang="en-US" sz="3000" dirty="0">
              <a:solidFill>
                <a:schemeClr val="bg1"/>
              </a:solidFill>
              <a:latin typeface="Rockwell" pitchFamily="18" charset="0"/>
              <a:ea typeface="微软雅黑" pitchFamily="34" charset="-122"/>
            </a:endParaRPr>
          </a:p>
        </p:txBody>
      </p:sp>
      <p:grpSp>
        <p:nvGrpSpPr>
          <p:cNvPr id="27" name="组合 26"/>
          <p:cNvGrpSpPr>
            <a:grpSpLocks/>
          </p:cNvGrpSpPr>
          <p:nvPr/>
        </p:nvGrpSpPr>
        <p:grpSpPr bwMode="auto">
          <a:xfrm>
            <a:off x="9771583" y="0"/>
            <a:ext cx="2108200" cy="609600"/>
            <a:chOff x="755298" y="2917165"/>
            <a:chExt cx="1584454" cy="447077"/>
          </a:xfrm>
        </p:grpSpPr>
        <p:sp>
          <p:nvSpPr>
            <p:cNvPr id="974891"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29" name="圆角矩形 28"/>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974893"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
        <p:nvSpPr>
          <p:cNvPr id="44" name="Rectangle 3"/>
          <p:cNvSpPr txBox="1">
            <a:spLocks noChangeArrowheads="1"/>
          </p:cNvSpPr>
          <p:nvPr/>
        </p:nvSpPr>
        <p:spPr bwMode="auto">
          <a:xfrm>
            <a:off x="222726" y="946488"/>
            <a:ext cx="11859240" cy="565165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buFont typeface="Wingdings" panose="05000000000000000000" pitchFamily="2" charset="2"/>
              <a:buChar char="l"/>
              <a:defRPr/>
            </a:pPr>
            <a:r>
              <a:rPr lang="zh-CN" altLang="en-US" sz="2801" b="0" kern="0" dirty="0" smtClean="0">
                <a:solidFill>
                  <a:schemeClr val="bg2"/>
                </a:solidFill>
                <a:latin typeface="楷体" panose="02010609060101010101" pitchFamily="49" charset="-122"/>
                <a:ea typeface="楷体" panose="02010609060101010101" pitchFamily="49" charset="-122"/>
              </a:rPr>
              <a:t>虚</a:t>
            </a:r>
            <a:r>
              <a:rPr lang="zh-CN" altLang="en-US" sz="2801" b="0" kern="0" dirty="0">
                <a:solidFill>
                  <a:schemeClr val="bg2"/>
                </a:solidFill>
                <a:latin typeface="楷体" panose="02010609060101010101" pitchFamily="49" charset="-122"/>
                <a:ea typeface="楷体" panose="02010609060101010101" pitchFamily="49" charset="-122"/>
              </a:rPr>
              <a:t>函数</a:t>
            </a:r>
            <a:r>
              <a:rPr lang="zh-CN" altLang="en-US" sz="2801" b="0" kern="0" dirty="0">
                <a:solidFill>
                  <a:srgbClr val="000000"/>
                </a:solidFill>
                <a:latin typeface="楷体" panose="02010609060101010101" pitchFamily="49" charset="-122"/>
                <a:ea typeface="楷体" panose="02010609060101010101" pitchFamily="49" charset="-122"/>
              </a:rPr>
              <a:t>允许函数调用与函数体之间的联系在运行时才建立，也就是在</a:t>
            </a:r>
            <a:r>
              <a:rPr lang="zh-CN" altLang="en-US" sz="2801" b="0" kern="0" dirty="0">
                <a:solidFill>
                  <a:schemeClr val="bg2"/>
                </a:solidFill>
                <a:latin typeface="楷体" panose="02010609060101010101" pitchFamily="49" charset="-122"/>
                <a:ea typeface="楷体" panose="02010609060101010101" pitchFamily="49" charset="-122"/>
              </a:rPr>
              <a:t>运行时才决定如何动作</a:t>
            </a:r>
            <a:r>
              <a:rPr lang="zh-CN" altLang="en-US" sz="2801" b="0" kern="0" dirty="0">
                <a:solidFill>
                  <a:srgbClr val="000000"/>
                </a:solidFill>
                <a:latin typeface="楷体" panose="02010609060101010101" pitchFamily="49" charset="-122"/>
                <a:ea typeface="楷体" panose="02010609060101010101" pitchFamily="49" charset="-122"/>
              </a:rPr>
              <a:t>，即所谓的</a:t>
            </a:r>
            <a:r>
              <a:rPr lang="zh-CN" altLang="en-US" sz="2801" b="0" kern="0" dirty="0">
                <a:solidFill>
                  <a:schemeClr val="bg2"/>
                </a:solidFill>
                <a:latin typeface="楷体" panose="02010609060101010101" pitchFamily="49" charset="-122"/>
                <a:ea typeface="楷体" panose="02010609060101010101" pitchFamily="49" charset="-122"/>
              </a:rPr>
              <a:t>动态联编</a:t>
            </a:r>
            <a:r>
              <a:rPr lang="zh-CN" altLang="en-US" sz="2801" b="0" kern="0" dirty="0">
                <a:solidFill>
                  <a:srgbClr val="000000"/>
                </a:solidFill>
                <a:latin typeface="楷体" panose="02010609060101010101" pitchFamily="49" charset="-122"/>
                <a:ea typeface="楷体" panose="02010609060101010101" pitchFamily="49" charset="-122"/>
              </a:rPr>
              <a:t>。 </a:t>
            </a:r>
            <a:endParaRPr lang="en-US" altLang="zh-CN" sz="2801" b="0" kern="0" dirty="0">
              <a:solidFill>
                <a:srgbClr val="000000"/>
              </a:solidFill>
              <a:latin typeface="楷体" panose="02010609060101010101" pitchFamily="49" charset="-122"/>
              <a:ea typeface="楷体" panose="02010609060101010101" pitchFamily="49" charset="-122"/>
            </a:endParaRPr>
          </a:p>
          <a:p>
            <a:pPr>
              <a:buFont typeface="Wingdings" panose="05000000000000000000" pitchFamily="2" charset="2"/>
              <a:buChar char="l"/>
              <a:defRPr/>
            </a:pPr>
            <a:r>
              <a:rPr lang="zh-CN" altLang="en-US" sz="2801" b="0" dirty="0">
                <a:solidFill>
                  <a:schemeClr val="bg2"/>
                </a:solidFill>
                <a:latin typeface="楷体" panose="02010609060101010101" pitchFamily="49" charset="-122"/>
                <a:ea typeface="楷体" panose="02010609060101010101" pitchFamily="49" charset="-122"/>
              </a:rPr>
              <a:t>虚函数</a:t>
            </a:r>
            <a:r>
              <a:rPr lang="zh-CN" altLang="en-US" sz="2801" b="0" dirty="0">
                <a:latin typeface="楷体" panose="02010609060101010101" pitchFamily="49" charset="-122"/>
                <a:ea typeface="楷体" panose="02010609060101010101" pitchFamily="49" charset="-122"/>
              </a:rPr>
              <a:t>是动态联编的基础。虚函数是</a:t>
            </a:r>
            <a:r>
              <a:rPr lang="zh-CN" altLang="en-US" sz="2801" b="0" dirty="0">
                <a:solidFill>
                  <a:schemeClr val="bg2"/>
                </a:solidFill>
                <a:latin typeface="楷体" panose="02010609060101010101" pitchFamily="49" charset="-122"/>
                <a:ea typeface="楷体" panose="02010609060101010101" pitchFamily="49" charset="-122"/>
              </a:rPr>
              <a:t>成员函数</a:t>
            </a:r>
            <a:r>
              <a:rPr lang="zh-CN" altLang="en-US" sz="2801" b="0" dirty="0">
                <a:latin typeface="楷体" panose="02010609060101010101" pitchFamily="49" charset="-122"/>
                <a:ea typeface="楷体" panose="02010609060101010101" pitchFamily="49" charset="-122"/>
              </a:rPr>
              <a:t>，而且是非</a:t>
            </a:r>
            <a:r>
              <a:rPr lang="en-US" altLang="zh-CN" sz="2801" b="0" dirty="0">
                <a:latin typeface="楷体" panose="02010609060101010101" pitchFamily="49" charset="-122"/>
                <a:ea typeface="楷体" panose="02010609060101010101" pitchFamily="49" charset="-122"/>
              </a:rPr>
              <a:t>static</a:t>
            </a:r>
            <a:r>
              <a:rPr lang="zh-CN" altLang="en-US" sz="2801" b="0" dirty="0">
                <a:latin typeface="楷体" panose="02010609060101010101" pitchFamily="49" charset="-122"/>
                <a:ea typeface="楷体" panose="02010609060101010101" pitchFamily="49" charset="-122"/>
              </a:rPr>
              <a:t>的成员函数。说明虚函数的方法如下：</a:t>
            </a:r>
          </a:p>
          <a:p>
            <a:pPr marL="0" indent="0">
              <a:buNone/>
              <a:defRPr/>
            </a:pPr>
            <a:r>
              <a:rPr lang="en-US" altLang="zh-CN" sz="2801" b="0" dirty="0" smtClean="0">
                <a:latin typeface="楷体" panose="02010609060101010101" pitchFamily="49" charset="-122"/>
                <a:ea typeface="楷体" panose="02010609060101010101" pitchFamily="49" charset="-122"/>
              </a:rPr>
              <a:t>	</a:t>
            </a:r>
            <a:r>
              <a:rPr lang="en-US" altLang="zh-CN" sz="2801" b="0" dirty="0" smtClean="0">
                <a:solidFill>
                  <a:schemeClr val="bg2"/>
                </a:solidFill>
                <a:latin typeface="楷体" panose="02010609060101010101" pitchFamily="49" charset="-122"/>
                <a:ea typeface="楷体" panose="02010609060101010101" pitchFamily="49" charset="-122"/>
              </a:rPr>
              <a:t>virtual</a:t>
            </a:r>
            <a:r>
              <a:rPr lang="en-US" altLang="zh-CN" sz="2801" b="0" dirty="0">
                <a:solidFill>
                  <a:schemeClr val="bg2"/>
                </a:solidFill>
                <a:latin typeface="楷体" panose="02010609060101010101" pitchFamily="49" charset="-122"/>
                <a:ea typeface="楷体" panose="02010609060101010101" pitchFamily="49" charset="-122"/>
              </a:rPr>
              <a:t>&lt;</a:t>
            </a:r>
            <a:r>
              <a:rPr lang="zh-CN" altLang="en-US" sz="2801" b="0" dirty="0">
                <a:solidFill>
                  <a:schemeClr val="bg2"/>
                </a:solidFill>
                <a:latin typeface="楷体" panose="02010609060101010101" pitchFamily="49" charset="-122"/>
                <a:ea typeface="楷体" panose="02010609060101010101" pitchFamily="49" charset="-122"/>
              </a:rPr>
              <a:t>类型说明符</a:t>
            </a:r>
            <a:r>
              <a:rPr lang="en-US" altLang="zh-CN" sz="2801" b="0" dirty="0">
                <a:solidFill>
                  <a:schemeClr val="bg2"/>
                </a:solidFill>
                <a:latin typeface="楷体" panose="02010609060101010101" pitchFamily="49" charset="-122"/>
                <a:ea typeface="楷体" panose="02010609060101010101" pitchFamily="49" charset="-122"/>
              </a:rPr>
              <a:t>&gt;&lt;</a:t>
            </a:r>
            <a:r>
              <a:rPr lang="zh-CN" altLang="en-US" sz="2801" b="0" dirty="0">
                <a:solidFill>
                  <a:schemeClr val="bg2"/>
                </a:solidFill>
                <a:latin typeface="楷体" panose="02010609060101010101" pitchFamily="49" charset="-122"/>
                <a:ea typeface="楷体" panose="02010609060101010101" pitchFamily="49" charset="-122"/>
              </a:rPr>
              <a:t>函数名</a:t>
            </a:r>
            <a:r>
              <a:rPr lang="en-US" altLang="zh-CN" sz="2801" b="0" dirty="0">
                <a:solidFill>
                  <a:schemeClr val="bg2"/>
                </a:solidFill>
                <a:latin typeface="楷体" panose="02010609060101010101" pitchFamily="49" charset="-122"/>
                <a:ea typeface="楷体" panose="02010609060101010101" pitchFamily="49" charset="-122"/>
              </a:rPr>
              <a:t>&gt;(&lt;</a:t>
            </a:r>
            <a:r>
              <a:rPr lang="zh-CN" altLang="en-US" sz="2801" b="0" dirty="0">
                <a:solidFill>
                  <a:schemeClr val="bg2"/>
                </a:solidFill>
                <a:latin typeface="楷体" panose="02010609060101010101" pitchFamily="49" charset="-122"/>
                <a:ea typeface="楷体" panose="02010609060101010101" pitchFamily="49" charset="-122"/>
              </a:rPr>
              <a:t>参数表</a:t>
            </a:r>
            <a:r>
              <a:rPr lang="en-US" altLang="zh-CN" sz="2801" b="0" dirty="0">
                <a:solidFill>
                  <a:schemeClr val="bg2"/>
                </a:solidFill>
                <a:latin typeface="楷体" panose="02010609060101010101" pitchFamily="49" charset="-122"/>
                <a:ea typeface="楷体" panose="02010609060101010101" pitchFamily="49" charset="-122"/>
              </a:rPr>
              <a:t>&gt;)</a:t>
            </a:r>
          </a:p>
          <a:p>
            <a:pPr marL="0" indent="0">
              <a:buNone/>
              <a:defRPr/>
            </a:pPr>
            <a:r>
              <a:rPr lang="zh-CN" altLang="en-US" sz="2801" b="0" dirty="0">
                <a:latin typeface="楷体" panose="02010609060101010101" pitchFamily="49" charset="-122"/>
                <a:ea typeface="楷体" panose="02010609060101010101" pitchFamily="49" charset="-122"/>
              </a:rPr>
              <a:t>其中，被关键字</a:t>
            </a:r>
            <a:r>
              <a:rPr lang="en-US" altLang="zh-CN" sz="2801" b="0" dirty="0">
                <a:solidFill>
                  <a:schemeClr val="bg2"/>
                </a:solidFill>
                <a:latin typeface="楷体" panose="02010609060101010101" pitchFamily="49" charset="-122"/>
                <a:ea typeface="楷体" panose="02010609060101010101" pitchFamily="49" charset="-122"/>
              </a:rPr>
              <a:t>virtual</a:t>
            </a:r>
            <a:r>
              <a:rPr lang="zh-CN" altLang="en-US" sz="2801" b="0" dirty="0">
                <a:latin typeface="楷体" panose="02010609060101010101" pitchFamily="49" charset="-122"/>
                <a:ea typeface="楷体" panose="02010609060101010101" pitchFamily="49" charset="-122"/>
              </a:rPr>
              <a:t>说明的函数称为</a:t>
            </a:r>
            <a:r>
              <a:rPr lang="zh-CN" altLang="en-US" sz="2801" b="0" dirty="0">
                <a:solidFill>
                  <a:schemeClr val="bg2"/>
                </a:solidFill>
                <a:latin typeface="楷体" panose="02010609060101010101" pitchFamily="49" charset="-122"/>
                <a:ea typeface="楷体" panose="02010609060101010101" pitchFamily="49" charset="-122"/>
              </a:rPr>
              <a:t>虚函数</a:t>
            </a:r>
            <a:r>
              <a:rPr lang="zh-CN" altLang="en-US" sz="2801" b="0" dirty="0" smtClean="0">
                <a:latin typeface="楷体" panose="02010609060101010101" pitchFamily="49" charset="-122"/>
                <a:ea typeface="楷体" panose="02010609060101010101" pitchFamily="49" charset="-122"/>
              </a:rPr>
              <a:t>。</a:t>
            </a:r>
            <a:endParaRPr lang="en-US" altLang="zh-CN" sz="2801" b="0" dirty="0" smtClean="0">
              <a:latin typeface="楷体" panose="02010609060101010101" pitchFamily="49" charset="-122"/>
              <a:ea typeface="楷体" panose="02010609060101010101" pitchFamily="49" charset="-122"/>
            </a:endParaRPr>
          </a:p>
          <a:p>
            <a:pPr>
              <a:buFont typeface="Wingdings" panose="05000000000000000000" pitchFamily="2" charset="2"/>
              <a:buChar char="l"/>
              <a:defRPr/>
            </a:pPr>
            <a:r>
              <a:rPr lang="zh-CN" altLang="en-US" sz="2801" b="0" kern="0" dirty="0">
                <a:latin typeface="楷体" panose="02010609060101010101" pitchFamily="49" charset="-122"/>
                <a:ea typeface="楷体" panose="02010609060101010101" pitchFamily="49" charset="-122"/>
              </a:rPr>
              <a:t>如果某类中的一个成员函数被说明为虚函数，这就意味着该成员函数在派生类中可能有不同的实现。当使用这个成员函数操作指针或引用所标识对象时，对该成员函数调用采取动态联编方式，即在运行时进行关联或束定。</a:t>
            </a:r>
          </a:p>
          <a:p>
            <a:pPr>
              <a:buFont typeface="Wingdings" panose="05000000000000000000" pitchFamily="2" charset="2"/>
              <a:buChar char="l"/>
              <a:defRPr/>
            </a:pPr>
            <a:r>
              <a:rPr lang="zh-CN" altLang="en-US" sz="2801" b="0" kern="0" dirty="0">
                <a:solidFill>
                  <a:schemeClr val="bg2"/>
                </a:solidFill>
                <a:latin typeface="楷体" panose="02010609060101010101" pitchFamily="49" charset="-122"/>
                <a:ea typeface="楷体" panose="02010609060101010101" pitchFamily="49" charset="-122"/>
              </a:rPr>
              <a:t>动态联编</a:t>
            </a:r>
            <a:r>
              <a:rPr lang="zh-CN" altLang="en-US" sz="2801" b="0" kern="0" dirty="0">
                <a:latin typeface="楷体" panose="02010609060101010101" pitchFamily="49" charset="-122"/>
                <a:ea typeface="楷体" panose="02010609060101010101" pitchFamily="49" charset="-122"/>
              </a:rPr>
              <a:t>只能通过指针或引用标识对象来操作虚函数。如果采用一般类型的标识对象来操作虚函数，则将采用静态联编方式调用虚函数。</a:t>
            </a:r>
          </a:p>
          <a:p>
            <a:pPr>
              <a:buFont typeface="Wingdings" panose="05000000000000000000" pitchFamily="2" charset="2"/>
              <a:buChar char="l"/>
              <a:defRPr/>
            </a:pPr>
            <a:endParaRPr lang="en-US" altLang="zh-CN" sz="2801" b="0" kern="0" dirty="0">
              <a:solidFill>
                <a:srgbClr val="000000"/>
              </a:solidFill>
              <a:latin typeface="楷体" panose="02010609060101010101" pitchFamily="49" charset="-122"/>
              <a:ea typeface="楷体" panose="02010609060101010101" pitchFamily="49" charset="-122"/>
            </a:endParaRPr>
          </a:p>
          <a:p>
            <a:pPr>
              <a:buFont typeface="Wingdings" pitchFamily="2" charset="2"/>
              <a:buNone/>
              <a:defRPr/>
            </a:pPr>
            <a:endParaRPr lang="zh-CN" altLang="en-US" sz="2801" kern="0" dirty="0">
              <a:solidFill>
                <a:srgbClr val="000000"/>
              </a:solidFill>
            </a:endParaRPr>
          </a:p>
        </p:txBody>
      </p:sp>
    </p:spTree>
    <p:extLst>
      <p:ext uri="{BB962C8B-B14F-4D97-AF65-F5344CB8AC3E}">
        <p14:creationId xmlns:p14="http://schemas.microsoft.com/office/powerpoint/2010/main" val="497857003"/>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10299" y="1125538"/>
            <a:ext cx="11702622" cy="452701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sz="2801" b="0" kern="0" dirty="0">
                <a:latin typeface="楷体" panose="02010609060101010101" pitchFamily="49" charset="-122"/>
                <a:ea typeface="楷体" panose="02010609060101010101" pitchFamily="49" charset="-122"/>
              </a:rPr>
              <a:t>派生类中对基类的虚函数进行替换时，要求派生类中说明的虚函数与基类中的被替换的虚函数之间满足如下条件：</a:t>
            </a:r>
          </a:p>
          <a:p>
            <a:pPr>
              <a:buFontTx/>
              <a:buNone/>
              <a:defRPr/>
            </a:pPr>
            <a:r>
              <a:rPr lang="zh-CN" altLang="en-US" sz="2801" b="0" kern="0" dirty="0">
                <a:latin typeface="楷体" panose="02010609060101010101" pitchFamily="49" charset="-122"/>
                <a:ea typeface="楷体" panose="02010609060101010101" pitchFamily="49" charset="-122"/>
              </a:rPr>
              <a:t>（</a:t>
            </a:r>
            <a:r>
              <a:rPr lang="en-US" altLang="zh-CN" sz="2801" b="0" kern="0" dirty="0">
                <a:latin typeface="楷体" panose="02010609060101010101" pitchFamily="49" charset="-122"/>
                <a:ea typeface="楷体" panose="02010609060101010101" pitchFamily="49" charset="-122"/>
              </a:rPr>
              <a:t>1</a:t>
            </a:r>
            <a:r>
              <a:rPr lang="zh-CN" altLang="en-US" sz="2801" b="0" kern="0" dirty="0">
                <a:latin typeface="楷体" panose="02010609060101010101" pitchFamily="49" charset="-122"/>
                <a:ea typeface="楷体" panose="02010609060101010101" pitchFamily="49" charset="-122"/>
              </a:rPr>
              <a:t>）与基类的虚函数有</a:t>
            </a:r>
            <a:r>
              <a:rPr lang="zh-CN" altLang="en-US" sz="2801" b="0" kern="0" dirty="0">
                <a:solidFill>
                  <a:schemeClr val="bg2"/>
                </a:solidFill>
                <a:latin typeface="楷体" panose="02010609060101010101" pitchFamily="49" charset="-122"/>
                <a:ea typeface="楷体" panose="02010609060101010101" pitchFamily="49" charset="-122"/>
              </a:rPr>
              <a:t>相同的参数个数</a:t>
            </a:r>
            <a:r>
              <a:rPr lang="zh-CN" altLang="en-US" sz="2801" b="0" kern="0" dirty="0">
                <a:latin typeface="楷体" panose="02010609060101010101" pitchFamily="49" charset="-122"/>
                <a:ea typeface="楷体" panose="02010609060101010101" pitchFamily="49" charset="-122"/>
              </a:rPr>
              <a:t>；</a:t>
            </a:r>
          </a:p>
          <a:p>
            <a:pPr>
              <a:buFontTx/>
              <a:buNone/>
              <a:defRPr/>
            </a:pPr>
            <a:r>
              <a:rPr lang="zh-CN" altLang="en-US" sz="2801" b="0" kern="0" dirty="0">
                <a:latin typeface="楷体" panose="02010609060101010101" pitchFamily="49" charset="-122"/>
                <a:ea typeface="楷体" panose="02010609060101010101" pitchFamily="49" charset="-122"/>
              </a:rPr>
              <a:t>（</a:t>
            </a:r>
            <a:r>
              <a:rPr lang="en-US" altLang="zh-CN" sz="2801" b="0" kern="0" dirty="0">
                <a:latin typeface="楷体" panose="02010609060101010101" pitchFamily="49" charset="-122"/>
                <a:ea typeface="楷体" panose="02010609060101010101" pitchFamily="49" charset="-122"/>
              </a:rPr>
              <a:t>2</a:t>
            </a:r>
            <a:r>
              <a:rPr lang="zh-CN" altLang="en-US" sz="2801" b="0" kern="0" dirty="0">
                <a:latin typeface="楷体" panose="02010609060101010101" pitchFamily="49" charset="-122"/>
                <a:ea typeface="楷体" panose="02010609060101010101" pitchFamily="49" charset="-122"/>
              </a:rPr>
              <a:t>）其参数的类型与基类的虚函数的</a:t>
            </a:r>
            <a:r>
              <a:rPr lang="zh-CN" altLang="en-US" sz="2801" b="0" kern="0" dirty="0">
                <a:solidFill>
                  <a:schemeClr val="bg2"/>
                </a:solidFill>
                <a:latin typeface="楷体" panose="02010609060101010101" pitchFamily="49" charset="-122"/>
                <a:ea typeface="楷体" panose="02010609060101010101" pitchFamily="49" charset="-122"/>
              </a:rPr>
              <a:t>对应参数类型相同</a:t>
            </a:r>
            <a:r>
              <a:rPr lang="zh-CN" altLang="en-US" sz="2801" b="0" kern="0" dirty="0">
                <a:latin typeface="楷体" panose="02010609060101010101" pitchFamily="49" charset="-122"/>
                <a:ea typeface="楷体" panose="02010609060101010101" pitchFamily="49" charset="-122"/>
              </a:rPr>
              <a:t>；</a:t>
            </a:r>
            <a:endParaRPr lang="en-US" altLang="zh-CN" sz="2801" b="0" kern="0" dirty="0">
              <a:latin typeface="楷体" panose="02010609060101010101" pitchFamily="49" charset="-122"/>
              <a:ea typeface="楷体" panose="02010609060101010101" pitchFamily="49" charset="-122"/>
            </a:endParaRPr>
          </a:p>
          <a:p>
            <a:pPr>
              <a:buFontTx/>
              <a:buNone/>
              <a:defRPr/>
            </a:pPr>
            <a:r>
              <a:rPr lang="zh-CN" altLang="en-US" sz="2801" b="0" kern="0" dirty="0">
                <a:latin typeface="楷体" panose="02010609060101010101" pitchFamily="49" charset="-122"/>
                <a:ea typeface="楷体" panose="02010609060101010101" pitchFamily="49" charset="-122"/>
              </a:rPr>
              <a:t>（</a:t>
            </a:r>
            <a:r>
              <a:rPr lang="en-US" altLang="zh-CN" sz="2801" b="0" kern="0" dirty="0">
                <a:latin typeface="楷体" panose="02010609060101010101" pitchFamily="49" charset="-122"/>
                <a:ea typeface="楷体" panose="02010609060101010101" pitchFamily="49" charset="-122"/>
              </a:rPr>
              <a:t>3</a:t>
            </a:r>
            <a:r>
              <a:rPr lang="zh-CN" altLang="en-US" sz="2801" b="0" kern="0" dirty="0">
                <a:latin typeface="楷体" panose="02010609060101010101" pitchFamily="49" charset="-122"/>
                <a:ea typeface="楷体" panose="02010609060101010101" pitchFamily="49" charset="-122"/>
              </a:rPr>
              <a:t>）其</a:t>
            </a:r>
            <a:r>
              <a:rPr lang="zh-CN" altLang="en-US" sz="2801" b="0" kern="0" dirty="0">
                <a:solidFill>
                  <a:schemeClr val="bg2"/>
                </a:solidFill>
                <a:latin typeface="楷体" panose="02010609060101010101" pitchFamily="49" charset="-122"/>
                <a:ea typeface="楷体" panose="02010609060101010101" pitchFamily="49" charset="-122"/>
              </a:rPr>
              <a:t>返回值或者与基类虚函数的相同</a:t>
            </a:r>
            <a:r>
              <a:rPr lang="zh-CN" altLang="en-US" sz="2801" b="0" kern="0" dirty="0">
                <a:latin typeface="楷体" panose="02010609060101010101" pitchFamily="49" charset="-122"/>
                <a:ea typeface="楷体" panose="02010609060101010101" pitchFamily="49" charset="-122"/>
              </a:rPr>
              <a:t>，或者都返回指针或引用，并且派生类虚函数所返回的指针或引用的基类型是基类中被替换的虚函数所返回的指针或引用的基类型的子类型。</a:t>
            </a:r>
          </a:p>
          <a:p>
            <a:pPr>
              <a:buFontTx/>
              <a:buNone/>
              <a:defRPr/>
            </a:pPr>
            <a:endParaRPr lang="zh-CN" altLang="en-US" sz="2801" b="0" kern="0" dirty="0"/>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66561" y="27385"/>
            <a:ext cx="592470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虚函数</a:t>
            </a:r>
            <a:endParaRPr lang="zh-CN" altLang="en-US" sz="3000" dirty="0">
              <a:solidFill>
                <a:schemeClr val="bg1"/>
              </a:solidFill>
              <a:latin typeface="Rockwell" pitchFamily="18" charset="0"/>
              <a:ea typeface="微软雅黑" pitchFamily="34" charset="-122"/>
            </a:endParaRPr>
          </a:p>
        </p:txBody>
      </p:sp>
      <p:grpSp>
        <p:nvGrpSpPr>
          <p:cNvPr id="13" name="组合 12"/>
          <p:cNvGrpSpPr>
            <a:grpSpLocks/>
          </p:cNvGrpSpPr>
          <p:nvPr/>
        </p:nvGrpSpPr>
        <p:grpSpPr bwMode="auto">
          <a:xfrm>
            <a:off x="9771583" y="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9814381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22726" y="847605"/>
            <a:ext cx="11633078" cy="579412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buFont typeface="Wingdings" panose="05000000000000000000" pitchFamily="2" charset="2"/>
              <a:buChar char="l"/>
              <a:defRPr/>
            </a:pPr>
            <a:r>
              <a:rPr lang="zh-CN" altLang="en-US" sz="2801" b="0" kern="0" dirty="0">
                <a:latin typeface="楷体" panose="02010609060101010101" pitchFamily="49" charset="-122"/>
                <a:ea typeface="楷体" panose="02010609060101010101" pitchFamily="49" charset="-122"/>
              </a:rPr>
              <a:t>总结动态联编的实现需要如下三个条件：</a:t>
            </a:r>
          </a:p>
          <a:p>
            <a:pPr>
              <a:buFontTx/>
              <a:buNone/>
              <a:defRPr/>
            </a:pPr>
            <a:r>
              <a:rPr lang="zh-CN" altLang="en-US" sz="2801" b="0" kern="0" dirty="0">
                <a:latin typeface="楷体" panose="02010609060101010101" pitchFamily="49" charset="-122"/>
                <a:ea typeface="楷体" panose="02010609060101010101" pitchFamily="49" charset="-122"/>
              </a:rPr>
              <a:t>（</a:t>
            </a:r>
            <a:r>
              <a:rPr lang="en-US" altLang="zh-CN" sz="2801" b="0" kern="0" dirty="0">
                <a:latin typeface="楷体" panose="02010609060101010101" pitchFamily="49" charset="-122"/>
                <a:ea typeface="楷体" panose="02010609060101010101" pitchFamily="49" charset="-122"/>
              </a:rPr>
              <a:t>1</a:t>
            </a:r>
            <a:r>
              <a:rPr lang="zh-CN" altLang="en-US" sz="2801" b="0" kern="0" dirty="0">
                <a:latin typeface="楷体" panose="02010609060101010101" pitchFamily="49" charset="-122"/>
                <a:ea typeface="楷体" panose="02010609060101010101" pitchFamily="49" charset="-122"/>
              </a:rPr>
              <a:t>）要有说明的</a:t>
            </a:r>
            <a:r>
              <a:rPr lang="zh-CN" altLang="en-US" sz="2801" b="0" kern="0" dirty="0">
                <a:solidFill>
                  <a:schemeClr val="bg2"/>
                </a:solidFill>
                <a:latin typeface="楷体" panose="02010609060101010101" pitchFamily="49" charset="-122"/>
                <a:ea typeface="楷体" panose="02010609060101010101" pitchFamily="49" charset="-122"/>
              </a:rPr>
              <a:t>虚函数</a:t>
            </a:r>
            <a:r>
              <a:rPr lang="zh-CN" altLang="en-US" sz="2801" b="0" kern="0" dirty="0">
                <a:latin typeface="楷体" panose="02010609060101010101" pitchFamily="49" charset="-122"/>
                <a:ea typeface="楷体" panose="02010609060101010101" pitchFamily="49" charset="-122"/>
              </a:rPr>
              <a:t>；</a:t>
            </a:r>
          </a:p>
          <a:p>
            <a:pPr>
              <a:buFontTx/>
              <a:buNone/>
              <a:defRPr/>
            </a:pPr>
            <a:r>
              <a:rPr lang="zh-CN" altLang="en-US" sz="2801" b="0" kern="0" dirty="0">
                <a:latin typeface="楷体" panose="02010609060101010101" pitchFamily="49" charset="-122"/>
                <a:ea typeface="楷体" panose="02010609060101010101" pitchFamily="49" charset="-122"/>
              </a:rPr>
              <a:t>（</a:t>
            </a:r>
            <a:r>
              <a:rPr lang="en-US" altLang="zh-CN" sz="2801" b="0" kern="0" dirty="0">
                <a:latin typeface="楷体" panose="02010609060101010101" pitchFamily="49" charset="-122"/>
                <a:ea typeface="楷体" panose="02010609060101010101" pitchFamily="49" charset="-122"/>
              </a:rPr>
              <a:t>2</a:t>
            </a:r>
            <a:r>
              <a:rPr lang="zh-CN" altLang="en-US" sz="2801" b="0" kern="0" dirty="0">
                <a:latin typeface="楷体" panose="02010609060101010101" pitchFamily="49" charset="-122"/>
                <a:ea typeface="楷体" panose="02010609060101010101" pitchFamily="49" charset="-122"/>
              </a:rPr>
              <a:t>）调用虚函数操作的是指向对象的</a:t>
            </a:r>
            <a:r>
              <a:rPr lang="zh-CN" altLang="en-US" sz="2801" b="0" kern="0" dirty="0">
                <a:solidFill>
                  <a:schemeClr val="bg2"/>
                </a:solidFill>
                <a:latin typeface="楷体" panose="02010609060101010101" pitchFamily="49" charset="-122"/>
                <a:ea typeface="楷体" panose="02010609060101010101" pitchFamily="49" charset="-122"/>
              </a:rPr>
              <a:t>指针或者对象引用</a:t>
            </a:r>
            <a:r>
              <a:rPr lang="zh-CN" altLang="en-US" sz="2801" b="0" kern="0" dirty="0">
                <a:latin typeface="楷体" panose="02010609060101010101" pitchFamily="49" charset="-122"/>
                <a:ea typeface="楷体" panose="02010609060101010101" pitchFamily="49" charset="-122"/>
              </a:rPr>
              <a:t>；或者是由</a:t>
            </a:r>
            <a:r>
              <a:rPr lang="zh-CN" altLang="en-US" sz="2801" b="0" kern="0" dirty="0">
                <a:solidFill>
                  <a:schemeClr val="bg2"/>
                </a:solidFill>
                <a:latin typeface="楷体" panose="02010609060101010101" pitchFamily="49" charset="-122"/>
                <a:ea typeface="楷体" panose="02010609060101010101" pitchFamily="49" charset="-122"/>
              </a:rPr>
              <a:t>成员函数调用虚函数</a:t>
            </a:r>
            <a:r>
              <a:rPr lang="zh-CN" altLang="en-US" sz="2801" b="0" kern="0" dirty="0">
                <a:latin typeface="楷体" panose="02010609060101010101" pitchFamily="49" charset="-122"/>
                <a:ea typeface="楷体" panose="02010609060101010101" pitchFamily="49" charset="-122"/>
              </a:rPr>
              <a:t>；</a:t>
            </a:r>
          </a:p>
          <a:p>
            <a:pPr>
              <a:buFontTx/>
              <a:buNone/>
              <a:defRPr/>
            </a:pPr>
            <a:r>
              <a:rPr lang="zh-CN" altLang="en-US" sz="2801" b="0" kern="0" dirty="0">
                <a:latin typeface="楷体" panose="02010609060101010101" pitchFamily="49" charset="-122"/>
                <a:ea typeface="楷体" panose="02010609060101010101" pitchFamily="49" charset="-122"/>
              </a:rPr>
              <a:t>（</a:t>
            </a:r>
            <a:r>
              <a:rPr lang="en-US" altLang="zh-CN" sz="2801" b="0" kern="0" dirty="0">
                <a:latin typeface="楷体" panose="02010609060101010101" pitchFamily="49" charset="-122"/>
                <a:ea typeface="楷体" panose="02010609060101010101" pitchFamily="49" charset="-122"/>
              </a:rPr>
              <a:t>3</a:t>
            </a:r>
            <a:r>
              <a:rPr lang="zh-CN" altLang="en-US" sz="2801" b="0" kern="0" dirty="0">
                <a:latin typeface="楷体" panose="02010609060101010101" pitchFamily="49" charset="-122"/>
                <a:ea typeface="楷体" panose="02010609060101010101" pitchFamily="49" charset="-122"/>
              </a:rPr>
              <a:t>）</a:t>
            </a:r>
            <a:r>
              <a:rPr lang="zh-CN" altLang="en-US" sz="2801" b="0" kern="0" dirty="0">
                <a:solidFill>
                  <a:schemeClr val="bg2"/>
                </a:solidFill>
                <a:latin typeface="楷体" panose="02010609060101010101" pitchFamily="49" charset="-122"/>
                <a:ea typeface="楷体" panose="02010609060101010101" pitchFamily="49" charset="-122"/>
              </a:rPr>
              <a:t>子类型关系的</a:t>
            </a:r>
            <a:r>
              <a:rPr lang="zh-CN" altLang="en-US" sz="2801" b="0" kern="0" dirty="0" smtClean="0">
                <a:solidFill>
                  <a:schemeClr val="bg2"/>
                </a:solidFill>
                <a:latin typeface="楷体" panose="02010609060101010101" pitchFamily="49" charset="-122"/>
                <a:ea typeface="楷体" panose="02010609060101010101" pitchFamily="49" charset="-122"/>
              </a:rPr>
              <a:t>建立</a:t>
            </a:r>
            <a:r>
              <a:rPr lang="en-US" altLang="zh-CN" sz="2801" b="0" kern="0" dirty="0" smtClean="0">
                <a:latin typeface="楷体" panose="02010609060101010101" pitchFamily="49" charset="-122"/>
                <a:ea typeface="楷体" panose="02010609060101010101" pitchFamily="49" charset="-122"/>
              </a:rPr>
              <a:t>;</a:t>
            </a:r>
            <a:endParaRPr lang="en-US" altLang="zh-CN" sz="2801" b="0" kern="0" dirty="0">
              <a:latin typeface="楷体" panose="02010609060101010101" pitchFamily="49" charset="-122"/>
              <a:ea typeface="楷体" panose="02010609060101010101" pitchFamily="49" charset="-122"/>
            </a:endParaRPr>
          </a:p>
          <a:p>
            <a:pPr>
              <a:buFontTx/>
              <a:buNone/>
              <a:defRPr/>
            </a:pPr>
            <a:endParaRPr lang="en-US" altLang="zh-CN" sz="2801" b="0" kern="0" dirty="0">
              <a:latin typeface="楷体" panose="02010609060101010101" pitchFamily="49" charset="-122"/>
              <a:ea typeface="楷体" panose="02010609060101010101" pitchFamily="49" charset="-122"/>
            </a:endParaRPr>
          </a:p>
          <a:p>
            <a:pPr>
              <a:buFont typeface="Wingdings" panose="05000000000000000000" pitchFamily="2" charset="2"/>
              <a:buChar char="l"/>
              <a:defRPr/>
            </a:pPr>
            <a:r>
              <a:rPr lang="zh-CN" altLang="en-US" sz="2801" b="0" dirty="0" smtClean="0">
                <a:latin typeface="楷体" panose="02010609060101010101" pitchFamily="49" charset="-122"/>
                <a:ea typeface="楷体" panose="02010609060101010101" pitchFamily="49" charset="-122"/>
              </a:rPr>
              <a:t>构造</a:t>
            </a:r>
            <a:r>
              <a:rPr lang="zh-CN" altLang="en-US" sz="2801" b="0" dirty="0">
                <a:latin typeface="楷体" panose="02010609060101010101" pitchFamily="49" charset="-122"/>
                <a:ea typeface="楷体" panose="02010609060101010101" pitchFamily="49" charset="-122"/>
              </a:rPr>
              <a:t>函数中调用虚函数时，采用静态联编即构造函数调用的虚函数是自己类中实现的虚函数，如果自己类中没有实现这个虚函数，则调用基类中的虚函数，而不是任何派生类中实现的虚函数。</a:t>
            </a:r>
          </a:p>
          <a:p>
            <a:pPr>
              <a:buFontTx/>
              <a:buNone/>
              <a:defRPr/>
            </a:pPr>
            <a:endParaRPr lang="zh-CN" altLang="en-US" sz="2801" kern="0" dirty="0"/>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66561" y="27385"/>
            <a:ext cx="592470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虚函数</a:t>
            </a:r>
            <a:endParaRPr lang="zh-CN" altLang="en-US" sz="3000" dirty="0">
              <a:solidFill>
                <a:schemeClr val="bg1"/>
              </a:solidFill>
              <a:latin typeface="Rockwell" pitchFamily="18" charset="0"/>
              <a:ea typeface="微软雅黑" pitchFamily="34" charset="-122"/>
            </a:endParaRPr>
          </a:p>
        </p:txBody>
      </p:sp>
      <p:grpSp>
        <p:nvGrpSpPr>
          <p:cNvPr id="13" name="组合 12"/>
          <p:cNvGrpSpPr>
            <a:grpSpLocks/>
          </p:cNvGrpSpPr>
          <p:nvPr/>
        </p:nvGrpSpPr>
        <p:grpSpPr bwMode="auto">
          <a:xfrm>
            <a:off x="9771583" y="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8605447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1135" y="675737"/>
            <a:ext cx="12075839" cy="57606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gn="just">
              <a:buNone/>
              <a:defRPr/>
            </a:pPr>
            <a:r>
              <a:rPr lang="en-US" altLang="zh-CN" sz="2801" b="0" kern="0" dirty="0">
                <a:solidFill>
                  <a:srgbClr val="000000"/>
                </a:solidFill>
                <a:latin typeface="楷体" panose="02010609060101010101" pitchFamily="49" charset="-122"/>
                <a:ea typeface="楷体" panose="02010609060101010101" pitchFamily="49" charset="-122"/>
              </a:rPr>
              <a:t>1.</a:t>
            </a:r>
            <a:r>
              <a:rPr lang="zh-CN" altLang="en-US" sz="2801" b="0" kern="0" dirty="0">
                <a:solidFill>
                  <a:srgbClr val="000000"/>
                </a:solidFill>
                <a:latin typeface="楷体" panose="02010609060101010101" pitchFamily="49" charset="-122"/>
                <a:ea typeface="楷体" panose="02010609060101010101" pitchFamily="49" charset="-122"/>
              </a:rPr>
              <a:t>虚函数的作用</a:t>
            </a:r>
          </a:p>
          <a:p>
            <a:pPr marL="0" indent="0">
              <a:buClr>
                <a:schemeClr val="bg1"/>
              </a:buClr>
              <a:buFont typeface="Wingdings" pitchFamily="2" charset="2"/>
              <a:buChar char="Ø"/>
              <a:defRPr/>
            </a:pPr>
            <a:r>
              <a:rPr lang="zh-CN" altLang="en-US" sz="2400" b="0" kern="0" dirty="0">
                <a:solidFill>
                  <a:srgbClr val="000000"/>
                </a:solidFill>
                <a:latin typeface="楷体" panose="02010609060101010101" pitchFamily="49" charset="-122"/>
                <a:ea typeface="楷体" panose="02010609060101010101" pitchFamily="49" charset="-122"/>
              </a:rPr>
              <a:t>虚函数首先是基类中的成员函数</a:t>
            </a:r>
            <a:r>
              <a:rPr lang="en-US" altLang="zh-CN" sz="2400" b="0" kern="0" dirty="0">
                <a:solidFill>
                  <a:srgbClr val="000000"/>
                </a:solidFill>
                <a:latin typeface="楷体" panose="02010609060101010101" pitchFamily="49" charset="-122"/>
                <a:ea typeface="楷体" panose="02010609060101010101" pitchFamily="49" charset="-122"/>
              </a:rPr>
              <a:t>,</a:t>
            </a:r>
            <a:r>
              <a:rPr lang="zh-CN" altLang="en-US" sz="2400" b="0" kern="0" dirty="0">
                <a:solidFill>
                  <a:srgbClr val="000000"/>
                </a:solidFill>
                <a:latin typeface="楷体" panose="02010609060101010101" pitchFamily="49" charset="-122"/>
                <a:ea typeface="楷体" panose="02010609060101010101" pitchFamily="49" charset="-122"/>
              </a:rPr>
              <a:t>在其前面加上</a:t>
            </a:r>
            <a:r>
              <a:rPr lang="en-US" altLang="zh-CN" sz="2400" b="0" kern="0" dirty="0">
                <a:solidFill>
                  <a:srgbClr val="000000"/>
                </a:solidFill>
                <a:latin typeface="楷体" panose="02010609060101010101" pitchFamily="49" charset="-122"/>
                <a:ea typeface="楷体" panose="02010609060101010101" pitchFamily="49" charset="-122"/>
              </a:rPr>
              <a:t>virtual</a:t>
            </a:r>
            <a:r>
              <a:rPr lang="zh-CN" altLang="en-US" sz="2400" b="0" kern="0" dirty="0">
                <a:solidFill>
                  <a:srgbClr val="000000"/>
                </a:solidFill>
                <a:latin typeface="楷体" panose="02010609060101010101" pitchFamily="49" charset="-122"/>
                <a:ea typeface="楷体" panose="02010609060101010101" pitchFamily="49" charset="-122"/>
              </a:rPr>
              <a:t>关键字，</a:t>
            </a:r>
            <a:r>
              <a:rPr lang="zh-CN" altLang="en-US" sz="2400" b="0" kern="0" dirty="0">
                <a:solidFill>
                  <a:srgbClr val="FF0000"/>
                </a:solidFill>
                <a:latin typeface="楷体" panose="02010609060101010101" pitchFamily="49" charset="-122"/>
                <a:ea typeface="楷体" panose="02010609060101010101" pitchFamily="49" charset="-122"/>
              </a:rPr>
              <a:t>并在派生类中被重载</a:t>
            </a:r>
            <a:r>
              <a:rPr lang="zh-CN" altLang="en-US" sz="2400" b="0" kern="0" dirty="0">
                <a:solidFill>
                  <a:srgbClr val="000000"/>
                </a:solidFill>
                <a:latin typeface="楷体" panose="02010609060101010101" pitchFamily="49" charset="-122"/>
                <a:ea typeface="楷体" panose="02010609060101010101" pitchFamily="49" charset="-122"/>
              </a:rPr>
              <a:t>。         </a:t>
            </a:r>
          </a:p>
          <a:p>
            <a:pPr marL="0" indent="0">
              <a:buClr>
                <a:schemeClr val="bg1"/>
              </a:buClr>
              <a:buFont typeface="Wingdings" pitchFamily="2" charset="2"/>
              <a:buChar char="Ø"/>
              <a:defRPr/>
            </a:pPr>
            <a:r>
              <a:rPr lang="zh-CN" altLang="en-US" sz="2400" b="0" kern="0" dirty="0" smtClean="0">
                <a:solidFill>
                  <a:srgbClr val="000000"/>
                </a:solidFill>
                <a:latin typeface="楷体" panose="02010609060101010101" pitchFamily="49" charset="-122"/>
                <a:ea typeface="楷体" panose="02010609060101010101" pitchFamily="49" charset="-122"/>
              </a:rPr>
              <a:t> </a:t>
            </a:r>
            <a:r>
              <a:rPr lang="zh-CN" altLang="en-US" sz="2400" b="0" kern="0" dirty="0">
                <a:solidFill>
                  <a:srgbClr val="000000"/>
                </a:solidFill>
                <a:latin typeface="楷体" panose="02010609060101010101" pitchFamily="49" charset="-122"/>
                <a:ea typeface="楷体" panose="02010609060101010101" pitchFamily="49" charset="-122"/>
              </a:rPr>
              <a:t>虚函数同派生类的结合可使</a:t>
            </a:r>
            <a:r>
              <a:rPr lang="en-US" altLang="zh-CN" sz="2400" b="0" kern="0" dirty="0">
                <a:solidFill>
                  <a:srgbClr val="000000"/>
                </a:solidFill>
                <a:latin typeface="楷体" panose="02010609060101010101" pitchFamily="49" charset="-122"/>
                <a:ea typeface="楷体" panose="02010609060101010101" pitchFamily="49" charset="-122"/>
              </a:rPr>
              <a:t>C++</a:t>
            </a:r>
            <a:r>
              <a:rPr lang="zh-CN" altLang="en-US" sz="2400" b="0" kern="0" dirty="0">
                <a:solidFill>
                  <a:srgbClr val="FF0000"/>
                </a:solidFill>
                <a:latin typeface="楷体" panose="02010609060101010101" pitchFamily="49" charset="-122"/>
                <a:ea typeface="楷体" panose="02010609060101010101" pitchFamily="49" charset="-122"/>
              </a:rPr>
              <a:t>支持运行时的多态性</a:t>
            </a:r>
            <a:r>
              <a:rPr lang="zh-CN" altLang="en-US" sz="2400" b="0" kern="0" dirty="0">
                <a:solidFill>
                  <a:srgbClr val="000000"/>
                </a:solidFill>
                <a:latin typeface="楷体" panose="02010609060101010101" pitchFamily="49" charset="-122"/>
                <a:ea typeface="楷体" panose="02010609060101010101" pitchFamily="49" charset="-122"/>
              </a:rPr>
              <a:t>，实现了在基类定义派生类所拥有的通用接口，而在派生类定义具体的实现方法，即常说的“</a:t>
            </a:r>
            <a:r>
              <a:rPr lang="zh-CN" altLang="en-US" sz="2400" b="0" kern="0" dirty="0">
                <a:solidFill>
                  <a:srgbClr val="FF0000"/>
                </a:solidFill>
                <a:latin typeface="楷体" panose="02010609060101010101" pitchFamily="49" charset="-122"/>
                <a:ea typeface="楷体" panose="02010609060101010101" pitchFamily="49" charset="-122"/>
              </a:rPr>
              <a:t>同一接口，多种方法</a:t>
            </a:r>
            <a:r>
              <a:rPr lang="zh-CN" altLang="en-US" sz="2400" b="0" kern="0" dirty="0">
                <a:solidFill>
                  <a:srgbClr val="000000"/>
                </a:solidFill>
                <a:latin typeface="楷体" panose="02010609060101010101" pitchFamily="49" charset="-122"/>
                <a:ea typeface="楷体" panose="02010609060101010101" pitchFamily="49" charset="-122"/>
              </a:rPr>
              <a:t>”，它帮助程序员处理越来越复杂的程序</a:t>
            </a:r>
            <a:r>
              <a:rPr lang="zh-CN" altLang="en-US" sz="2400" b="0" kern="0" dirty="0" smtClean="0">
                <a:solidFill>
                  <a:srgbClr val="000000"/>
                </a:solidFill>
                <a:latin typeface="楷体" panose="02010609060101010101" pitchFamily="49" charset="-122"/>
                <a:ea typeface="楷体" panose="02010609060101010101" pitchFamily="49" charset="-122"/>
              </a:rPr>
              <a:t>。</a:t>
            </a:r>
            <a:endParaRPr lang="en-US" altLang="zh-CN" sz="2400" b="0" kern="0" dirty="0" smtClean="0">
              <a:solidFill>
                <a:srgbClr val="000000"/>
              </a:solidFill>
              <a:latin typeface="楷体" panose="02010609060101010101" pitchFamily="49" charset="-122"/>
              <a:ea typeface="楷体" panose="02010609060101010101" pitchFamily="49" charset="-122"/>
            </a:endParaRPr>
          </a:p>
          <a:p>
            <a:pPr marL="0" indent="0">
              <a:buClr>
                <a:schemeClr val="bg1"/>
              </a:buClr>
              <a:buFont typeface="Wingdings" pitchFamily="2" charset="2"/>
              <a:buChar char="Ø"/>
              <a:defRPr/>
            </a:pPr>
            <a:r>
              <a:rPr lang="en-US" altLang="zh-CN" sz="2801" kern="0" dirty="0">
                <a:solidFill>
                  <a:srgbClr val="000000"/>
                </a:solidFill>
              </a:rPr>
              <a:t>2. </a:t>
            </a:r>
            <a:r>
              <a:rPr lang="zh-CN" altLang="en-US" sz="2801" kern="0" dirty="0">
                <a:solidFill>
                  <a:srgbClr val="000000"/>
                </a:solidFill>
              </a:rPr>
              <a:t>虚函数的定义</a:t>
            </a:r>
            <a:endParaRPr lang="en-US" altLang="zh-CN" sz="2801" kern="0" dirty="0">
              <a:solidFill>
                <a:srgbClr val="000000"/>
              </a:solidFill>
            </a:endParaRPr>
          </a:p>
          <a:p>
            <a:pPr algn="just">
              <a:buFont typeface="Wingdings" pitchFamily="2" charset="2"/>
              <a:buNone/>
              <a:defRPr/>
            </a:pPr>
            <a:r>
              <a:rPr lang="zh-CN" altLang="en-US" sz="2400" b="0" kern="0" dirty="0">
                <a:solidFill>
                  <a:srgbClr val="000000"/>
                </a:solidFill>
                <a:latin typeface="楷体" panose="02010609060101010101" pitchFamily="49" charset="-122"/>
                <a:ea typeface="楷体" panose="02010609060101010101" pitchFamily="49" charset="-122"/>
              </a:rPr>
              <a:t>在基类中定义虚函数的方法如下</a:t>
            </a:r>
            <a:r>
              <a:rPr lang="en-US" altLang="zh-CN" sz="2400" b="0" kern="0" dirty="0">
                <a:solidFill>
                  <a:srgbClr val="000000"/>
                </a:solidFill>
                <a:latin typeface="楷体" panose="02010609060101010101" pitchFamily="49" charset="-122"/>
                <a:ea typeface="楷体" panose="02010609060101010101" pitchFamily="49" charset="-122"/>
              </a:rPr>
              <a:t>:</a:t>
            </a:r>
          </a:p>
          <a:p>
            <a:pPr algn="just">
              <a:buFont typeface="Wingdings" pitchFamily="2" charset="2"/>
              <a:buNone/>
              <a:defRPr/>
            </a:pPr>
            <a:r>
              <a:rPr lang="en-US" altLang="zh-CN" sz="2400" b="0" kern="0" dirty="0">
                <a:solidFill>
                  <a:srgbClr val="FF0000"/>
                </a:solidFill>
                <a:latin typeface="楷体" panose="02010609060101010101" pitchFamily="49" charset="-122"/>
                <a:ea typeface="楷体" panose="02010609060101010101" pitchFamily="49" charset="-122"/>
              </a:rPr>
              <a:t>virtual </a:t>
            </a:r>
            <a:r>
              <a:rPr lang="zh-CN" altLang="en-US" sz="2400" b="0" kern="0" dirty="0">
                <a:solidFill>
                  <a:srgbClr val="FF0000"/>
                </a:solidFill>
                <a:latin typeface="楷体" panose="02010609060101010101" pitchFamily="49" charset="-122"/>
                <a:ea typeface="楷体" panose="02010609060101010101" pitchFamily="49" charset="-122"/>
              </a:rPr>
              <a:t>函数类型 函数名</a:t>
            </a:r>
            <a:r>
              <a:rPr lang="en-US" altLang="zh-CN" sz="2400" b="0" kern="0" dirty="0">
                <a:solidFill>
                  <a:srgbClr val="FF0000"/>
                </a:solidFill>
                <a:latin typeface="楷体" panose="02010609060101010101" pitchFamily="49" charset="-122"/>
                <a:ea typeface="楷体" panose="02010609060101010101" pitchFamily="49" charset="-122"/>
              </a:rPr>
              <a:t>(</a:t>
            </a:r>
            <a:r>
              <a:rPr lang="zh-CN" altLang="en-US" sz="2400" b="0" kern="0" dirty="0">
                <a:solidFill>
                  <a:srgbClr val="FF0000"/>
                </a:solidFill>
                <a:latin typeface="楷体" panose="02010609060101010101" pitchFamily="49" charset="-122"/>
                <a:ea typeface="楷体" panose="02010609060101010101" pitchFamily="49" charset="-122"/>
              </a:rPr>
              <a:t>形参表</a:t>
            </a:r>
            <a:r>
              <a:rPr lang="en-US" altLang="zh-CN" sz="2400" b="0" kern="0" dirty="0">
                <a:solidFill>
                  <a:srgbClr val="FF0000"/>
                </a:solidFill>
                <a:latin typeface="楷体" panose="02010609060101010101" pitchFamily="49" charset="-122"/>
                <a:ea typeface="楷体" panose="02010609060101010101" pitchFamily="49" charset="-122"/>
              </a:rPr>
              <a:t>)</a:t>
            </a:r>
          </a:p>
          <a:p>
            <a:pPr algn="just">
              <a:buFont typeface="Wingdings" pitchFamily="2" charset="2"/>
              <a:buNone/>
              <a:defRPr/>
            </a:pPr>
            <a:r>
              <a:rPr lang="en-US" altLang="zh-CN" sz="2400" b="0" kern="0" dirty="0">
                <a:solidFill>
                  <a:srgbClr val="000000"/>
                </a:solidFill>
                <a:latin typeface="楷体" panose="02010609060101010101" pitchFamily="49" charset="-122"/>
                <a:ea typeface="楷体" panose="02010609060101010101" pitchFamily="49" charset="-122"/>
              </a:rPr>
              <a:t>{</a:t>
            </a:r>
          </a:p>
          <a:p>
            <a:pPr algn="just">
              <a:buFont typeface="Wingdings" pitchFamily="2" charset="2"/>
              <a:buNone/>
              <a:defRPr/>
            </a:pPr>
            <a:r>
              <a:rPr lang="en-US" altLang="zh-CN" sz="2400" b="0" kern="0" dirty="0">
                <a:solidFill>
                  <a:srgbClr val="000000"/>
                </a:solidFill>
                <a:latin typeface="楷体" panose="02010609060101010101" pitchFamily="49" charset="-122"/>
                <a:ea typeface="楷体" panose="02010609060101010101" pitchFamily="49" charset="-122"/>
              </a:rPr>
              <a:t>       //  </a:t>
            </a:r>
            <a:r>
              <a:rPr lang="zh-CN" altLang="en-US" sz="2400" b="0" kern="0" dirty="0">
                <a:solidFill>
                  <a:srgbClr val="000000"/>
                </a:solidFill>
                <a:latin typeface="楷体" panose="02010609060101010101" pitchFamily="49" charset="-122"/>
                <a:ea typeface="楷体" panose="02010609060101010101" pitchFamily="49" charset="-122"/>
              </a:rPr>
              <a:t>函数体</a:t>
            </a:r>
          </a:p>
          <a:p>
            <a:pPr>
              <a:buFont typeface="Wingdings" pitchFamily="2" charset="2"/>
              <a:buNone/>
              <a:defRPr/>
            </a:pPr>
            <a:r>
              <a:rPr lang="zh-CN" altLang="en-US" sz="2400" b="0" kern="0" dirty="0">
                <a:solidFill>
                  <a:srgbClr val="000000"/>
                </a:solidFill>
                <a:latin typeface="楷体" panose="02010609060101010101" pitchFamily="49" charset="-122"/>
                <a:ea typeface="楷体" panose="02010609060101010101" pitchFamily="49" charset="-122"/>
              </a:rPr>
              <a:t>  </a:t>
            </a:r>
            <a:r>
              <a:rPr lang="en-US" altLang="zh-CN" sz="2400" b="0" kern="0" dirty="0">
                <a:solidFill>
                  <a:srgbClr val="000000"/>
                </a:solidFill>
                <a:latin typeface="楷体" panose="02010609060101010101" pitchFamily="49" charset="-122"/>
                <a:ea typeface="楷体" panose="02010609060101010101" pitchFamily="49" charset="-122"/>
              </a:rPr>
              <a:t>} </a:t>
            </a:r>
          </a:p>
          <a:p>
            <a:pPr>
              <a:buFont typeface="Wingdings" pitchFamily="2" charset="2"/>
              <a:buNone/>
              <a:defRPr/>
            </a:pPr>
            <a:r>
              <a:rPr lang="zh-CN" altLang="en-US" sz="2400" b="0" kern="0" dirty="0">
                <a:solidFill>
                  <a:srgbClr val="000000"/>
                </a:solidFill>
                <a:latin typeface="楷体" panose="02010609060101010101" pitchFamily="49" charset="-122"/>
                <a:ea typeface="楷体" panose="02010609060101010101" pitchFamily="49" charset="-122"/>
              </a:rPr>
              <a:t>派生类中重新定义时，其</a:t>
            </a:r>
            <a:r>
              <a:rPr lang="zh-CN" altLang="en-US" sz="2400" b="0" kern="0" dirty="0">
                <a:solidFill>
                  <a:srgbClr val="FF0000"/>
                </a:solidFill>
                <a:latin typeface="楷体" panose="02010609060101010101" pitchFamily="49" charset="-122"/>
                <a:ea typeface="楷体" panose="02010609060101010101" pitchFamily="49" charset="-122"/>
              </a:rPr>
              <a:t>函数原型</a:t>
            </a:r>
            <a:r>
              <a:rPr lang="zh-CN" altLang="en-US" sz="2400" b="0" kern="0" dirty="0">
                <a:solidFill>
                  <a:srgbClr val="000000"/>
                </a:solidFill>
                <a:latin typeface="楷体" panose="02010609060101010101" pitchFamily="49" charset="-122"/>
                <a:ea typeface="楷体" panose="02010609060101010101" pitchFamily="49" charset="-122"/>
              </a:rPr>
              <a:t>，包括</a:t>
            </a:r>
            <a:r>
              <a:rPr lang="zh-CN" altLang="en-US" sz="2400" b="0" kern="0" dirty="0">
                <a:solidFill>
                  <a:srgbClr val="FF0000"/>
                </a:solidFill>
                <a:latin typeface="楷体" panose="02010609060101010101" pitchFamily="49" charset="-122"/>
                <a:ea typeface="楷体" panose="02010609060101010101" pitchFamily="49" charset="-122"/>
              </a:rPr>
              <a:t>返回类型、函数名、参数个数、参数类型的顺序</a:t>
            </a:r>
            <a:r>
              <a:rPr lang="zh-CN" altLang="en-US" sz="2400" b="0" kern="0" dirty="0">
                <a:solidFill>
                  <a:srgbClr val="000000"/>
                </a:solidFill>
                <a:latin typeface="楷体" panose="02010609060101010101" pitchFamily="49" charset="-122"/>
                <a:ea typeface="楷体" panose="02010609060101010101" pitchFamily="49" charset="-122"/>
              </a:rPr>
              <a:t>，都必须与其基类中的原型</a:t>
            </a:r>
            <a:r>
              <a:rPr lang="zh-CN" altLang="en-US" sz="2400" b="0" kern="0" dirty="0">
                <a:solidFill>
                  <a:srgbClr val="FF0000"/>
                </a:solidFill>
                <a:latin typeface="楷体" panose="02010609060101010101" pitchFamily="49" charset="-122"/>
                <a:ea typeface="楷体" panose="02010609060101010101" pitchFamily="49" charset="-122"/>
              </a:rPr>
              <a:t>完全相同</a:t>
            </a:r>
            <a:r>
              <a:rPr lang="zh-CN" altLang="en-US" sz="2400" b="0" kern="0" dirty="0">
                <a:solidFill>
                  <a:srgbClr val="000000"/>
                </a:solidFill>
                <a:latin typeface="楷体" panose="02010609060101010101" pitchFamily="49" charset="-122"/>
                <a:ea typeface="楷体" panose="02010609060101010101" pitchFamily="49" charset="-122"/>
              </a:rPr>
              <a:t>。</a:t>
            </a:r>
          </a:p>
          <a:p>
            <a:pPr marL="0" indent="0">
              <a:buClr>
                <a:schemeClr val="bg1"/>
              </a:buClr>
              <a:buFont typeface="Wingdings" pitchFamily="2" charset="2"/>
              <a:buChar char="Ø"/>
              <a:defRPr/>
            </a:pPr>
            <a:endParaRPr lang="zh-CN" altLang="en-US" sz="2400" b="0" kern="0" dirty="0">
              <a:solidFill>
                <a:srgbClr val="000000"/>
              </a:solidFill>
              <a:latin typeface="楷体" panose="02010609060101010101" pitchFamily="49" charset="-122"/>
              <a:ea typeface="楷体" panose="02010609060101010101" pitchFamily="49" charset="-122"/>
            </a:endParaRP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66561" y="27385"/>
            <a:ext cx="592470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虚函数：作用和定义</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4217439133"/>
      </p:ext>
    </p:extLst>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98318" y="720845"/>
            <a:ext cx="6914674"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2667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a:r>
              <a:rPr kumimoji="1" lang="en-US" altLang="zh-CN" dirty="0" smtClean="0">
                <a:solidFill>
                  <a:srgbClr val="000000"/>
                </a:solidFill>
              </a:rPr>
              <a:t>#</a:t>
            </a:r>
            <a:r>
              <a:rPr kumimoji="1" lang="en-US" altLang="zh-CN" dirty="0">
                <a:solidFill>
                  <a:srgbClr val="000000"/>
                </a:solidFill>
              </a:rPr>
              <a:t>include&lt;</a:t>
            </a:r>
            <a:r>
              <a:rPr kumimoji="1" lang="en-US" altLang="zh-CN" dirty="0" err="1">
                <a:solidFill>
                  <a:srgbClr val="000000"/>
                </a:solidFill>
              </a:rPr>
              <a:t>iostream.h</a:t>
            </a:r>
            <a:r>
              <a:rPr kumimoji="1" lang="en-US" altLang="zh-CN" dirty="0">
                <a:solidFill>
                  <a:srgbClr val="000000"/>
                </a:solidFill>
              </a:rPr>
              <a:t>&gt;</a:t>
            </a:r>
          </a:p>
          <a:p>
            <a:pPr algn="just"/>
            <a:r>
              <a:rPr kumimoji="1" lang="en-US" altLang="zh-CN" dirty="0">
                <a:solidFill>
                  <a:srgbClr val="000000"/>
                </a:solidFill>
              </a:rPr>
              <a:t>class A{</a:t>
            </a:r>
          </a:p>
          <a:p>
            <a:pPr algn="just"/>
            <a:r>
              <a:rPr kumimoji="1" lang="en-US" altLang="zh-CN" dirty="0">
                <a:solidFill>
                  <a:srgbClr val="000000"/>
                </a:solidFill>
              </a:rPr>
              <a:t>public:</a:t>
            </a:r>
          </a:p>
          <a:p>
            <a:pPr algn="just"/>
            <a:r>
              <a:rPr kumimoji="1" lang="en-US" altLang="zh-CN" dirty="0">
                <a:solidFill>
                  <a:srgbClr val="000000"/>
                </a:solidFill>
              </a:rPr>
              <a:t>        void </a:t>
            </a:r>
            <a:r>
              <a:rPr kumimoji="1" lang="en-US" altLang="zh-CN" dirty="0">
                <a:solidFill>
                  <a:srgbClr val="FF0000"/>
                </a:solidFill>
              </a:rPr>
              <a:t>show()</a:t>
            </a:r>
            <a:r>
              <a:rPr kumimoji="1" lang="en-US" altLang="zh-CN" dirty="0">
                <a:solidFill>
                  <a:srgbClr val="000000"/>
                </a:solidFill>
              </a:rPr>
              <a:t>{ </a:t>
            </a:r>
            <a:r>
              <a:rPr kumimoji="1" lang="en-US" altLang="zh-CN" dirty="0" err="1">
                <a:solidFill>
                  <a:srgbClr val="000000"/>
                </a:solidFill>
              </a:rPr>
              <a:t>cout</a:t>
            </a:r>
            <a:r>
              <a:rPr kumimoji="1" lang="en-US" altLang="zh-CN" dirty="0">
                <a:solidFill>
                  <a:srgbClr val="000000"/>
                </a:solidFill>
              </a:rPr>
              <a:t>&lt;&lt;"A"; }</a:t>
            </a:r>
          </a:p>
          <a:p>
            <a:pPr algn="just"/>
            <a:r>
              <a:rPr kumimoji="1" lang="en-US" altLang="zh-CN" dirty="0">
                <a:solidFill>
                  <a:srgbClr val="000000"/>
                </a:solidFill>
              </a:rPr>
              <a:t>};</a:t>
            </a:r>
          </a:p>
          <a:p>
            <a:pPr algn="just"/>
            <a:r>
              <a:rPr kumimoji="1" lang="en-US" altLang="zh-CN" dirty="0">
                <a:solidFill>
                  <a:srgbClr val="000000"/>
                </a:solidFill>
              </a:rPr>
              <a:t>class B:public A {</a:t>
            </a:r>
          </a:p>
          <a:p>
            <a:pPr algn="just"/>
            <a:r>
              <a:rPr kumimoji="1" lang="en-US" altLang="zh-CN" dirty="0">
                <a:solidFill>
                  <a:srgbClr val="000000"/>
                </a:solidFill>
              </a:rPr>
              <a:t>public:</a:t>
            </a:r>
          </a:p>
          <a:p>
            <a:pPr algn="just"/>
            <a:r>
              <a:rPr kumimoji="1" lang="en-US" altLang="zh-CN" dirty="0">
                <a:solidFill>
                  <a:srgbClr val="000000"/>
                </a:solidFill>
              </a:rPr>
              <a:t>        void </a:t>
            </a:r>
            <a:r>
              <a:rPr kumimoji="1" lang="en-US" altLang="zh-CN" dirty="0">
                <a:solidFill>
                  <a:srgbClr val="FF0000"/>
                </a:solidFill>
              </a:rPr>
              <a:t>show()</a:t>
            </a:r>
            <a:r>
              <a:rPr kumimoji="1" lang="en-US" altLang="zh-CN" dirty="0">
                <a:solidFill>
                  <a:srgbClr val="000000"/>
                </a:solidFill>
              </a:rPr>
              <a:t>{ </a:t>
            </a:r>
            <a:r>
              <a:rPr kumimoji="1" lang="en-US" altLang="zh-CN" dirty="0" err="1">
                <a:solidFill>
                  <a:srgbClr val="000000"/>
                </a:solidFill>
              </a:rPr>
              <a:t>cout</a:t>
            </a:r>
            <a:r>
              <a:rPr kumimoji="1" lang="en-US" altLang="zh-CN" dirty="0">
                <a:solidFill>
                  <a:srgbClr val="000000"/>
                </a:solidFill>
              </a:rPr>
              <a:t>&lt;&lt;"B"; }</a:t>
            </a:r>
          </a:p>
          <a:p>
            <a:pPr algn="just"/>
            <a:r>
              <a:rPr kumimoji="1" lang="en-US" altLang="zh-CN" dirty="0">
                <a:solidFill>
                  <a:srgbClr val="000000"/>
                </a:solidFill>
              </a:rPr>
              <a:t>};</a:t>
            </a:r>
          </a:p>
          <a:p>
            <a:pPr algn="just"/>
            <a:r>
              <a:rPr kumimoji="1" lang="en-US" altLang="zh-CN" dirty="0">
                <a:solidFill>
                  <a:srgbClr val="000000"/>
                </a:solidFill>
              </a:rPr>
              <a:t>main()</a:t>
            </a:r>
          </a:p>
          <a:p>
            <a:pPr algn="just"/>
            <a:r>
              <a:rPr kumimoji="1" lang="en-US" altLang="zh-CN" dirty="0">
                <a:solidFill>
                  <a:srgbClr val="000000"/>
                </a:solidFill>
              </a:rPr>
              <a:t>{      A a,*pc;</a:t>
            </a:r>
          </a:p>
          <a:p>
            <a:pPr algn="just"/>
            <a:r>
              <a:rPr kumimoji="1" lang="en-US" altLang="zh-CN" dirty="0">
                <a:solidFill>
                  <a:srgbClr val="000000"/>
                </a:solidFill>
              </a:rPr>
              <a:t>        B </a:t>
            </a:r>
            <a:r>
              <a:rPr kumimoji="1" lang="en-US" altLang="zh-CN" dirty="0" err="1">
                <a:solidFill>
                  <a:srgbClr val="000000"/>
                </a:solidFill>
              </a:rPr>
              <a:t>b</a:t>
            </a:r>
            <a:r>
              <a:rPr kumimoji="1" lang="en-US" altLang="zh-CN" dirty="0">
                <a:solidFill>
                  <a:srgbClr val="000000"/>
                </a:solidFill>
              </a:rPr>
              <a:t>;</a:t>
            </a:r>
          </a:p>
          <a:p>
            <a:pPr algn="just"/>
            <a:r>
              <a:rPr kumimoji="1" lang="en-US" altLang="zh-CN" dirty="0">
                <a:solidFill>
                  <a:srgbClr val="000000"/>
                </a:solidFill>
              </a:rPr>
              <a:t>        </a:t>
            </a:r>
            <a:r>
              <a:rPr kumimoji="1" lang="en-US" altLang="zh-CN" dirty="0">
                <a:solidFill>
                  <a:srgbClr val="FF0000"/>
                </a:solidFill>
              </a:rPr>
              <a:t>pc=&amp;a; </a:t>
            </a:r>
            <a:r>
              <a:rPr kumimoji="1" lang="en-US" altLang="zh-CN" dirty="0" smtClean="0">
                <a:solidFill>
                  <a:srgbClr val="FF0000"/>
                </a:solidFill>
              </a:rPr>
              <a:t>        pc-</a:t>
            </a:r>
            <a:r>
              <a:rPr kumimoji="1" lang="en-US" altLang="zh-CN" dirty="0">
                <a:solidFill>
                  <a:srgbClr val="FF0000"/>
                </a:solidFill>
              </a:rPr>
              <a:t>&gt;show();</a:t>
            </a:r>
          </a:p>
          <a:p>
            <a:pPr algn="just"/>
            <a:r>
              <a:rPr kumimoji="1" lang="en-US" altLang="zh-CN" dirty="0">
                <a:solidFill>
                  <a:srgbClr val="FF0000"/>
                </a:solidFill>
              </a:rPr>
              <a:t>        pc=&amp;b</a:t>
            </a:r>
            <a:r>
              <a:rPr kumimoji="1" lang="en-US" altLang="zh-CN" dirty="0" smtClean="0">
                <a:solidFill>
                  <a:srgbClr val="FF0000"/>
                </a:solidFill>
              </a:rPr>
              <a:t>;         pc-</a:t>
            </a:r>
            <a:r>
              <a:rPr kumimoji="1" lang="en-US" altLang="zh-CN" dirty="0">
                <a:solidFill>
                  <a:srgbClr val="FF0000"/>
                </a:solidFill>
              </a:rPr>
              <a:t>&gt;show();</a:t>
            </a:r>
          </a:p>
          <a:p>
            <a:pPr algn="just"/>
            <a:r>
              <a:rPr kumimoji="1" lang="en-US" altLang="zh-CN" dirty="0">
                <a:solidFill>
                  <a:srgbClr val="000000"/>
                </a:solidFill>
              </a:rPr>
              <a:t>        return 0;</a:t>
            </a:r>
          </a:p>
          <a:p>
            <a:r>
              <a:rPr kumimoji="1" lang="en-US" altLang="zh-CN" dirty="0">
                <a:solidFill>
                  <a:srgbClr val="000000"/>
                </a:solidFill>
              </a:rPr>
              <a:t>} </a:t>
            </a:r>
          </a:p>
        </p:txBody>
      </p:sp>
      <p:sp>
        <p:nvSpPr>
          <p:cNvPr id="3" name="Rectangle 3"/>
          <p:cNvSpPr>
            <a:spLocks noChangeArrowheads="1"/>
          </p:cNvSpPr>
          <p:nvPr/>
        </p:nvSpPr>
        <p:spPr bwMode="auto">
          <a:xfrm>
            <a:off x="8331423" y="1629594"/>
            <a:ext cx="3048706" cy="320114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a:t>AA</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66561" y="27385"/>
            <a:ext cx="592470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2. </a:t>
            </a:r>
            <a:r>
              <a:rPr lang="zh-CN" altLang="en-US" sz="3000" dirty="0" smtClean="0">
                <a:solidFill>
                  <a:schemeClr val="bg1"/>
                </a:solidFill>
                <a:latin typeface="Rockwell" pitchFamily="18" charset="0"/>
                <a:ea typeface="微软雅黑" pitchFamily="34" charset="-122"/>
              </a:rPr>
              <a:t>无虚函数的例子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378565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22726" y="712014"/>
            <a:ext cx="7774199" cy="48780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a:t>
            </a:r>
            <a:r>
              <a:rPr lang="en-US" altLang="zh-CN" sz="2400" b="0" kern="0" dirty="0">
                <a:latin typeface="Courier New" pitchFamily="49" charset="0"/>
                <a:cs typeface="Courier New" pitchFamily="49" charset="0"/>
              </a:rPr>
              <a:t>include&lt;</a:t>
            </a:r>
            <a:r>
              <a:rPr lang="en-US" altLang="zh-CN" sz="2400" b="0" kern="0" dirty="0" err="1">
                <a:latin typeface="Courier New" pitchFamily="49" charset="0"/>
                <a:cs typeface="Courier New" pitchFamily="49" charset="0"/>
              </a:rPr>
              <a:t>iostream.h</a:t>
            </a:r>
            <a:r>
              <a:rPr lang="en-US" altLang="zh-CN" sz="2400" b="0" kern="0" dirty="0">
                <a:latin typeface="Courier New" pitchFamily="49" charset="0"/>
                <a:cs typeface="Courier New" pitchFamily="49" charset="0"/>
              </a:rPr>
              <a:t>&gt;</a:t>
            </a:r>
          </a:p>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class Base</a:t>
            </a:r>
          </a:p>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a:t>
            </a:r>
            <a:endParaRPr lang="en-US" altLang="zh-CN" sz="2400" b="0" kern="0" dirty="0">
              <a:latin typeface="Courier New" pitchFamily="49" charset="0"/>
              <a:cs typeface="Courier New" pitchFamily="49" charset="0"/>
            </a:endParaRPr>
          </a:p>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public</a:t>
            </a:r>
            <a:r>
              <a:rPr lang="zh-CN" altLang="en-US" sz="2400" b="0" kern="0" dirty="0">
                <a:latin typeface="Courier New" pitchFamily="49" charset="0"/>
                <a:ea typeface="楷体_GB2312" pitchFamily="49" charset="-122"/>
              </a:rPr>
              <a:t>：</a:t>
            </a:r>
            <a:endParaRPr lang="zh-CN" altLang="en-US" sz="2400" b="0" kern="0" dirty="0">
              <a:latin typeface="Courier New" pitchFamily="49" charset="0"/>
              <a:cs typeface="Courier New" pitchFamily="49" charset="0"/>
            </a:endParaRPr>
          </a:p>
          <a:p>
            <a:pPr algn="just">
              <a:lnSpc>
                <a:spcPct val="60000"/>
              </a:lnSpc>
              <a:buFont typeface="Wingdings" pitchFamily="2" charset="2"/>
              <a:buNone/>
              <a:defRPr/>
            </a:pPr>
            <a:r>
              <a:rPr lang="zh-CN" altLang="en-US" sz="2400" b="0" kern="0" dirty="0" smtClean="0">
                <a:latin typeface="Courier New" pitchFamily="49" charset="0"/>
                <a:cs typeface="Courier New" pitchFamily="49" charset="0"/>
              </a:rPr>
              <a:t>    </a:t>
            </a:r>
            <a:r>
              <a:rPr lang="en-US" altLang="zh-CN" sz="2400" b="0" kern="0" dirty="0">
                <a:latin typeface="Courier New" pitchFamily="49" charset="0"/>
                <a:cs typeface="Courier New" pitchFamily="49" charset="0"/>
              </a:rPr>
              <a:t>Base(</a:t>
            </a:r>
            <a:r>
              <a:rPr lang="en-US" altLang="zh-CN" sz="2400" b="0" kern="0" dirty="0" err="1">
                <a:latin typeface="Courier New" pitchFamily="49" charset="0"/>
                <a:cs typeface="Courier New" pitchFamily="49" charset="0"/>
              </a:rPr>
              <a:t>int</a:t>
            </a:r>
            <a:r>
              <a:rPr lang="en-US" altLang="zh-CN" sz="2400" b="0" kern="0" dirty="0">
                <a:latin typeface="Courier New" pitchFamily="49" charset="0"/>
                <a:cs typeface="Courier New" pitchFamily="49" charset="0"/>
              </a:rPr>
              <a:t> </a:t>
            </a:r>
            <a:r>
              <a:rPr lang="en-US" altLang="zh-CN" sz="2400" b="0" kern="0" dirty="0" err="1">
                <a:latin typeface="Courier New" pitchFamily="49" charset="0"/>
                <a:cs typeface="Courier New" pitchFamily="49" charset="0"/>
              </a:rPr>
              <a:t>x,int</a:t>
            </a:r>
            <a:r>
              <a:rPr lang="en-US" altLang="zh-CN" sz="2400" b="0" kern="0" dirty="0">
                <a:latin typeface="Courier New" pitchFamily="49" charset="0"/>
                <a:cs typeface="Courier New" pitchFamily="49" charset="0"/>
              </a:rPr>
              <a:t> y)</a:t>
            </a:r>
          </a:p>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    </a:t>
            </a:r>
            <a:r>
              <a:rPr lang="en-US" altLang="zh-CN" sz="2400" b="0" kern="0" dirty="0">
                <a:latin typeface="Courier New" pitchFamily="49" charset="0"/>
                <a:cs typeface="Courier New" pitchFamily="49" charset="0"/>
              </a:rPr>
              <a:t>{   </a:t>
            </a:r>
          </a:p>
          <a:p>
            <a:pPr algn="just">
              <a:lnSpc>
                <a:spcPct val="60000"/>
              </a:lnSpc>
              <a:buFont typeface="Wingdings" pitchFamily="2" charset="2"/>
              <a:buNone/>
              <a:defRPr/>
            </a:pPr>
            <a:r>
              <a:rPr lang="en-US" altLang="zh-CN" sz="2400" b="0" kern="0" dirty="0">
                <a:latin typeface="Courier New" pitchFamily="49" charset="0"/>
                <a:cs typeface="Courier New" pitchFamily="49" charset="0"/>
              </a:rPr>
              <a:t>        a=x;  </a:t>
            </a:r>
          </a:p>
          <a:p>
            <a:pPr algn="just">
              <a:lnSpc>
                <a:spcPct val="60000"/>
              </a:lnSpc>
              <a:buFont typeface="Wingdings" pitchFamily="2" charset="2"/>
              <a:buNone/>
              <a:defRPr/>
            </a:pPr>
            <a:r>
              <a:rPr lang="en-US" altLang="zh-CN" sz="2400" b="0" kern="0" dirty="0">
                <a:latin typeface="Courier New" pitchFamily="49" charset="0"/>
                <a:cs typeface="Courier New" pitchFamily="49" charset="0"/>
              </a:rPr>
              <a:t>        b=y; </a:t>
            </a:r>
          </a:p>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    </a:t>
            </a:r>
            <a:r>
              <a:rPr lang="en-US" altLang="zh-CN" sz="2400" b="0" kern="0" dirty="0">
                <a:latin typeface="Courier New" pitchFamily="49" charset="0"/>
                <a:cs typeface="Courier New" pitchFamily="49" charset="0"/>
              </a:rPr>
              <a:t>}</a:t>
            </a:r>
          </a:p>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    </a:t>
            </a:r>
            <a:r>
              <a:rPr lang="en-US" altLang="zh-CN" sz="2400" b="0" kern="0" dirty="0">
                <a:solidFill>
                  <a:srgbClr val="FF0000"/>
                </a:solidFill>
                <a:latin typeface="Courier New" pitchFamily="49" charset="0"/>
                <a:cs typeface="Courier New" pitchFamily="49" charset="0"/>
              </a:rPr>
              <a:t>void show()</a:t>
            </a:r>
          </a:p>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    </a:t>
            </a:r>
            <a:r>
              <a:rPr lang="en-US" altLang="zh-CN" sz="2400" b="0" kern="0" dirty="0">
                <a:latin typeface="Courier New" pitchFamily="49" charset="0"/>
                <a:cs typeface="Courier New" pitchFamily="49" charset="0"/>
              </a:rPr>
              <a:t>{</a:t>
            </a:r>
          </a:p>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        </a:t>
            </a:r>
            <a:r>
              <a:rPr lang="en-US" altLang="zh-CN" sz="2400" b="0" kern="0" dirty="0" err="1">
                <a:latin typeface="Courier New" pitchFamily="49" charset="0"/>
                <a:cs typeface="Courier New" pitchFamily="49" charset="0"/>
              </a:rPr>
              <a:t>cout</a:t>
            </a:r>
            <a:r>
              <a:rPr lang="en-US" altLang="zh-CN" sz="2400" b="0" kern="0" dirty="0">
                <a:latin typeface="Courier New" pitchFamily="49" charset="0"/>
                <a:cs typeface="Courier New" pitchFamily="49" charset="0"/>
              </a:rPr>
              <a:t>&lt;&lt;"Base----------\n";</a:t>
            </a:r>
          </a:p>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        </a:t>
            </a:r>
            <a:r>
              <a:rPr lang="en-US" altLang="zh-CN" sz="2400" b="0" kern="0" dirty="0" err="1">
                <a:latin typeface="Courier New" pitchFamily="49" charset="0"/>
                <a:cs typeface="Courier New" pitchFamily="49" charset="0"/>
              </a:rPr>
              <a:t>cout</a:t>
            </a:r>
            <a:r>
              <a:rPr lang="en-US" altLang="zh-CN" sz="2400" b="0" kern="0" dirty="0">
                <a:latin typeface="Courier New" pitchFamily="49" charset="0"/>
                <a:cs typeface="Courier New" pitchFamily="49" charset="0"/>
              </a:rPr>
              <a:t>&lt;&lt;a&lt;&lt;" "&lt;&lt;b&lt;&lt;</a:t>
            </a:r>
            <a:r>
              <a:rPr lang="en-US" altLang="zh-CN" sz="2400" b="0" kern="0" dirty="0" err="1">
                <a:latin typeface="Courier New" pitchFamily="49" charset="0"/>
                <a:cs typeface="Courier New" pitchFamily="49" charset="0"/>
              </a:rPr>
              <a:t>endl</a:t>
            </a:r>
            <a:r>
              <a:rPr lang="en-US" altLang="zh-CN" sz="2400" b="0" kern="0" dirty="0">
                <a:latin typeface="Courier New" pitchFamily="49" charset="0"/>
                <a:cs typeface="Courier New" pitchFamily="49" charset="0"/>
              </a:rPr>
              <a:t>;</a:t>
            </a:r>
          </a:p>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    </a:t>
            </a:r>
            <a:r>
              <a:rPr lang="en-US" altLang="zh-CN" sz="2400" b="0" kern="0" dirty="0">
                <a:latin typeface="Courier New" pitchFamily="49" charset="0"/>
                <a:cs typeface="Courier New" pitchFamily="49" charset="0"/>
              </a:rPr>
              <a:t>}</a:t>
            </a:r>
          </a:p>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private</a:t>
            </a:r>
            <a:r>
              <a:rPr lang="zh-CN" altLang="en-US" sz="2400" b="0" kern="0" dirty="0">
                <a:latin typeface="Courier New" pitchFamily="49" charset="0"/>
                <a:ea typeface="楷体_GB2312" pitchFamily="49" charset="-122"/>
              </a:rPr>
              <a:t>：</a:t>
            </a:r>
            <a:endParaRPr lang="zh-CN" altLang="en-US" sz="2400" b="0" kern="0" dirty="0">
              <a:latin typeface="Courier New" pitchFamily="49" charset="0"/>
              <a:cs typeface="Courier New" pitchFamily="49" charset="0"/>
            </a:endParaRPr>
          </a:p>
          <a:p>
            <a:pPr algn="just">
              <a:lnSpc>
                <a:spcPct val="60000"/>
              </a:lnSpc>
              <a:buFont typeface="Wingdings" pitchFamily="2" charset="2"/>
              <a:buNone/>
              <a:defRPr/>
            </a:pPr>
            <a:r>
              <a:rPr lang="zh-CN" altLang="en-US" sz="2400" b="0" kern="0" dirty="0" smtClean="0">
                <a:latin typeface="Courier New" pitchFamily="49" charset="0"/>
                <a:cs typeface="Courier New" pitchFamily="49" charset="0"/>
              </a:rPr>
              <a:t>    </a:t>
            </a:r>
            <a:r>
              <a:rPr lang="en-US" altLang="zh-CN" sz="2400" b="0" kern="0" dirty="0" err="1">
                <a:latin typeface="Courier New" pitchFamily="49" charset="0"/>
                <a:cs typeface="Courier New" pitchFamily="49" charset="0"/>
              </a:rPr>
              <a:t>int</a:t>
            </a:r>
            <a:r>
              <a:rPr lang="en-US" altLang="zh-CN" sz="2400" b="0" kern="0" dirty="0">
                <a:latin typeface="Courier New" pitchFamily="49" charset="0"/>
                <a:cs typeface="Courier New" pitchFamily="49" charset="0"/>
              </a:rPr>
              <a:t> a</a:t>
            </a:r>
            <a:r>
              <a:rPr lang="zh-CN" altLang="en-US" sz="2400" b="0" kern="0" dirty="0">
                <a:latin typeface="Courier New" pitchFamily="49" charset="0"/>
                <a:ea typeface="楷体_GB2312" pitchFamily="49" charset="-122"/>
              </a:rPr>
              <a:t>，</a:t>
            </a:r>
            <a:r>
              <a:rPr lang="en-US" altLang="zh-CN" sz="2400" b="0" kern="0" dirty="0">
                <a:latin typeface="Courier New" pitchFamily="49" charset="0"/>
                <a:cs typeface="Courier New" pitchFamily="49" charset="0"/>
              </a:rPr>
              <a:t>b;</a:t>
            </a:r>
          </a:p>
          <a:p>
            <a:pPr algn="just">
              <a:lnSpc>
                <a:spcPct val="60000"/>
              </a:lnSpc>
              <a:buFont typeface="Wingdings" pitchFamily="2" charset="2"/>
              <a:buNone/>
              <a:defRPr/>
            </a:pPr>
            <a:r>
              <a:rPr lang="en-US" altLang="zh-CN" sz="2400" b="0" kern="0" dirty="0">
                <a:latin typeface="Courier New" pitchFamily="49" charset="0"/>
                <a:cs typeface="Courier New" pitchFamily="49" charset="0"/>
              </a:rPr>
              <a:t>};</a:t>
            </a:r>
            <a:endParaRPr lang="en-US" altLang="zh-CN" sz="2400" b="0" kern="0" dirty="0"/>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66561" y="27385"/>
            <a:ext cx="592470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3. </a:t>
            </a:r>
            <a:r>
              <a:rPr lang="zh-CN" altLang="en-US" sz="3000" dirty="0">
                <a:solidFill>
                  <a:schemeClr val="bg1"/>
                </a:solidFill>
                <a:latin typeface="Rockwell" pitchFamily="18" charset="0"/>
                <a:ea typeface="微软雅黑" pitchFamily="34" charset="-122"/>
              </a:rPr>
              <a:t>一般</a:t>
            </a:r>
            <a:r>
              <a:rPr lang="zh-CN" altLang="en-US" sz="3000" dirty="0" smtClean="0">
                <a:solidFill>
                  <a:schemeClr val="bg1"/>
                </a:solidFill>
                <a:latin typeface="Rockwell" pitchFamily="18" charset="0"/>
                <a:ea typeface="微软雅黑" pitchFamily="34" charset="-122"/>
              </a:rPr>
              <a:t>函数例子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201702364"/>
      </p:ext>
    </p:extLst>
  </p:cSld>
  <p:clrMapOvr>
    <a:masterClrMapping/>
  </p:clrMapOvr>
  <p:transition spd="med">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0" y="837506"/>
            <a:ext cx="8930167" cy="578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70000"/>
              </a:lnSpc>
            </a:pPr>
            <a:r>
              <a:rPr kumimoji="1" lang="en-US" altLang="zh-CN" dirty="0" smtClean="0">
                <a:latin typeface="Courier New" panose="02070309020205020404" pitchFamily="49" charset="0"/>
                <a:cs typeface="Courier New" panose="02070309020205020404" pitchFamily="49" charset="0"/>
              </a:rPr>
              <a:t>class </a:t>
            </a:r>
            <a:r>
              <a:rPr kumimoji="1" lang="en-US" altLang="zh-CN" dirty="0">
                <a:latin typeface="Courier New" panose="02070309020205020404" pitchFamily="49" charset="0"/>
                <a:cs typeface="Courier New" panose="02070309020205020404" pitchFamily="49" charset="0"/>
              </a:rPr>
              <a:t>Derived </a:t>
            </a:r>
            <a:r>
              <a:rPr kumimoji="1" lang="zh-CN" altLang="en-US" dirty="0">
                <a:latin typeface="Courier New" panose="02070309020205020404" pitchFamily="49" charset="0"/>
                <a:ea typeface="楷体_GB2312" pitchFamily="49" charset="-122"/>
              </a:rPr>
              <a:t>：</a:t>
            </a:r>
            <a:r>
              <a:rPr kumimoji="1" lang="en-US" altLang="zh-CN" dirty="0">
                <a:latin typeface="Courier New" panose="02070309020205020404" pitchFamily="49" charset="0"/>
                <a:cs typeface="Courier New" panose="02070309020205020404" pitchFamily="49" charset="0"/>
              </a:rPr>
              <a:t>public </a:t>
            </a:r>
            <a:r>
              <a:rPr kumimoji="1" lang="en-US" altLang="zh-CN" dirty="0" smtClean="0">
                <a:latin typeface="Courier New" panose="02070309020205020404" pitchFamily="49" charset="0"/>
                <a:cs typeface="Courier New" panose="02070309020205020404" pitchFamily="49" charset="0"/>
              </a:rPr>
              <a:t>Bas</a:t>
            </a:r>
          </a:p>
          <a:p>
            <a:pPr algn="just" eaLnBrk="1" hangingPunct="1">
              <a:lnSpc>
                <a:spcPct val="70000"/>
              </a:lnSpc>
            </a:pPr>
            <a:r>
              <a:rPr kumimoji="1" lang="en-US" altLang="zh-CN" dirty="0" smtClean="0">
                <a:latin typeface="Courier New" panose="02070309020205020404" pitchFamily="49" charset="0"/>
                <a:cs typeface="Courier New" panose="02070309020205020404" pitchFamily="49" charset="0"/>
              </a:rPr>
              <a:t>{</a:t>
            </a:r>
            <a:endParaRPr kumimoji="1" lang="en-US" altLang="zh-CN" dirty="0">
              <a:latin typeface="Courier New" panose="02070309020205020404" pitchFamily="49" charset="0"/>
              <a:cs typeface="Courier New" panose="02070309020205020404" pitchFamily="49" charset="0"/>
            </a:endParaRPr>
          </a:p>
          <a:p>
            <a:pPr algn="just">
              <a:lnSpc>
                <a:spcPct val="70000"/>
              </a:lnSpc>
            </a:pPr>
            <a:r>
              <a:rPr kumimoji="1" lang="en-US" altLang="zh-CN" dirty="0" smtClean="0">
                <a:latin typeface="Courier New" panose="02070309020205020404" pitchFamily="49" charset="0"/>
                <a:cs typeface="Courier New" panose="02070309020205020404" pitchFamily="49" charset="0"/>
              </a:rPr>
              <a:t>public</a:t>
            </a:r>
            <a:r>
              <a:rPr kumimoji="1" lang="zh-CN" altLang="en-US" dirty="0">
                <a:latin typeface="Courier New" panose="02070309020205020404" pitchFamily="49" charset="0"/>
                <a:ea typeface="楷体_GB2312" pitchFamily="49" charset="-122"/>
              </a:rPr>
              <a:t>：</a:t>
            </a:r>
            <a:endParaRPr kumimoji="1" lang="zh-CN" altLang="en-US" dirty="0">
              <a:latin typeface="Courier New" panose="02070309020205020404" pitchFamily="49" charset="0"/>
              <a:cs typeface="Courier New" panose="02070309020205020404" pitchFamily="49" charset="0"/>
            </a:endParaRPr>
          </a:p>
          <a:p>
            <a:pPr algn="just">
              <a:lnSpc>
                <a:spcPct val="70000"/>
              </a:lnSpc>
            </a:pPr>
            <a:r>
              <a:rPr kumimoji="1" lang="zh-CN" altLang="en-US"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Derived(</a:t>
            </a:r>
            <a:r>
              <a:rPr kumimoji="1" lang="en-US" altLang="zh-CN" dirty="0" err="1">
                <a:latin typeface="Courier New" panose="02070309020205020404" pitchFamily="49" charset="0"/>
                <a:cs typeface="Courier New" panose="02070309020205020404" pitchFamily="49" charset="0"/>
              </a:rPr>
              <a:t>int</a:t>
            </a:r>
            <a:r>
              <a:rPr kumimoji="1" lang="en-US" altLang="zh-CN" dirty="0">
                <a:latin typeface="Courier New" panose="02070309020205020404" pitchFamily="49" charset="0"/>
                <a:cs typeface="Courier New" panose="02070309020205020404" pitchFamily="49" charset="0"/>
              </a:rPr>
              <a:t> </a:t>
            </a:r>
            <a:r>
              <a:rPr kumimoji="1" lang="en-US" altLang="zh-CN" dirty="0" err="1">
                <a:latin typeface="Courier New" panose="02070309020205020404" pitchFamily="49" charset="0"/>
                <a:cs typeface="Courier New" panose="02070309020205020404" pitchFamily="49" charset="0"/>
              </a:rPr>
              <a:t>x,int</a:t>
            </a:r>
            <a:r>
              <a:rPr kumimoji="1" lang="en-US" altLang="zh-CN" dirty="0">
                <a:latin typeface="Courier New" panose="02070309020205020404" pitchFamily="49" charset="0"/>
                <a:cs typeface="Courier New" panose="02070309020205020404" pitchFamily="49" charset="0"/>
              </a:rPr>
              <a:t> </a:t>
            </a:r>
            <a:r>
              <a:rPr kumimoji="1" lang="en-US" altLang="zh-CN" dirty="0" err="1">
                <a:latin typeface="Courier New" panose="02070309020205020404" pitchFamily="49" charset="0"/>
                <a:cs typeface="Courier New" panose="02070309020205020404" pitchFamily="49" charset="0"/>
              </a:rPr>
              <a:t>y,int</a:t>
            </a:r>
            <a:r>
              <a:rPr kumimoji="1" lang="en-US" altLang="zh-CN" dirty="0">
                <a:latin typeface="Courier New" panose="02070309020205020404" pitchFamily="49" charset="0"/>
                <a:cs typeface="Courier New" panose="02070309020205020404" pitchFamily="49" charset="0"/>
              </a:rPr>
              <a:t> z)</a:t>
            </a:r>
            <a:r>
              <a:rPr kumimoji="1" lang="zh-CN" altLang="en-US" dirty="0">
                <a:latin typeface="Courier New" panose="02070309020205020404" pitchFamily="49" charset="0"/>
                <a:ea typeface="楷体_GB2312" pitchFamily="49" charset="-122"/>
              </a:rPr>
              <a:t>：</a:t>
            </a:r>
            <a:r>
              <a:rPr kumimoji="1" lang="en-US" altLang="zh-CN" dirty="0">
                <a:latin typeface="Courier New" panose="02070309020205020404" pitchFamily="49" charset="0"/>
                <a:cs typeface="Courier New" panose="02070309020205020404" pitchFamily="49" charset="0"/>
              </a:rPr>
              <a:t>Base(x</a:t>
            </a:r>
            <a:r>
              <a:rPr kumimoji="1" lang="zh-CN" altLang="en-US" dirty="0">
                <a:latin typeface="Courier New" panose="02070309020205020404" pitchFamily="49" charset="0"/>
                <a:ea typeface="楷体_GB2312" pitchFamily="49" charset="-122"/>
              </a:rPr>
              <a:t>，</a:t>
            </a:r>
            <a:r>
              <a:rPr kumimoji="1" lang="en-US" altLang="zh-CN" dirty="0">
                <a:latin typeface="Courier New" panose="02070309020205020404" pitchFamily="49" charset="0"/>
                <a:cs typeface="Courier New" panose="02070309020205020404" pitchFamily="49" charset="0"/>
              </a:rPr>
              <a:t>y)</a:t>
            </a:r>
          </a:p>
          <a:p>
            <a:pPr algn="just">
              <a:lnSpc>
                <a:spcPct val="70000"/>
              </a:lnSpc>
            </a:pPr>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   c=z;   }</a:t>
            </a:r>
          </a:p>
          <a:p>
            <a:pPr algn="just">
              <a:lnSpc>
                <a:spcPct val="70000"/>
              </a:lnSpc>
            </a:pPr>
            <a:r>
              <a:rPr kumimoji="1" lang="en-US" altLang="zh-CN" dirty="0" smtClean="0">
                <a:latin typeface="Courier New" panose="02070309020205020404" pitchFamily="49" charset="0"/>
                <a:cs typeface="Courier New" panose="02070309020205020404" pitchFamily="49" charset="0"/>
              </a:rPr>
              <a:t>    </a:t>
            </a:r>
            <a:r>
              <a:rPr kumimoji="1" lang="en-US" altLang="zh-CN" dirty="0">
                <a:solidFill>
                  <a:srgbClr val="FF0000"/>
                </a:solidFill>
                <a:latin typeface="Courier New" panose="02070309020205020404" pitchFamily="49" charset="0"/>
                <a:cs typeface="Courier New" panose="02070309020205020404" pitchFamily="49" charset="0"/>
              </a:rPr>
              <a:t>void show()</a:t>
            </a:r>
          </a:p>
          <a:p>
            <a:pPr algn="just">
              <a:lnSpc>
                <a:spcPct val="70000"/>
              </a:lnSpc>
            </a:pPr>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a:t>
            </a:r>
          </a:p>
          <a:p>
            <a:pPr algn="just">
              <a:lnSpc>
                <a:spcPct val="70000"/>
              </a:lnSpc>
            </a:pPr>
            <a:r>
              <a:rPr kumimoji="1" lang="en-US" altLang="zh-CN" dirty="0" smtClean="0">
                <a:latin typeface="Courier New" panose="02070309020205020404" pitchFamily="49" charset="0"/>
                <a:cs typeface="Courier New" panose="02070309020205020404" pitchFamily="49" charset="0"/>
              </a:rPr>
              <a:t>        </a:t>
            </a:r>
            <a:r>
              <a:rPr kumimoji="1" lang="en-US" altLang="zh-CN" dirty="0" err="1">
                <a:latin typeface="Courier New" panose="02070309020205020404" pitchFamily="49" charset="0"/>
                <a:cs typeface="Courier New" panose="02070309020205020404" pitchFamily="49" charset="0"/>
              </a:rPr>
              <a:t>cout</a:t>
            </a:r>
            <a:r>
              <a:rPr kumimoji="1" lang="en-US" altLang="zh-CN" dirty="0">
                <a:latin typeface="Courier New" panose="02070309020205020404" pitchFamily="49" charset="0"/>
                <a:cs typeface="Courier New" panose="02070309020205020404" pitchFamily="49" charset="0"/>
              </a:rPr>
              <a:t>&lt;&lt; "Derived---------\n";</a:t>
            </a:r>
          </a:p>
          <a:p>
            <a:pPr algn="just">
              <a:lnSpc>
                <a:spcPct val="70000"/>
              </a:lnSpc>
            </a:pPr>
            <a:r>
              <a:rPr kumimoji="1" lang="en-US" altLang="zh-CN" dirty="0" smtClean="0">
                <a:latin typeface="Courier New" panose="02070309020205020404" pitchFamily="49" charset="0"/>
                <a:cs typeface="Courier New" panose="02070309020205020404" pitchFamily="49" charset="0"/>
              </a:rPr>
              <a:t>        </a:t>
            </a:r>
            <a:r>
              <a:rPr kumimoji="1" lang="en-US" altLang="zh-CN" dirty="0" err="1">
                <a:latin typeface="Courier New" panose="02070309020205020404" pitchFamily="49" charset="0"/>
                <a:cs typeface="Courier New" panose="02070309020205020404" pitchFamily="49" charset="0"/>
              </a:rPr>
              <a:t>cout</a:t>
            </a:r>
            <a:r>
              <a:rPr kumimoji="1" lang="en-US" altLang="zh-CN" dirty="0">
                <a:latin typeface="Courier New" panose="02070309020205020404" pitchFamily="49" charset="0"/>
                <a:cs typeface="Courier New" panose="02070309020205020404" pitchFamily="49" charset="0"/>
              </a:rPr>
              <a:t>&lt;&lt;"c="&lt;&lt;c&lt;&lt;</a:t>
            </a:r>
            <a:r>
              <a:rPr kumimoji="1" lang="en-US" altLang="zh-CN" dirty="0" err="1">
                <a:latin typeface="Courier New" panose="02070309020205020404" pitchFamily="49" charset="0"/>
                <a:cs typeface="Courier New" panose="02070309020205020404" pitchFamily="49" charset="0"/>
              </a:rPr>
              <a:t>endl</a:t>
            </a:r>
            <a:r>
              <a:rPr kumimoji="1" lang="en-US" altLang="zh-CN" dirty="0">
                <a:latin typeface="Courier New" panose="02070309020205020404" pitchFamily="49" charset="0"/>
                <a:cs typeface="Courier New" panose="02070309020205020404" pitchFamily="49" charset="0"/>
              </a:rPr>
              <a:t>;</a:t>
            </a:r>
          </a:p>
          <a:p>
            <a:pPr algn="just">
              <a:lnSpc>
                <a:spcPct val="70000"/>
              </a:lnSpc>
            </a:pPr>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a:t>
            </a:r>
          </a:p>
          <a:p>
            <a:pPr algn="just">
              <a:lnSpc>
                <a:spcPct val="70000"/>
              </a:lnSpc>
            </a:pPr>
            <a:r>
              <a:rPr kumimoji="1" lang="en-US" altLang="zh-CN" dirty="0" smtClean="0">
                <a:latin typeface="Courier New" panose="02070309020205020404" pitchFamily="49" charset="0"/>
                <a:cs typeface="Courier New" panose="02070309020205020404" pitchFamily="49" charset="0"/>
              </a:rPr>
              <a:t>private</a:t>
            </a:r>
            <a:r>
              <a:rPr kumimoji="1" lang="zh-CN" altLang="en-US" dirty="0">
                <a:latin typeface="Courier New" panose="02070309020205020404" pitchFamily="49" charset="0"/>
                <a:ea typeface="楷体_GB2312" pitchFamily="49" charset="-122"/>
              </a:rPr>
              <a:t>：</a:t>
            </a:r>
            <a:endParaRPr kumimoji="1" lang="zh-CN" altLang="en-US" dirty="0">
              <a:latin typeface="Courier New" panose="02070309020205020404" pitchFamily="49" charset="0"/>
              <a:cs typeface="Courier New" panose="02070309020205020404" pitchFamily="49" charset="0"/>
            </a:endParaRPr>
          </a:p>
          <a:p>
            <a:pPr algn="just">
              <a:lnSpc>
                <a:spcPct val="70000"/>
              </a:lnSpc>
            </a:pPr>
            <a:r>
              <a:rPr kumimoji="1" lang="zh-CN" altLang="en-US" dirty="0" smtClean="0">
                <a:latin typeface="Courier New" panose="02070309020205020404" pitchFamily="49" charset="0"/>
                <a:cs typeface="Courier New" panose="02070309020205020404" pitchFamily="49" charset="0"/>
              </a:rPr>
              <a:t>    </a:t>
            </a:r>
            <a:r>
              <a:rPr kumimoji="1" lang="en-US" altLang="zh-CN" dirty="0" err="1">
                <a:latin typeface="Courier New" panose="02070309020205020404" pitchFamily="49" charset="0"/>
                <a:cs typeface="Courier New" panose="02070309020205020404" pitchFamily="49" charset="0"/>
              </a:rPr>
              <a:t>int</a:t>
            </a:r>
            <a:r>
              <a:rPr kumimoji="1" lang="en-US" altLang="zh-CN" dirty="0">
                <a:latin typeface="Courier New" panose="02070309020205020404" pitchFamily="49" charset="0"/>
                <a:cs typeface="Courier New" panose="02070309020205020404" pitchFamily="49" charset="0"/>
              </a:rPr>
              <a:t> c;</a:t>
            </a:r>
          </a:p>
          <a:p>
            <a:pPr algn="just">
              <a:lnSpc>
                <a:spcPct val="70000"/>
              </a:lnSpc>
            </a:pPr>
            <a:r>
              <a:rPr kumimoji="1" lang="en-US" altLang="zh-CN" dirty="0" smtClean="0">
                <a:latin typeface="Courier New" panose="02070309020205020404" pitchFamily="49" charset="0"/>
                <a:cs typeface="Courier New" panose="02070309020205020404" pitchFamily="49" charset="0"/>
              </a:rPr>
              <a:t>};</a:t>
            </a:r>
            <a:endParaRPr kumimoji="1" lang="en-US" altLang="zh-CN" dirty="0">
              <a:latin typeface="Courier New" panose="02070309020205020404" pitchFamily="49" charset="0"/>
              <a:cs typeface="Courier New" panose="02070309020205020404" pitchFamily="49" charset="0"/>
            </a:endParaRPr>
          </a:p>
          <a:p>
            <a:pPr algn="just">
              <a:lnSpc>
                <a:spcPct val="70000"/>
              </a:lnSpc>
            </a:pPr>
            <a:r>
              <a:rPr kumimoji="1" lang="en-US" altLang="zh-CN" dirty="0" smtClean="0">
                <a:latin typeface="Courier New" panose="02070309020205020404" pitchFamily="49" charset="0"/>
                <a:cs typeface="Courier New" panose="02070309020205020404" pitchFamily="49" charset="0"/>
              </a:rPr>
              <a:t>void </a:t>
            </a:r>
            <a:r>
              <a:rPr kumimoji="1" lang="en-US" altLang="zh-CN" dirty="0">
                <a:latin typeface="Courier New" panose="02070309020205020404" pitchFamily="49" charset="0"/>
                <a:cs typeface="Courier New" panose="02070309020205020404" pitchFamily="49" charset="0"/>
              </a:rPr>
              <a:t>main()</a:t>
            </a:r>
          </a:p>
          <a:p>
            <a:pPr algn="just">
              <a:lnSpc>
                <a:spcPct val="70000"/>
              </a:lnSpc>
            </a:pPr>
            <a:r>
              <a:rPr kumimoji="1" lang="en-US" altLang="zh-CN" dirty="0" smtClean="0">
                <a:latin typeface="Courier New" panose="02070309020205020404" pitchFamily="49" charset="0"/>
                <a:cs typeface="Courier New" panose="02070309020205020404" pitchFamily="49" charset="0"/>
              </a:rPr>
              <a:t>{</a:t>
            </a:r>
            <a:endParaRPr kumimoji="1" lang="en-US" altLang="zh-CN" dirty="0">
              <a:latin typeface="Courier New" panose="02070309020205020404" pitchFamily="49" charset="0"/>
              <a:cs typeface="Courier New" panose="02070309020205020404" pitchFamily="49" charset="0"/>
            </a:endParaRPr>
          </a:p>
          <a:p>
            <a:pPr algn="just">
              <a:lnSpc>
                <a:spcPct val="70000"/>
              </a:lnSpc>
            </a:pPr>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Base </a:t>
            </a:r>
            <a:r>
              <a:rPr kumimoji="1" lang="en-US" altLang="zh-CN" dirty="0" err="1">
                <a:latin typeface="Courier New" panose="02070309020205020404" pitchFamily="49" charset="0"/>
                <a:cs typeface="Courier New" panose="02070309020205020404" pitchFamily="49" charset="0"/>
              </a:rPr>
              <a:t>mb</a:t>
            </a:r>
            <a:r>
              <a:rPr kumimoji="1" lang="en-US" altLang="zh-CN" dirty="0">
                <a:latin typeface="Courier New" panose="02070309020205020404" pitchFamily="49" charset="0"/>
                <a:cs typeface="Courier New" panose="02070309020205020404" pitchFamily="49" charset="0"/>
              </a:rPr>
              <a:t>(60,60),*pc;</a:t>
            </a:r>
          </a:p>
          <a:p>
            <a:pPr algn="just">
              <a:lnSpc>
                <a:spcPct val="70000"/>
              </a:lnSpc>
            </a:pPr>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Derived mc(10,20,30);</a:t>
            </a:r>
          </a:p>
          <a:p>
            <a:pPr algn="just">
              <a:lnSpc>
                <a:spcPct val="70000"/>
              </a:lnSpc>
            </a:pPr>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pc=&amp;</a:t>
            </a:r>
            <a:r>
              <a:rPr kumimoji="1" lang="en-US" altLang="zh-CN" dirty="0" err="1">
                <a:latin typeface="Courier New" panose="02070309020205020404" pitchFamily="49" charset="0"/>
                <a:cs typeface="Courier New" panose="02070309020205020404" pitchFamily="49" charset="0"/>
              </a:rPr>
              <a:t>mb</a:t>
            </a:r>
            <a:r>
              <a:rPr kumimoji="1" lang="en-US" altLang="zh-CN" dirty="0">
                <a:latin typeface="Courier New" panose="02070309020205020404" pitchFamily="49" charset="0"/>
                <a:cs typeface="Courier New" panose="02070309020205020404" pitchFamily="49" charset="0"/>
              </a:rPr>
              <a:t>;</a:t>
            </a:r>
          </a:p>
          <a:p>
            <a:pPr algn="just">
              <a:lnSpc>
                <a:spcPct val="70000"/>
              </a:lnSpc>
            </a:pPr>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pc-&gt;show();</a:t>
            </a:r>
          </a:p>
          <a:p>
            <a:pPr algn="just">
              <a:lnSpc>
                <a:spcPct val="70000"/>
              </a:lnSpc>
            </a:pPr>
            <a:r>
              <a:rPr kumimoji="1" lang="en-US" altLang="zh-CN" dirty="0" smtClean="0">
                <a:latin typeface="Courier New" panose="02070309020205020404" pitchFamily="49" charset="0"/>
                <a:cs typeface="Courier New" panose="02070309020205020404" pitchFamily="49" charset="0"/>
              </a:rPr>
              <a:t>    </a:t>
            </a:r>
            <a:r>
              <a:rPr kumimoji="1" lang="en-US" altLang="zh-CN" dirty="0">
                <a:solidFill>
                  <a:srgbClr val="FF0000"/>
                </a:solidFill>
                <a:latin typeface="Courier New" panose="02070309020205020404" pitchFamily="49" charset="0"/>
                <a:cs typeface="Courier New" panose="02070309020205020404" pitchFamily="49" charset="0"/>
              </a:rPr>
              <a:t>pc=&amp;mc;</a:t>
            </a:r>
          </a:p>
          <a:p>
            <a:pPr algn="just">
              <a:lnSpc>
                <a:spcPct val="70000"/>
              </a:lnSpc>
            </a:pPr>
            <a:r>
              <a:rPr kumimoji="1" lang="en-US" altLang="zh-CN" dirty="0" smtClean="0">
                <a:solidFill>
                  <a:srgbClr val="FF0000"/>
                </a:solidFill>
                <a:latin typeface="Courier New" panose="02070309020205020404" pitchFamily="49" charset="0"/>
                <a:cs typeface="Courier New" panose="02070309020205020404" pitchFamily="49" charset="0"/>
              </a:rPr>
              <a:t>    </a:t>
            </a:r>
            <a:r>
              <a:rPr kumimoji="1" lang="en-US" altLang="zh-CN" dirty="0">
                <a:solidFill>
                  <a:srgbClr val="FF0000"/>
                </a:solidFill>
                <a:latin typeface="Courier New" panose="02070309020205020404" pitchFamily="49" charset="0"/>
                <a:cs typeface="Courier New" panose="02070309020205020404" pitchFamily="49" charset="0"/>
              </a:rPr>
              <a:t>pc-&gt;show();</a:t>
            </a:r>
          </a:p>
          <a:p>
            <a:pPr algn="just">
              <a:lnSpc>
                <a:spcPct val="70000"/>
              </a:lnSpc>
            </a:pPr>
            <a:r>
              <a:rPr kumimoji="1" lang="en-US" altLang="zh-CN" dirty="0" smtClean="0">
                <a:latin typeface="Courier New" panose="02070309020205020404" pitchFamily="49" charset="0"/>
                <a:cs typeface="Courier New" panose="02070309020205020404" pitchFamily="49" charset="0"/>
              </a:rPr>
              <a:t>}</a:t>
            </a:r>
            <a:endParaRPr kumimoji="1" lang="en-US" altLang="zh-CN" dirty="0"/>
          </a:p>
        </p:txBody>
      </p:sp>
      <p:sp>
        <p:nvSpPr>
          <p:cNvPr id="3" name="Rectangle 3"/>
          <p:cNvSpPr>
            <a:spLocks noChangeArrowheads="1"/>
          </p:cNvSpPr>
          <p:nvPr/>
        </p:nvSpPr>
        <p:spPr bwMode="auto">
          <a:xfrm>
            <a:off x="7234501" y="3353577"/>
            <a:ext cx="3329758" cy="182922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latin typeface="Courier New" panose="02070309020205020404" pitchFamily="49" charset="0"/>
                <a:cs typeface="Courier New" panose="02070309020205020404" pitchFamily="49" charset="0"/>
              </a:rPr>
              <a:t>Base----------------</a:t>
            </a:r>
          </a:p>
          <a:p>
            <a:pPr eaLnBrk="1" hangingPunct="1"/>
            <a:r>
              <a:rPr kumimoji="1" lang="en-US" altLang="zh-CN" sz="2000">
                <a:latin typeface="Courier New" panose="02070309020205020404" pitchFamily="49" charset="0"/>
                <a:cs typeface="Courier New" panose="02070309020205020404" pitchFamily="49" charset="0"/>
              </a:rPr>
              <a:t>60	60</a:t>
            </a:r>
          </a:p>
          <a:p>
            <a:pPr eaLnBrk="1" hangingPunct="1"/>
            <a:r>
              <a:rPr kumimoji="1" lang="en-US" altLang="zh-CN" sz="2000">
                <a:latin typeface="Courier New" panose="02070309020205020404" pitchFamily="49" charset="0"/>
                <a:cs typeface="Courier New" panose="02070309020205020404" pitchFamily="49" charset="0"/>
              </a:rPr>
              <a:t>Base----------------</a:t>
            </a:r>
          </a:p>
          <a:p>
            <a:pPr eaLnBrk="1" hangingPunct="1"/>
            <a:r>
              <a:rPr kumimoji="1" lang="en-US" altLang="zh-CN" sz="2000">
                <a:latin typeface="Courier New" panose="02070309020205020404" pitchFamily="49" charset="0"/>
                <a:cs typeface="Courier New" panose="02070309020205020404" pitchFamily="49" charset="0"/>
              </a:rPr>
              <a:t>10  20</a:t>
            </a:r>
          </a:p>
          <a:p>
            <a:pPr eaLnBrk="1" hangingPunct="1"/>
            <a:r>
              <a:rPr kumimoji="1" lang="en-US" altLang="zh-CN"/>
              <a:t> </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66561" y="27385"/>
            <a:ext cx="592470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3. </a:t>
            </a:r>
            <a:r>
              <a:rPr lang="zh-CN" altLang="en-US" sz="3000" dirty="0" smtClean="0">
                <a:solidFill>
                  <a:schemeClr val="bg1"/>
                </a:solidFill>
                <a:latin typeface="Rockwell" pitchFamily="18" charset="0"/>
                <a:ea typeface="微软雅黑" pitchFamily="34" charset="-122"/>
              </a:rPr>
              <a:t>一般函数例子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1101273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22726" y="1067047"/>
            <a:ext cx="11781105" cy="45238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50000"/>
              </a:lnSpc>
              <a:buFont typeface="Wingdings" pitchFamily="2" charset="2"/>
              <a:buNone/>
              <a:defRPr/>
            </a:pPr>
            <a:r>
              <a:rPr lang="zh-CN" altLang="en-US" sz="2400" b="0" kern="0" dirty="0">
                <a:latin typeface="楷体" panose="02010609060101010101" pitchFamily="49" charset="-122"/>
                <a:ea typeface="楷体" panose="02010609060101010101" pitchFamily="49" charset="-122"/>
              </a:rPr>
              <a:t>执行语句：</a:t>
            </a:r>
          </a:p>
          <a:p>
            <a:pPr>
              <a:lnSpc>
                <a:spcPct val="150000"/>
              </a:lnSpc>
              <a:buFont typeface="Wingdings" pitchFamily="2" charset="2"/>
              <a:buNone/>
              <a:defRPr/>
            </a:pPr>
            <a:r>
              <a:rPr lang="zh-CN" altLang="en-US" sz="2400" b="0" kern="0" dirty="0">
                <a:latin typeface="楷体" panose="02010609060101010101" pitchFamily="49" charset="-122"/>
                <a:ea typeface="楷体" panose="02010609060101010101" pitchFamily="49" charset="-122"/>
              </a:rPr>
              <a:t> </a:t>
            </a:r>
            <a:r>
              <a:rPr lang="zh-CN" altLang="en-US" sz="2400" b="0" kern="0" dirty="0" smtClean="0">
                <a:latin typeface="楷体" panose="02010609060101010101" pitchFamily="49" charset="-122"/>
                <a:ea typeface="楷体" panose="02010609060101010101" pitchFamily="49" charset="-122"/>
              </a:rPr>
              <a:t>  </a:t>
            </a:r>
            <a:r>
              <a:rPr kumimoji="1" lang="en-US" altLang="zh-CN" sz="2400" dirty="0" smtClean="0">
                <a:solidFill>
                  <a:srgbClr val="FF0000"/>
                </a:solidFill>
              </a:rPr>
              <a:t>pc</a:t>
            </a:r>
            <a:r>
              <a:rPr kumimoji="1" lang="en-US" altLang="zh-CN" sz="2400" dirty="0">
                <a:solidFill>
                  <a:srgbClr val="FF0000"/>
                </a:solidFill>
              </a:rPr>
              <a:t>=&amp;b; </a:t>
            </a:r>
            <a:endParaRPr kumimoji="1" lang="en-US" altLang="zh-CN" sz="2400" dirty="0" smtClean="0">
              <a:solidFill>
                <a:srgbClr val="FF0000"/>
              </a:solidFill>
            </a:endParaRPr>
          </a:p>
          <a:p>
            <a:pPr>
              <a:lnSpc>
                <a:spcPct val="150000"/>
              </a:lnSpc>
              <a:buFont typeface="Wingdings" pitchFamily="2" charset="2"/>
              <a:buNone/>
              <a:defRPr/>
            </a:pPr>
            <a:r>
              <a:rPr kumimoji="1" lang="en-US" altLang="zh-CN" sz="2400" b="0" kern="0" dirty="0">
                <a:solidFill>
                  <a:srgbClr val="FF0000"/>
                </a:solidFill>
                <a:latin typeface="楷体" panose="02010609060101010101" pitchFamily="49" charset="-122"/>
                <a:ea typeface="楷体" panose="02010609060101010101" pitchFamily="49" charset="-122"/>
              </a:rPr>
              <a:t> </a:t>
            </a:r>
            <a:r>
              <a:rPr kumimoji="1" lang="en-US" altLang="zh-CN" sz="2400" b="0" kern="0" dirty="0" smtClean="0">
                <a:solidFill>
                  <a:srgbClr val="FF0000"/>
                </a:solidFill>
                <a:latin typeface="楷体" panose="02010609060101010101" pitchFamily="49" charset="-122"/>
                <a:ea typeface="楷体" panose="02010609060101010101" pitchFamily="49" charset="-122"/>
              </a:rPr>
              <a:t>  </a:t>
            </a:r>
            <a:r>
              <a:rPr kumimoji="1" lang="en-US" altLang="zh-CN" sz="2400" dirty="0">
                <a:solidFill>
                  <a:srgbClr val="FF0000"/>
                </a:solidFill>
              </a:rPr>
              <a:t>pc=&amp;mc;</a:t>
            </a:r>
          </a:p>
          <a:p>
            <a:pPr>
              <a:lnSpc>
                <a:spcPct val="150000"/>
              </a:lnSpc>
              <a:buFont typeface="Wingdings" pitchFamily="2" charset="2"/>
              <a:buNone/>
              <a:defRPr/>
            </a:pPr>
            <a:r>
              <a:rPr lang="en-US" altLang="zh-CN" sz="2400" b="0" kern="0" dirty="0">
                <a:latin typeface="楷体" panose="02010609060101010101" pitchFamily="49" charset="-122"/>
                <a:ea typeface="楷体" panose="02010609060101010101" pitchFamily="49" charset="-122"/>
              </a:rPr>
              <a:t>    </a:t>
            </a:r>
            <a:r>
              <a:rPr lang="zh-CN" altLang="en-US" sz="2400" b="0" kern="0" dirty="0">
                <a:latin typeface="楷体" panose="02010609060101010101" pitchFamily="49" charset="-122"/>
                <a:ea typeface="楷体" panose="02010609060101010101" pitchFamily="49" charset="-122"/>
              </a:rPr>
              <a:t>后</a:t>
            </a:r>
            <a:r>
              <a:rPr lang="en-US" altLang="zh-CN" sz="2400" b="0" kern="0" dirty="0">
                <a:latin typeface="楷体" panose="02010609060101010101" pitchFamily="49" charset="-122"/>
                <a:ea typeface="楷体" panose="02010609060101010101" pitchFamily="49" charset="-122"/>
              </a:rPr>
              <a:t>,</a:t>
            </a:r>
            <a:r>
              <a:rPr lang="zh-CN" altLang="en-US" sz="2400" b="0" kern="0" dirty="0">
                <a:latin typeface="楷体" panose="02010609060101010101" pitchFamily="49" charset="-122"/>
                <a:ea typeface="楷体" panose="02010609060101010101" pitchFamily="49" charset="-122"/>
              </a:rPr>
              <a:t>指针</a:t>
            </a:r>
            <a:r>
              <a:rPr lang="en-US" altLang="zh-CN" sz="2400" b="0" kern="0" dirty="0">
                <a:latin typeface="楷体" panose="02010609060101010101" pitchFamily="49" charset="-122"/>
                <a:ea typeface="楷体" panose="02010609060101010101" pitchFamily="49" charset="-122"/>
              </a:rPr>
              <a:t>pc</a:t>
            </a:r>
            <a:r>
              <a:rPr lang="zh-CN" altLang="en-US" sz="2400" b="0" kern="0" dirty="0">
                <a:latin typeface="楷体" panose="02010609060101010101" pitchFamily="49" charset="-122"/>
                <a:ea typeface="楷体" panose="02010609060101010101" pitchFamily="49" charset="-122"/>
              </a:rPr>
              <a:t>已经指向</a:t>
            </a:r>
            <a:r>
              <a:rPr lang="zh-CN" altLang="en-US" sz="2400" b="0" kern="0" dirty="0" smtClean="0">
                <a:latin typeface="楷体" panose="02010609060101010101" pitchFamily="49" charset="-122"/>
                <a:ea typeface="楷体" panose="02010609060101010101" pitchFamily="49" charset="-122"/>
              </a:rPr>
              <a:t>了派生类对象</a:t>
            </a:r>
            <a:r>
              <a:rPr lang="en-US" altLang="zh-CN" sz="2400" b="0" kern="0" dirty="0" smtClean="0">
                <a:latin typeface="楷体" panose="02010609060101010101" pitchFamily="49" charset="-122"/>
                <a:ea typeface="楷体" panose="02010609060101010101" pitchFamily="49" charset="-122"/>
              </a:rPr>
              <a:t>,</a:t>
            </a:r>
            <a:r>
              <a:rPr lang="zh-CN" altLang="en-US" sz="2400" b="0" kern="0" dirty="0">
                <a:latin typeface="楷体" panose="02010609060101010101" pitchFamily="49" charset="-122"/>
                <a:ea typeface="楷体" panose="02010609060101010101" pitchFamily="49" charset="-122"/>
              </a:rPr>
              <a:t>但它所调用的</a:t>
            </a:r>
            <a:r>
              <a:rPr lang="zh-CN" altLang="en-US" sz="2400" b="0" kern="0" dirty="0" smtClean="0">
                <a:latin typeface="楷体" panose="02010609060101010101" pitchFamily="49" charset="-122"/>
                <a:ea typeface="楷体" panose="02010609060101010101" pitchFamily="49" charset="-122"/>
              </a:rPr>
              <a:t>函数仍然</a:t>
            </a:r>
            <a:r>
              <a:rPr lang="zh-CN" altLang="en-US" sz="2400" b="0" kern="0" dirty="0">
                <a:latin typeface="楷体" panose="02010609060101010101" pitchFamily="49" charset="-122"/>
                <a:ea typeface="楷体" panose="02010609060101010101" pitchFamily="49" charset="-122"/>
              </a:rPr>
              <a:t>是基类对象</a:t>
            </a:r>
            <a:r>
              <a:rPr lang="zh-CN" altLang="en-US" sz="2400" b="0" kern="0" dirty="0" smtClean="0">
                <a:latin typeface="楷体" panose="02010609060101010101" pitchFamily="49" charset="-122"/>
                <a:ea typeface="楷体" panose="02010609060101010101" pitchFamily="49" charset="-122"/>
              </a:rPr>
              <a:t>的</a:t>
            </a:r>
            <a:r>
              <a:rPr lang="zh-CN" altLang="en-US" sz="2400" b="0" kern="0" dirty="0">
                <a:latin typeface="楷体" panose="02010609060101010101" pitchFamily="49" charset="-122"/>
                <a:ea typeface="楷体" panose="02010609060101010101" pitchFamily="49" charset="-122"/>
              </a:rPr>
              <a:t>函数</a:t>
            </a:r>
            <a:r>
              <a:rPr lang="zh-CN" altLang="en-US" sz="2400" b="0" kern="0" dirty="0" smtClean="0">
                <a:latin typeface="楷体" panose="02010609060101010101" pitchFamily="49" charset="-122"/>
                <a:ea typeface="楷体" panose="02010609060101010101" pitchFamily="49" charset="-122"/>
              </a:rPr>
              <a:t>，</a:t>
            </a:r>
            <a:r>
              <a:rPr lang="zh-CN" altLang="en-US" sz="2400" b="0" kern="0" dirty="0">
                <a:latin typeface="楷体" panose="02010609060101010101" pitchFamily="49" charset="-122"/>
                <a:ea typeface="楷体" panose="02010609060101010101" pitchFamily="49" charset="-122"/>
              </a:rPr>
              <a:t>显然这不是我们所期望的。</a:t>
            </a:r>
          </a:p>
          <a:p>
            <a:pPr>
              <a:lnSpc>
                <a:spcPct val="150000"/>
              </a:lnSpc>
              <a:buFont typeface="Wingdings" pitchFamily="2" charset="2"/>
              <a:buNone/>
              <a:defRPr/>
            </a:pPr>
            <a:r>
              <a:rPr lang="zh-CN" altLang="en-US" sz="2400" b="0" kern="0" dirty="0">
                <a:latin typeface="楷体" panose="02010609060101010101" pitchFamily="49" charset="-122"/>
                <a:ea typeface="楷体" panose="02010609060101010101" pitchFamily="49" charset="-122"/>
              </a:rPr>
              <a:t>     这个程序的错误是由</a:t>
            </a:r>
            <a:r>
              <a:rPr lang="en-US" altLang="zh-CN" sz="2400" b="0" kern="0" dirty="0">
                <a:latin typeface="楷体" panose="02010609060101010101" pitchFamily="49" charset="-122"/>
                <a:ea typeface="楷体" panose="02010609060101010101" pitchFamily="49" charset="-122"/>
              </a:rPr>
              <a:t>C++</a:t>
            </a:r>
            <a:r>
              <a:rPr lang="zh-CN" altLang="en-US" sz="2400" b="0" kern="0" dirty="0">
                <a:solidFill>
                  <a:srgbClr val="FF0000"/>
                </a:solidFill>
                <a:latin typeface="楷体" panose="02010609060101010101" pitchFamily="49" charset="-122"/>
                <a:ea typeface="楷体" panose="02010609060101010101" pitchFamily="49" charset="-122"/>
              </a:rPr>
              <a:t>静态联编机制</a:t>
            </a:r>
            <a:r>
              <a:rPr lang="zh-CN" altLang="en-US" sz="2400" b="0" kern="0" dirty="0">
                <a:latin typeface="楷体" panose="02010609060101010101" pitchFamily="49" charset="-122"/>
                <a:ea typeface="楷体" panose="02010609060101010101" pitchFamily="49" charset="-122"/>
              </a:rPr>
              <a:t>造成的。对于上面的程序，静态联编机制首先将基类对象的指针</a:t>
            </a:r>
            <a:r>
              <a:rPr lang="en-US" altLang="zh-CN" sz="2400" b="0" kern="0" dirty="0">
                <a:latin typeface="楷体" panose="02010609060101010101" pitchFamily="49" charset="-122"/>
                <a:ea typeface="楷体" panose="02010609060101010101" pitchFamily="49" charset="-122"/>
              </a:rPr>
              <a:t>pc</a:t>
            </a:r>
            <a:r>
              <a:rPr lang="zh-CN" altLang="en-US" sz="2400" b="0" kern="0" dirty="0">
                <a:latin typeface="楷体" panose="02010609060101010101" pitchFamily="49" charset="-122"/>
                <a:ea typeface="楷体" panose="02010609060101010101" pitchFamily="49" charset="-122"/>
              </a:rPr>
              <a:t>与基类的成员</a:t>
            </a:r>
            <a:r>
              <a:rPr lang="zh-CN" altLang="en-US" sz="2400" b="0" kern="0" dirty="0" smtClean="0">
                <a:latin typeface="楷体" panose="02010609060101010101" pitchFamily="49" charset="-122"/>
                <a:ea typeface="楷体" panose="02010609060101010101" pitchFamily="49" charset="-122"/>
              </a:rPr>
              <a:t>函数（如</a:t>
            </a:r>
            <a:r>
              <a:rPr lang="en-US" altLang="zh-CN" sz="2400" b="0" kern="0" dirty="0">
                <a:latin typeface="楷体" panose="02010609060101010101" pitchFamily="49" charset="-122"/>
                <a:ea typeface="楷体" panose="02010609060101010101" pitchFamily="49" charset="-122"/>
              </a:rPr>
              <a:t>show()</a:t>
            </a:r>
            <a:r>
              <a:rPr lang="zh-CN" altLang="en-US" sz="2400" b="0" kern="0" dirty="0" smtClean="0">
                <a:latin typeface="楷体" panose="02010609060101010101" pitchFamily="49" charset="-122"/>
                <a:ea typeface="楷体" panose="02010609060101010101" pitchFamily="49" charset="-122"/>
              </a:rPr>
              <a:t>）连接</a:t>
            </a:r>
            <a:r>
              <a:rPr lang="zh-CN" altLang="en-US" sz="2400" b="0" kern="0" dirty="0">
                <a:latin typeface="楷体" panose="02010609060101010101" pitchFamily="49" charset="-122"/>
                <a:ea typeface="楷体" panose="02010609060101010101" pitchFamily="49" charset="-122"/>
              </a:rPr>
              <a:t>在一起，这样，不管指针</a:t>
            </a:r>
            <a:r>
              <a:rPr lang="en-US" altLang="zh-CN" sz="2400" b="0" kern="0" dirty="0">
                <a:latin typeface="楷体" panose="02010609060101010101" pitchFamily="49" charset="-122"/>
                <a:ea typeface="楷体" panose="02010609060101010101" pitchFamily="49" charset="-122"/>
              </a:rPr>
              <a:t>pc</a:t>
            </a:r>
            <a:r>
              <a:rPr lang="zh-CN" altLang="en-US" sz="2400" b="0" kern="0" dirty="0">
                <a:latin typeface="楷体" panose="02010609060101010101" pitchFamily="49" charset="-122"/>
                <a:ea typeface="楷体" panose="02010609060101010101" pitchFamily="49" charset="-122"/>
              </a:rPr>
              <a:t>指向哪个对象，</a:t>
            </a:r>
            <a:r>
              <a:rPr lang="en-US" altLang="zh-CN" sz="2400" b="0" kern="0" dirty="0">
                <a:latin typeface="楷体" panose="02010609060101010101" pitchFamily="49" charset="-122"/>
                <a:ea typeface="楷体" panose="02010609060101010101" pitchFamily="49" charset="-122"/>
              </a:rPr>
              <a:t>pc-&gt;show()</a:t>
            </a:r>
            <a:r>
              <a:rPr lang="zh-CN" altLang="en-US" sz="2400" b="0" kern="0" dirty="0">
                <a:latin typeface="楷体" panose="02010609060101010101" pitchFamily="49" charset="-122"/>
                <a:ea typeface="楷体" panose="02010609060101010101" pitchFamily="49" charset="-122"/>
              </a:rPr>
              <a:t>调用的总是基类中的成员函数</a:t>
            </a:r>
            <a:r>
              <a:rPr lang="en-US" altLang="zh-CN" sz="2400" b="0" kern="0" dirty="0">
                <a:latin typeface="楷体" panose="02010609060101010101" pitchFamily="49" charset="-122"/>
                <a:ea typeface="楷体" panose="02010609060101010101" pitchFamily="49" charset="-122"/>
              </a:rPr>
              <a:t>show()</a:t>
            </a:r>
            <a:r>
              <a:rPr lang="zh-CN" altLang="en-US" sz="2400" b="0" kern="0" dirty="0">
                <a:latin typeface="楷体" panose="02010609060101010101" pitchFamily="49" charset="-122"/>
                <a:ea typeface="楷体" panose="02010609060101010101" pitchFamily="49" charset="-122"/>
              </a:rPr>
              <a:t>。为解决这一问题，</a:t>
            </a:r>
            <a:r>
              <a:rPr lang="en-US" altLang="zh-CN" sz="2400" b="0" kern="0" dirty="0">
                <a:latin typeface="楷体" panose="02010609060101010101" pitchFamily="49" charset="-122"/>
                <a:ea typeface="楷体" panose="02010609060101010101" pitchFamily="49" charset="-122"/>
              </a:rPr>
              <a:t>C++</a:t>
            </a:r>
            <a:r>
              <a:rPr lang="zh-CN" altLang="en-US" sz="2400" b="0" kern="0" dirty="0">
                <a:latin typeface="楷体" panose="02010609060101010101" pitchFamily="49" charset="-122"/>
                <a:ea typeface="楷体" panose="02010609060101010101" pitchFamily="49" charset="-122"/>
              </a:rPr>
              <a:t>引入了虚函数的概念。</a:t>
            </a:r>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66561" y="27385"/>
            <a:ext cx="592470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无虚函数的例子</a:t>
            </a:r>
            <a:r>
              <a:rPr lang="zh-CN" altLang="en-US" sz="3000" dirty="0">
                <a:solidFill>
                  <a:schemeClr val="bg1"/>
                </a:solidFill>
                <a:latin typeface="Rockwell" pitchFamily="18" charset="0"/>
                <a:ea typeface="微软雅黑" pitchFamily="34" charset="-122"/>
              </a:rPr>
              <a:t>说明</a:t>
            </a:r>
          </a:p>
        </p:txBody>
      </p:sp>
    </p:spTree>
    <p:extLst>
      <p:ext uri="{BB962C8B-B14F-4D97-AF65-F5344CB8AC3E}">
        <p14:creationId xmlns:p14="http://schemas.microsoft.com/office/powerpoint/2010/main" val="1180219151"/>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4227"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260"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1835"/>
            <a:ext cx="466725" cy="468313"/>
            <a:chOff x="1192404" y="608225"/>
            <a:chExt cx="1755828" cy="1759616"/>
          </a:xfrm>
        </p:grpSpPr>
        <p:grpSp>
          <p:nvGrpSpPr>
            <p:cNvPr id="944233"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44236"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44237"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803548" y="398"/>
            <a:ext cx="619345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多态性</a:t>
            </a:r>
            <a:endParaRPr lang="zh-CN" altLang="en-US" sz="3000" dirty="0">
              <a:solidFill>
                <a:schemeClr val="bg1"/>
              </a:solidFill>
              <a:latin typeface="Rockwell" pitchFamily="18" charset="0"/>
              <a:ea typeface="微软雅黑" pitchFamily="34" charset="-122"/>
            </a:endParaRPr>
          </a:p>
        </p:txBody>
      </p:sp>
      <p:sp>
        <p:nvSpPr>
          <p:cNvPr id="47" name="Rectangle 2"/>
          <p:cNvSpPr txBox="1">
            <a:spLocks noChangeArrowheads="1"/>
          </p:cNvSpPr>
          <p:nvPr/>
        </p:nvSpPr>
        <p:spPr>
          <a:xfrm>
            <a:off x="190928" y="833438"/>
            <a:ext cx="11812902" cy="5880100"/>
          </a:xfrm>
          <a:prstGeom prst="rect">
            <a:avLst/>
          </a:prstGeom>
        </p:spPr>
        <p:txBody>
          <a:bodyPr/>
          <a:lstStyle>
            <a:lvl1pPr marL="455613" indent="-455613" algn="l" defTabSz="1217613" rtl="0" eaLnBrk="1" fontAlgn="base" hangingPunct="1">
              <a:spcBef>
                <a:spcPct val="20000"/>
              </a:spcBef>
              <a:spcAft>
                <a:spcPct val="0"/>
              </a:spcAft>
              <a:buFont typeface="Arial" pitchFamily="34" charset="0"/>
              <a:buChar char="•"/>
              <a:defRPr sz="4300">
                <a:solidFill>
                  <a:schemeClr val="tx1"/>
                </a:solidFill>
                <a:latin typeface="+mn-lt"/>
                <a:ea typeface="+mn-ea"/>
                <a:cs typeface="+mn-cs"/>
              </a:defRPr>
            </a:lvl1pPr>
            <a:lvl2pPr marL="990600" indent="-381000" algn="l" defTabSz="1217613" rtl="0" eaLnBrk="1" fontAlgn="base" hangingPunct="1">
              <a:spcBef>
                <a:spcPct val="20000"/>
              </a:spcBef>
              <a:spcAft>
                <a:spcPct val="0"/>
              </a:spcAft>
              <a:buFont typeface="Arial" pitchFamily="34" charset="0"/>
              <a:buChar char="–"/>
              <a:defRPr sz="3800">
                <a:solidFill>
                  <a:schemeClr val="tx1"/>
                </a:solidFill>
                <a:latin typeface="+mn-lt"/>
                <a:ea typeface="+mn-ea"/>
              </a:defRPr>
            </a:lvl2pPr>
            <a:lvl3pPr marL="1524000" indent="-304800" algn="l" defTabSz="1217613" rtl="0" eaLnBrk="1" fontAlgn="base" hangingPunct="1">
              <a:spcBef>
                <a:spcPct val="20000"/>
              </a:spcBef>
              <a:spcAft>
                <a:spcPct val="0"/>
              </a:spcAft>
              <a:buFont typeface="Arial" pitchFamily="34" charset="0"/>
              <a:buChar char="•"/>
              <a:defRPr sz="3100">
                <a:solidFill>
                  <a:schemeClr val="tx1"/>
                </a:solidFill>
                <a:latin typeface="+mn-lt"/>
                <a:ea typeface="+mn-ea"/>
              </a:defRPr>
            </a:lvl3pPr>
            <a:lvl4pPr marL="2133600" indent="-307975"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4pPr>
            <a:lvl5pPr marL="27432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5pPr>
            <a:lvl6pPr marL="32004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6pPr>
            <a:lvl7pPr marL="36576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7pPr>
            <a:lvl8pPr marL="41148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8pPr>
            <a:lvl9pPr marL="45720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9pPr>
          </a:lstStyle>
          <a:p>
            <a:pPr marL="623888" indent="-342900">
              <a:lnSpc>
                <a:spcPct val="105000"/>
              </a:lnSpc>
              <a:buClr>
                <a:srgbClr val="3333FF"/>
              </a:buClr>
              <a:defRPr/>
            </a:pPr>
            <a:r>
              <a:rPr lang="zh-CN" altLang="en-US" sz="2400" kern="0" dirty="0" smtClean="0">
                <a:solidFill>
                  <a:srgbClr val="FF0000"/>
                </a:solidFill>
                <a:latin typeface="楷体" panose="02010609060101010101" pitchFamily="49" charset="-122"/>
                <a:ea typeface="楷体" panose="02010609060101010101" pitchFamily="49" charset="-122"/>
              </a:rPr>
              <a:t>所谓多态性</a:t>
            </a:r>
            <a:r>
              <a:rPr lang="zh-CN" altLang="en-US" sz="2400" kern="0" dirty="0" smtClean="0">
                <a:solidFill>
                  <a:srgbClr val="000000"/>
                </a:solidFill>
                <a:latin typeface="楷体" panose="02010609060101010101" pitchFamily="49" charset="-122"/>
                <a:ea typeface="楷体" panose="02010609060101010101" pitchFamily="49" charset="-122"/>
              </a:rPr>
              <a:t>就是不同对象收到相同的消息时，产生不同的动作</a:t>
            </a:r>
            <a:r>
              <a:rPr lang="en-US" altLang="zh-CN" sz="2400" kern="0" dirty="0" smtClean="0">
                <a:solidFill>
                  <a:srgbClr val="000000"/>
                </a:solidFill>
                <a:latin typeface="楷体" panose="02010609060101010101" pitchFamily="49" charset="-122"/>
                <a:ea typeface="楷体" panose="02010609060101010101" pitchFamily="49" charset="-122"/>
              </a:rPr>
              <a:t>;</a:t>
            </a:r>
            <a:endParaRPr lang="en-US" altLang="zh-CN" sz="2400" kern="0" dirty="0" smtClean="0">
              <a:latin typeface="楷体" panose="02010609060101010101" pitchFamily="49" charset="-122"/>
              <a:ea typeface="楷体" panose="02010609060101010101" pitchFamily="49" charset="-122"/>
            </a:endParaRPr>
          </a:p>
          <a:p>
            <a:pPr marL="623888" indent="-342900">
              <a:lnSpc>
                <a:spcPct val="105000"/>
              </a:lnSpc>
              <a:buClr>
                <a:srgbClr val="3333FF"/>
              </a:buClr>
              <a:defRPr/>
            </a:pPr>
            <a:r>
              <a:rPr lang="zh-CN" altLang="en-US" sz="2400" kern="0" dirty="0" smtClean="0">
                <a:latin typeface="楷体" panose="02010609060101010101" pitchFamily="49" charset="-122"/>
                <a:ea typeface="楷体" panose="02010609060101010101" pitchFamily="49" charset="-122"/>
              </a:rPr>
              <a:t>多态性的两种描述：</a:t>
            </a:r>
          </a:p>
          <a:p>
            <a:pPr marL="534988" lvl="1" indent="-342900">
              <a:lnSpc>
                <a:spcPct val="105000"/>
              </a:lnSpc>
              <a:buClr>
                <a:srgbClr val="3333FF"/>
              </a:buClr>
              <a:defRPr/>
            </a:pPr>
            <a:r>
              <a:rPr lang="zh-CN" altLang="en-US" sz="2400" kern="0" dirty="0" smtClean="0">
                <a:latin typeface="楷体" panose="02010609060101010101" pitchFamily="49" charset="-122"/>
                <a:ea typeface="楷体" panose="02010609060101010101" pitchFamily="49" charset="-122"/>
              </a:rPr>
              <a:t>（</a:t>
            </a:r>
            <a:r>
              <a:rPr lang="en-US" altLang="zh-CN" sz="2400" kern="0" dirty="0" smtClean="0">
                <a:latin typeface="楷体" panose="02010609060101010101" pitchFamily="49" charset="-122"/>
                <a:ea typeface="楷体" panose="02010609060101010101" pitchFamily="49" charset="-122"/>
              </a:rPr>
              <a:t>1</a:t>
            </a:r>
            <a:r>
              <a:rPr lang="zh-CN" altLang="en-US" sz="2400" kern="0" dirty="0" smtClean="0">
                <a:latin typeface="楷体" panose="02010609060101010101" pitchFamily="49" charset="-122"/>
                <a:ea typeface="楷体" panose="02010609060101010101" pitchFamily="49" charset="-122"/>
              </a:rPr>
              <a:t>）指具有不同功能的函数可以用</a:t>
            </a:r>
            <a:r>
              <a:rPr lang="zh-CN" altLang="en-US" sz="2400" kern="0" dirty="0" smtClean="0">
                <a:solidFill>
                  <a:schemeClr val="bg2"/>
                </a:solidFill>
                <a:latin typeface="楷体" panose="02010609060101010101" pitchFamily="49" charset="-122"/>
                <a:ea typeface="楷体" panose="02010609060101010101" pitchFamily="49" charset="-122"/>
              </a:rPr>
              <a:t>同一个函数名</a:t>
            </a:r>
            <a:r>
              <a:rPr lang="zh-CN" altLang="en-US" sz="2400" kern="0" dirty="0" smtClean="0">
                <a:latin typeface="楷体" panose="02010609060101010101" pitchFamily="49" charset="-122"/>
                <a:ea typeface="楷体" panose="02010609060101010101" pitchFamily="49" charset="-122"/>
              </a:rPr>
              <a:t>；</a:t>
            </a:r>
          </a:p>
          <a:p>
            <a:pPr marL="534988" lvl="1" indent="-342900">
              <a:lnSpc>
                <a:spcPct val="105000"/>
              </a:lnSpc>
              <a:buClr>
                <a:srgbClr val="3333FF"/>
              </a:buClr>
              <a:defRPr/>
            </a:pPr>
            <a:r>
              <a:rPr lang="zh-CN" altLang="en-US" sz="2400" kern="0" dirty="0" smtClean="0">
                <a:latin typeface="楷体" panose="02010609060101010101" pitchFamily="49" charset="-122"/>
                <a:ea typeface="楷体" panose="02010609060101010101" pitchFamily="49" charset="-122"/>
              </a:rPr>
              <a:t>（</a:t>
            </a:r>
            <a:r>
              <a:rPr lang="en-US" altLang="zh-CN" sz="2400" kern="0" dirty="0" smtClean="0">
                <a:latin typeface="楷体" panose="02010609060101010101" pitchFamily="49" charset="-122"/>
                <a:ea typeface="楷体" panose="02010609060101010101" pitchFamily="49" charset="-122"/>
              </a:rPr>
              <a:t>2</a:t>
            </a:r>
            <a:r>
              <a:rPr lang="zh-CN" altLang="en-US" sz="2400" kern="0" dirty="0" smtClean="0">
                <a:latin typeface="楷体" panose="02010609060101010101" pitchFamily="49" charset="-122"/>
                <a:ea typeface="楷体" panose="02010609060101010101" pitchFamily="49" charset="-122"/>
              </a:rPr>
              <a:t>）指向不同的对象发送同一个消息，不同的对象在接收时会</a:t>
            </a:r>
            <a:r>
              <a:rPr lang="zh-CN" altLang="en-US" sz="2400" kern="0" dirty="0" smtClean="0">
                <a:solidFill>
                  <a:schemeClr val="bg2"/>
                </a:solidFill>
                <a:latin typeface="楷体" panose="02010609060101010101" pitchFamily="49" charset="-122"/>
                <a:ea typeface="楷体" panose="02010609060101010101" pitchFamily="49" charset="-122"/>
              </a:rPr>
              <a:t>产生不同的行为</a:t>
            </a:r>
            <a:r>
              <a:rPr lang="zh-CN" altLang="en-US" sz="2400" kern="0" dirty="0" smtClean="0">
                <a:latin typeface="楷体" panose="02010609060101010101" pitchFamily="49" charset="-122"/>
                <a:ea typeface="楷体" panose="02010609060101010101" pitchFamily="49" charset="-122"/>
              </a:rPr>
              <a:t>；</a:t>
            </a:r>
          </a:p>
          <a:p>
            <a:pPr marL="623888" indent="-342900">
              <a:lnSpc>
                <a:spcPct val="105000"/>
              </a:lnSpc>
              <a:buClr>
                <a:srgbClr val="3333FF"/>
              </a:buClr>
              <a:defRPr/>
            </a:pPr>
            <a:r>
              <a:rPr lang="zh-CN" altLang="en-US" sz="2400" kern="0" dirty="0" smtClean="0">
                <a:latin typeface="楷体" panose="02010609060101010101" pitchFamily="49" charset="-122"/>
                <a:ea typeface="楷体" panose="02010609060101010101" pitchFamily="49" charset="-122"/>
              </a:rPr>
              <a:t>从实现角度看，分为</a:t>
            </a:r>
            <a:r>
              <a:rPr lang="zh-CN" altLang="en-US" sz="2400" kern="0" dirty="0" smtClean="0">
                <a:solidFill>
                  <a:schemeClr val="bg2"/>
                </a:solidFill>
                <a:latin typeface="楷体" panose="02010609060101010101" pitchFamily="49" charset="-122"/>
                <a:ea typeface="楷体" panose="02010609060101010101" pitchFamily="49" charset="-122"/>
              </a:rPr>
              <a:t>静态多态性</a:t>
            </a:r>
            <a:r>
              <a:rPr lang="zh-CN" altLang="en-US" sz="2400" kern="0" dirty="0" smtClean="0">
                <a:latin typeface="楷体" panose="02010609060101010101" pitchFamily="49" charset="-122"/>
                <a:ea typeface="楷体" panose="02010609060101010101" pitchFamily="49" charset="-122"/>
              </a:rPr>
              <a:t>和</a:t>
            </a:r>
            <a:r>
              <a:rPr lang="zh-CN" altLang="en-US" sz="2400" kern="0" dirty="0" smtClean="0">
                <a:solidFill>
                  <a:schemeClr val="bg2"/>
                </a:solidFill>
                <a:latin typeface="楷体" panose="02010609060101010101" pitchFamily="49" charset="-122"/>
                <a:ea typeface="楷体" panose="02010609060101010101" pitchFamily="49" charset="-122"/>
              </a:rPr>
              <a:t>动态多态性</a:t>
            </a:r>
            <a:r>
              <a:rPr lang="en-US" altLang="zh-CN" sz="2400" kern="0" dirty="0" smtClean="0">
                <a:solidFill>
                  <a:schemeClr val="bg2"/>
                </a:solidFill>
                <a:latin typeface="楷体" panose="02010609060101010101" pitchFamily="49" charset="-122"/>
                <a:ea typeface="楷体" panose="02010609060101010101" pitchFamily="49" charset="-122"/>
              </a:rPr>
              <a:t>;</a:t>
            </a:r>
            <a:endParaRPr lang="zh-CN" altLang="en-US" sz="2400" kern="0" dirty="0" smtClean="0">
              <a:solidFill>
                <a:schemeClr val="bg2"/>
              </a:solidFill>
              <a:latin typeface="楷体" panose="02010609060101010101" pitchFamily="49" charset="-122"/>
              <a:ea typeface="楷体" panose="02010609060101010101" pitchFamily="49" charset="-122"/>
            </a:endParaRPr>
          </a:p>
          <a:p>
            <a:pPr marL="534988" lvl="1" indent="-342900">
              <a:lnSpc>
                <a:spcPct val="105000"/>
              </a:lnSpc>
              <a:buClr>
                <a:srgbClr val="3333FF"/>
              </a:buClr>
              <a:defRPr/>
            </a:pPr>
            <a:r>
              <a:rPr lang="zh-CN" altLang="en-US" sz="2400" kern="0" dirty="0" smtClean="0">
                <a:latin typeface="楷体" panose="02010609060101010101" pitchFamily="49" charset="-122"/>
                <a:ea typeface="楷体" panose="02010609060101010101" pitchFamily="49" charset="-122"/>
              </a:rPr>
              <a:t>静态多态性</a:t>
            </a:r>
            <a:r>
              <a:rPr lang="en-US" altLang="zh-CN" sz="2400" kern="0" dirty="0" smtClean="0">
                <a:latin typeface="楷体" panose="02010609060101010101" pitchFamily="49" charset="-122"/>
                <a:ea typeface="楷体" panose="02010609060101010101" pitchFamily="49" charset="-122"/>
              </a:rPr>
              <a:t>——</a:t>
            </a:r>
            <a:r>
              <a:rPr lang="zh-CN" altLang="en-US" sz="2400" kern="0" dirty="0" smtClean="0">
                <a:solidFill>
                  <a:schemeClr val="bg2"/>
                </a:solidFill>
                <a:latin typeface="楷体" panose="02010609060101010101" pitchFamily="49" charset="-122"/>
                <a:ea typeface="楷体" panose="02010609060101010101" pitchFamily="49" charset="-122"/>
              </a:rPr>
              <a:t>函数重载</a:t>
            </a:r>
            <a:r>
              <a:rPr lang="zh-CN" altLang="en-US" sz="2400" kern="0" dirty="0" smtClean="0">
                <a:latin typeface="楷体" panose="02010609060101010101" pitchFamily="49" charset="-122"/>
                <a:ea typeface="楷体" panose="02010609060101010101" pitchFamily="49" charset="-122"/>
              </a:rPr>
              <a:t>和</a:t>
            </a:r>
            <a:r>
              <a:rPr lang="zh-CN" altLang="en-US" sz="2400" kern="0" dirty="0" smtClean="0">
                <a:solidFill>
                  <a:schemeClr val="bg2"/>
                </a:solidFill>
                <a:latin typeface="楷体" panose="02010609060101010101" pitchFamily="49" charset="-122"/>
                <a:ea typeface="楷体" panose="02010609060101010101" pitchFamily="49" charset="-122"/>
              </a:rPr>
              <a:t>运算符重载</a:t>
            </a:r>
            <a:r>
              <a:rPr lang="zh-CN" altLang="en-US" sz="2400" kern="0" dirty="0" smtClean="0">
                <a:latin typeface="楷体" panose="02010609060101010101" pitchFamily="49" charset="-122"/>
                <a:ea typeface="楷体" panose="02010609060101010101" pitchFamily="49" charset="-122"/>
              </a:rPr>
              <a:t>；</a:t>
            </a:r>
          </a:p>
          <a:p>
            <a:pPr marL="534988" lvl="1" indent="-342900">
              <a:lnSpc>
                <a:spcPct val="105000"/>
              </a:lnSpc>
              <a:buClr>
                <a:srgbClr val="3333FF"/>
              </a:buClr>
              <a:defRPr/>
            </a:pPr>
            <a:r>
              <a:rPr lang="zh-CN" altLang="en-US" sz="2400" kern="0" dirty="0" smtClean="0">
                <a:latin typeface="楷体" panose="02010609060101010101" pitchFamily="49" charset="-122"/>
                <a:ea typeface="楷体" panose="02010609060101010101" pitchFamily="49" charset="-122"/>
              </a:rPr>
              <a:t>运行时的多态</a:t>
            </a:r>
            <a:r>
              <a:rPr lang="en-US" altLang="zh-CN" sz="2400" kern="0" dirty="0" smtClean="0">
                <a:latin typeface="楷体" panose="02010609060101010101" pitchFamily="49" charset="-122"/>
                <a:ea typeface="楷体" panose="02010609060101010101" pitchFamily="49" charset="-122"/>
              </a:rPr>
              <a:t>——</a:t>
            </a:r>
            <a:r>
              <a:rPr lang="zh-CN" altLang="en-US" sz="2400" kern="0" dirty="0" smtClean="0">
                <a:solidFill>
                  <a:schemeClr val="bg2"/>
                </a:solidFill>
                <a:latin typeface="楷体" panose="02010609060101010101" pitchFamily="49" charset="-122"/>
                <a:ea typeface="楷体" panose="02010609060101010101" pitchFamily="49" charset="-122"/>
              </a:rPr>
              <a:t>继承</a:t>
            </a:r>
            <a:r>
              <a:rPr lang="zh-CN" altLang="en-US" sz="2400" kern="0" dirty="0" smtClean="0">
                <a:latin typeface="楷体" panose="02010609060101010101" pitchFamily="49" charset="-122"/>
                <a:ea typeface="楷体" panose="02010609060101010101" pitchFamily="49" charset="-122"/>
              </a:rPr>
              <a:t>和</a:t>
            </a:r>
            <a:r>
              <a:rPr lang="zh-CN" altLang="en-US" sz="2400" kern="0" dirty="0" smtClean="0">
                <a:solidFill>
                  <a:schemeClr val="bg2"/>
                </a:solidFill>
                <a:latin typeface="楷体" panose="02010609060101010101" pitchFamily="49" charset="-122"/>
                <a:ea typeface="楷体" panose="02010609060101010101" pitchFamily="49" charset="-122"/>
              </a:rPr>
              <a:t>虚函数</a:t>
            </a:r>
            <a:r>
              <a:rPr lang="zh-CN" altLang="en-US" sz="2400" kern="0" dirty="0" smtClean="0">
                <a:latin typeface="楷体" panose="02010609060101010101" pitchFamily="49" charset="-122"/>
                <a:ea typeface="楷体" panose="02010609060101010101" pitchFamily="49" charset="-122"/>
              </a:rPr>
              <a:t>；</a:t>
            </a:r>
            <a:endParaRPr lang="en-US" altLang="zh-CN" sz="2400" kern="0" dirty="0" smtClean="0">
              <a:latin typeface="楷体" panose="02010609060101010101" pitchFamily="49" charset="-122"/>
              <a:ea typeface="楷体" panose="02010609060101010101" pitchFamily="49" charset="-122"/>
            </a:endParaRPr>
          </a:p>
          <a:p>
            <a:pPr marL="0" indent="0">
              <a:lnSpc>
                <a:spcPct val="105000"/>
              </a:lnSpc>
              <a:buClr>
                <a:srgbClr val="3333FF"/>
              </a:buClr>
              <a:buNone/>
              <a:defRPr/>
            </a:pPr>
            <a:r>
              <a:rPr lang="en-US" altLang="zh-CN" sz="2400" kern="0" dirty="0">
                <a:latin typeface="楷体" panose="02010609060101010101" pitchFamily="49" charset="-122"/>
                <a:ea typeface="楷体" panose="02010609060101010101" pitchFamily="49" charset="-122"/>
              </a:rPr>
              <a:t> </a:t>
            </a:r>
            <a:r>
              <a:rPr lang="en-US" altLang="zh-CN" sz="2400" kern="0" dirty="0" smtClean="0">
                <a:latin typeface="楷体" panose="02010609060101010101" pitchFamily="49" charset="-122"/>
                <a:ea typeface="楷体" panose="02010609060101010101" pitchFamily="49" charset="-122"/>
              </a:rPr>
              <a:t>  </a:t>
            </a:r>
            <a:r>
              <a:rPr lang="zh-CN" altLang="en-US" sz="2400" kern="0" dirty="0" smtClean="0">
                <a:latin typeface="楷体" panose="02010609060101010101" pitchFamily="49" charset="-122"/>
                <a:ea typeface="楷体" panose="02010609060101010101" pitchFamily="49" charset="-122"/>
              </a:rPr>
              <a:t>多态的实现：</a:t>
            </a:r>
          </a:p>
          <a:p>
            <a:pPr marL="914400" lvl="1" indent="-457200">
              <a:lnSpc>
                <a:spcPct val="105000"/>
              </a:lnSpc>
              <a:buClr>
                <a:srgbClr val="3333FF"/>
              </a:buClr>
              <a:buSzPct val="80000"/>
              <a:buFont typeface="Wingdings" pitchFamily="2" charset="2"/>
              <a:buChar char="u"/>
              <a:defRPr/>
            </a:pPr>
            <a:r>
              <a:rPr lang="zh-CN" altLang="en-US" sz="2400" kern="0" dirty="0" smtClean="0">
                <a:solidFill>
                  <a:schemeClr val="bg2"/>
                </a:solidFill>
                <a:latin typeface="楷体" panose="02010609060101010101" pitchFamily="49" charset="-122"/>
                <a:ea typeface="楷体" panose="02010609060101010101" pitchFamily="49" charset="-122"/>
              </a:rPr>
              <a:t>函数重载</a:t>
            </a:r>
            <a:r>
              <a:rPr lang="zh-CN" altLang="en-US" sz="2400" kern="0" dirty="0" smtClean="0">
                <a:latin typeface="楷体" panose="02010609060101010101" pitchFamily="49" charset="-122"/>
                <a:ea typeface="楷体" panose="02010609060101010101" pitchFamily="49" charset="-122"/>
              </a:rPr>
              <a:t>；</a:t>
            </a:r>
          </a:p>
          <a:p>
            <a:pPr marL="914400" lvl="1" indent="-457200">
              <a:lnSpc>
                <a:spcPct val="105000"/>
              </a:lnSpc>
              <a:buClr>
                <a:srgbClr val="3333FF"/>
              </a:buClr>
              <a:buSzPct val="80000"/>
              <a:buFont typeface="Wingdings" pitchFamily="2" charset="2"/>
              <a:buChar char="u"/>
              <a:defRPr/>
            </a:pPr>
            <a:r>
              <a:rPr lang="zh-CN" altLang="en-US" sz="2400" kern="0" dirty="0" smtClean="0">
                <a:solidFill>
                  <a:schemeClr val="bg2"/>
                </a:solidFill>
                <a:latin typeface="楷体" panose="02010609060101010101" pitchFamily="49" charset="-122"/>
                <a:ea typeface="楷体" panose="02010609060101010101" pitchFamily="49" charset="-122"/>
              </a:rPr>
              <a:t>运算符重载</a:t>
            </a:r>
            <a:r>
              <a:rPr lang="zh-CN" altLang="en-US" sz="2400" kern="0" dirty="0" smtClean="0">
                <a:latin typeface="楷体" panose="02010609060101010101" pitchFamily="49" charset="-122"/>
                <a:ea typeface="楷体" panose="02010609060101010101" pitchFamily="49" charset="-122"/>
              </a:rPr>
              <a:t>；</a:t>
            </a:r>
          </a:p>
          <a:p>
            <a:pPr marL="914400" lvl="1" indent="-457200">
              <a:lnSpc>
                <a:spcPct val="105000"/>
              </a:lnSpc>
              <a:buClr>
                <a:srgbClr val="3333FF"/>
              </a:buClr>
              <a:buSzPct val="80000"/>
              <a:buFont typeface="Wingdings" pitchFamily="2" charset="2"/>
              <a:buChar char="u"/>
              <a:defRPr/>
            </a:pPr>
            <a:r>
              <a:rPr lang="zh-CN" altLang="en-US" sz="2400" kern="0" dirty="0" smtClean="0">
                <a:solidFill>
                  <a:schemeClr val="bg2"/>
                </a:solidFill>
                <a:latin typeface="楷体" panose="02010609060101010101" pitchFamily="49" charset="-122"/>
                <a:ea typeface="楷体" panose="02010609060101010101" pitchFamily="49" charset="-122"/>
              </a:rPr>
              <a:t>虚函数</a:t>
            </a:r>
            <a:r>
              <a:rPr lang="zh-CN" altLang="en-US" sz="2400" kern="0" dirty="0" smtClean="0">
                <a:latin typeface="楷体" panose="02010609060101010101" pitchFamily="49" charset="-122"/>
                <a:ea typeface="楷体" panose="02010609060101010101" pitchFamily="49" charset="-122"/>
              </a:rPr>
              <a:t>；</a:t>
            </a:r>
          </a:p>
          <a:p>
            <a:pPr marL="477838" lvl="1">
              <a:lnSpc>
                <a:spcPct val="105000"/>
              </a:lnSpc>
              <a:buClr>
                <a:srgbClr val="3333FF"/>
              </a:buClr>
              <a:buFont typeface="Wingdings" pitchFamily="2" charset="2"/>
              <a:buChar char="u"/>
              <a:defRPr/>
            </a:pPr>
            <a:endParaRPr lang="zh-CN" altLang="en-US" sz="2400" kern="0" dirty="0" smtClean="0">
              <a:latin typeface="宋体" pitchFamily="2"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194519" y="549402"/>
            <a:ext cx="12003831"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2667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a:lnSpc>
                <a:spcPct val="80000"/>
              </a:lnSpc>
            </a:pPr>
            <a:r>
              <a:rPr kumimoji="1" lang="en-US" altLang="zh-CN" dirty="0" smtClean="0">
                <a:solidFill>
                  <a:srgbClr val="000000"/>
                </a:solidFill>
              </a:rPr>
              <a:t>#</a:t>
            </a:r>
            <a:r>
              <a:rPr kumimoji="1" lang="en-US" altLang="zh-CN" dirty="0">
                <a:solidFill>
                  <a:srgbClr val="000000"/>
                </a:solidFill>
              </a:rPr>
              <a:t>include&lt;</a:t>
            </a:r>
            <a:r>
              <a:rPr kumimoji="1" lang="en-US" altLang="zh-CN" dirty="0" err="1">
                <a:solidFill>
                  <a:srgbClr val="000000"/>
                </a:solidFill>
              </a:rPr>
              <a:t>iostream.h</a:t>
            </a:r>
            <a:r>
              <a:rPr kumimoji="1" lang="en-US" altLang="zh-CN" dirty="0">
                <a:solidFill>
                  <a:srgbClr val="000000"/>
                </a:solidFill>
              </a:rPr>
              <a:t>&gt;</a:t>
            </a:r>
          </a:p>
          <a:p>
            <a:pPr algn="just">
              <a:lnSpc>
                <a:spcPct val="80000"/>
              </a:lnSpc>
            </a:pPr>
            <a:r>
              <a:rPr kumimoji="1" lang="en-US" altLang="zh-CN" dirty="0" smtClean="0">
                <a:solidFill>
                  <a:srgbClr val="000000"/>
                </a:solidFill>
              </a:rPr>
              <a:t>class </a:t>
            </a:r>
            <a:r>
              <a:rPr kumimoji="1" lang="en-US" altLang="zh-CN" dirty="0">
                <a:solidFill>
                  <a:srgbClr val="000000"/>
                </a:solidFill>
              </a:rPr>
              <a:t>Base </a:t>
            </a:r>
            <a:endParaRPr kumimoji="1" lang="en-US" altLang="zh-CN" dirty="0" smtClean="0">
              <a:solidFill>
                <a:srgbClr val="000000"/>
              </a:solidFill>
            </a:endParaRPr>
          </a:p>
          <a:p>
            <a:pPr algn="just">
              <a:lnSpc>
                <a:spcPct val="80000"/>
              </a:lnSpc>
            </a:pPr>
            <a:r>
              <a:rPr kumimoji="1" lang="en-US" altLang="zh-CN" dirty="0" smtClean="0">
                <a:solidFill>
                  <a:srgbClr val="000000"/>
                </a:solidFill>
              </a:rPr>
              <a:t>{</a:t>
            </a:r>
            <a:endParaRPr kumimoji="1" lang="en-US" altLang="zh-CN" dirty="0">
              <a:solidFill>
                <a:srgbClr val="000000"/>
              </a:solidFill>
            </a:endParaRPr>
          </a:p>
          <a:p>
            <a:pPr algn="just">
              <a:lnSpc>
                <a:spcPct val="80000"/>
              </a:lnSpc>
            </a:pPr>
            <a:r>
              <a:rPr kumimoji="1" lang="en-US" altLang="zh-CN" dirty="0" smtClean="0">
                <a:solidFill>
                  <a:srgbClr val="000000"/>
                </a:solidFill>
              </a:rPr>
              <a:t>public</a:t>
            </a:r>
            <a:r>
              <a:rPr kumimoji="1" lang="en-US" altLang="zh-CN" dirty="0">
                <a:solidFill>
                  <a:srgbClr val="000000"/>
                </a:solidFill>
              </a:rPr>
              <a:t>:</a:t>
            </a:r>
          </a:p>
          <a:p>
            <a:pPr algn="just">
              <a:lnSpc>
                <a:spcPct val="80000"/>
              </a:lnSpc>
            </a:pPr>
            <a:r>
              <a:rPr kumimoji="1" lang="en-US" altLang="zh-CN" dirty="0" smtClean="0">
                <a:solidFill>
                  <a:srgbClr val="000000"/>
                </a:solidFill>
              </a:rPr>
              <a:t>        Base(</a:t>
            </a:r>
            <a:r>
              <a:rPr kumimoji="1" lang="en-US" altLang="zh-CN" dirty="0" err="1" smtClean="0">
                <a:solidFill>
                  <a:srgbClr val="000000"/>
                </a:solidFill>
              </a:rPr>
              <a:t>int</a:t>
            </a:r>
            <a:r>
              <a:rPr kumimoji="1" lang="en-US" altLang="zh-CN" dirty="0" smtClean="0">
                <a:solidFill>
                  <a:srgbClr val="000000"/>
                </a:solidFill>
              </a:rPr>
              <a:t> </a:t>
            </a:r>
            <a:r>
              <a:rPr kumimoji="1" lang="en-US" altLang="zh-CN" dirty="0" err="1">
                <a:solidFill>
                  <a:srgbClr val="000000"/>
                </a:solidFill>
              </a:rPr>
              <a:t>x,int</a:t>
            </a:r>
            <a:r>
              <a:rPr kumimoji="1" lang="en-US" altLang="zh-CN" dirty="0">
                <a:solidFill>
                  <a:srgbClr val="000000"/>
                </a:solidFill>
              </a:rPr>
              <a:t> y)</a:t>
            </a:r>
          </a:p>
          <a:p>
            <a:pPr algn="just">
              <a:lnSpc>
                <a:spcPct val="80000"/>
              </a:lnSpc>
            </a:pPr>
            <a:r>
              <a:rPr kumimoji="1" lang="en-US" altLang="zh-CN" dirty="0">
                <a:solidFill>
                  <a:srgbClr val="000000"/>
                </a:solidFill>
              </a:rPr>
              <a:t>	</a:t>
            </a:r>
            <a:r>
              <a:rPr kumimoji="1" lang="en-US" altLang="zh-CN" dirty="0" smtClean="0">
                <a:solidFill>
                  <a:srgbClr val="000000"/>
                </a:solidFill>
              </a:rPr>
              <a:t>{  </a:t>
            </a:r>
            <a:r>
              <a:rPr kumimoji="1" lang="en-US" altLang="zh-CN" dirty="0">
                <a:solidFill>
                  <a:srgbClr val="000000"/>
                </a:solidFill>
              </a:rPr>
              <a:t>a=x; b=y; }</a:t>
            </a:r>
          </a:p>
          <a:p>
            <a:pPr algn="just">
              <a:lnSpc>
                <a:spcPct val="80000"/>
              </a:lnSpc>
            </a:pPr>
            <a:r>
              <a:rPr kumimoji="1" lang="en-US" altLang="zh-CN" dirty="0">
                <a:solidFill>
                  <a:srgbClr val="000000"/>
                </a:solidFill>
              </a:rPr>
              <a:t>	</a:t>
            </a:r>
            <a:r>
              <a:rPr kumimoji="1" lang="en-US" altLang="zh-CN" dirty="0" smtClean="0">
                <a:solidFill>
                  <a:srgbClr val="000000"/>
                </a:solidFill>
              </a:rPr>
              <a:t> </a:t>
            </a:r>
            <a:r>
              <a:rPr kumimoji="1" lang="en-US" altLang="zh-CN" dirty="0">
                <a:solidFill>
                  <a:srgbClr val="FF0000"/>
                </a:solidFill>
              </a:rPr>
              <a:t>virtual void show()      </a:t>
            </a:r>
            <a:r>
              <a:rPr kumimoji="1" lang="en-US" altLang="zh-CN" dirty="0">
                <a:solidFill>
                  <a:srgbClr val="000000"/>
                </a:solidFill>
              </a:rPr>
              <a:t>//</a:t>
            </a:r>
            <a:r>
              <a:rPr kumimoji="1" lang="zh-CN" altLang="en-US" dirty="0">
                <a:solidFill>
                  <a:srgbClr val="000000"/>
                </a:solidFill>
              </a:rPr>
              <a:t>定义虚函数</a:t>
            </a:r>
            <a:r>
              <a:rPr kumimoji="1" lang="en-US" altLang="zh-CN" dirty="0">
                <a:solidFill>
                  <a:srgbClr val="000000"/>
                </a:solidFill>
              </a:rPr>
              <a:t>show()</a:t>
            </a:r>
          </a:p>
          <a:p>
            <a:pPr algn="just">
              <a:lnSpc>
                <a:spcPct val="80000"/>
              </a:lnSpc>
            </a:pPr>
            <a:r>
              <a:rPr kumimoji="1" lang="en-US" altLang="zh-CN" dirty="0">
                <a:solidFill>
                  <a:srgbClr val="000000"/>
                </a:solidFill>
              </a:rPr>
              <a:t>	</a:t>
            </a:r>
            <a:r>
              <a:rPr kumimoji="1" lang="en-US" altLang="zh-CN" dirty="0" smtClean="0">
                <a:solidFill>
                  <a:srgbClr val="000000"/>
                </a:solidFill>
              </a:rPr>
              <a:t> </a:t>
            </a:r>
            <a:r>
              <a:rPr kumimoji="1" lang="en-US" altLang="zh-CN" dirty="0">
                <a:solidFill>
                  <a:srgbClr val="000000"/>
                </a:solidFill>
              </a:rPr>
              <a:t>{ </a:t>
            </a:r>
            <a:r>
              <a:rPr kumimoji="1" lang="en-US" altLang="zh-CN" dirty="0" err="1">
                <a:solidFill>
                  <a:srgbClr val="000000"/>
                </a:solidFill>
              </a:rPr>
              <a:t>cout</a:t>
            </a:r>
            <a:r>
              <a:rPr kumimoji="1" lang="en-US" altLang="zh-CN" dirty="0">
                <a:solidFill>
                  <a:srgbClr val="000000"/>
                </a:solidFill>
              </a:rPr>
              <a:t>&lt;&lt;"Base----------\n"; </a:t>
            </a:r>
            <a:r>
              <a:rPr kumimoji="1" lang="en-US" altLang="zh-CN" dirty="0" err="1">
                <a:solidFill>
                  <a:srgbClr val="000000"/>
                </a:solidFill>
              </a:rPr>
              <a:t>cout</a:t>
            </a:r>
            <a:r>
              <a:rPr kumimoji="1" lang="en-US" altLang="zh-CN" dirty="0">
                <a:solidFill>
                  <a:srgbClr val="000000"/>
                </a:solidFill>
              </a:rPr>
              <a:t>&lt;&lt;a&lt;&lt;" "&lt;&lt;b&lt;&lt;</a:t>
            </a:r>
            <a:r>
              <a:rPr kumimoji="1" lang="en-US" altLang="zh-CN" dirty="0" err="1">
                <a:solidFill>
                  <a:srgbClr val="000000"/>
                </a:solidFill>
              </a:rPr>
              <a:t>endl</a:t>
            </a:r>
            <a:r>
              <a:rPr kumimoji="1" lang="en-US" altLang="zh-CN" dirty="0">
                <a:solidFill>
                  <a:srgbClr val="000000"/>
                </a:solidFill>
              </a:rPr>
              <a:t>;}</a:t>
            </a:r>
          </a:p>
          <a:p>
            <a:pPr algn="just">
              <a:lnSpc>
                <a:spcPct val="80000"/>
              </a:lnSpc>
            </a:pPr>
            <a:r>
              <a:rPr kumimoji="1" lang="en-US" altLang="zh-CN" dirty="0" smtClean="0">
                <a:solidFill>
                  <a:srgbClr val="000000"/>
                </a:solidFill>
              </a:rPr>
              <a:t>private</a:t>
            </a:r>
            <a:r>
              <a:rPr kumimoji="1" lang="en-US" altLang="zh-CN" dirty="0">
                <a:solidFill>
                  <a:srgbClr val="000000"/>
                </a:solidFill>
              </a:rPr>
              <a:t>:</a:t>
            </a:r>
          </a:p>
          <a:p>
            <a:pPr algn="just">
              <a:lnSpc>
                <a:spcPct val="80000"/>
              </a:lnSpc>
            </a:pPr>
            <a:r>
              <a:rPr kumimoji="1" lang="en-US" altLang="zh-CN" dirty="0" smtClean="0">
                <a:solidFill>
                  <a:srgbClr val="000000"/>
                </a:solidFill>
              </a:rPr>
              <a:t>       </a:t>
            </a:r>
            <a:r>
              <a:rPr kumimoji="1" lang="en-US" altLang="zh-CN" dirty="0" err="1" smtClean="0">
                <a:solidFill>
                  <a:srgbClr val="000000"/>
                </a:solidFill>
              </a:rPr>
              <a:t>int</a:t>
            </a:r>
            <a:r>
              <a:rPr kumimoji="1" lang="en-US" altLang="zh-CN" dirty="0" smtClean="0">
                <a:solidFill>
                  <a:srgbClr val="000000"/>
                </a:solidFill>
              </a:rPr>
              <a:t> </a:t>
            </a:r>
            <a:r>
              <a:rPr kumimoji="1" lang="en-US" altLang="zh-CN" dirty="0" err="1">
                <a:solidFill>
                  <a:srgbClr val="000000"/>
                </a:solidFill>
              </a:rPr>
              <a:t>a,b</a:t>
            </a:r>
            <a:r>
              <a:rPr kumimoji="1" lang="en-US" altLang="zh-CN" dirty="0">
                <a:solidFill>
                  <a:srgbClr val="000000"/>
                </a:solidFill>
              </a:rPr>
              <a:t>;  </a:t>
            </a:r>
            <a:endParaRPr kumimoji="1" lang="en-US" altLang="zh-CN" dirty="0" smtClean="0">
              <a:solidFill>
                <a:srgbClr val="000000"/>
              </a:solidFill>
            </a:endParaRPr>
          </a:p>
          <a:p>
            <a:pPr algn="just">
              <a:lnSpc>
                <a:spcPct val="80000"/>
              </a:lnSpc>
            </a:pPr>
            <a:r>
              <a:rPr kumimoji="1" lang="en-US" altLang="zh-CN" dirty="0" smtClean="0">
                <a:solidFill>
                  <a:srgbClr val="000000"/>
                </a:solidFill>
              </a:rPr>
              <a:t>};</a:t>
            </a:r>
            <a:endParaRPr kumimoji="1" lang="en-US" altLang="zh-CN" dirty="0">
              <a:solidFill>
                <a:srgbClr val="000000"/>
              </a:solidFill>
            </a:endParaRPr>
          </a:p>
          <a:p>
            <a:pPr algn="just">
              <a:lnSpc>
                <a:spcPct val="80000"/>
              </a:lnSpc>
            </a:pPr>
            <a:r>
              <a:rPr kumimoji="1" lang="en-US" altLang="zh-CN" dirty="0" smtClean="0">
                <a:solidFill>
                  <a:srgbClr val="000000"/>
                </a:solidFill>
              </a:rPr>
              <a:t>class </a:t>
            </a:r>
            <a:r>
              <a:rPr kumimoji="1" lang="en-US" altLang="zh-CN" dirty="0">
                <a:solidFill>
                  <a:srgbClr val="000000"/>
                </a:solidFill>
              </a:rPr>
              <a:t>Derived : public Base	</a:t>
            </a:r>
            <a:endParaRPr kumimoji="1" lang="en-US" altLang="zh-CN" dirty="0" smtClean="0">
              <a:solidFill>
                <a:srgbClr val="000000"/>
              </a:solidFill>
            </a:endParaRPr>
          </a:p>
          <a:p>
            <a:pPr algn="just">
              <a:lnSpc>
                <a:spcPct val="80000"/>
              </a:lnSpc>
            </a:pPr>
            <a:r>
              <a:rPr kumimoji="1" lang="en-US" altLang="zh-CN" dirty="0" smtClean="0">
                <a:solidFill>
                  <a:srgbClr val="000000"/>
                </a:solidFill>
              </a:rPr>
              <a:t>{</a:t>
            </a:r>
            <a:endParaRPr kumimoji="1" lang="en-US" altLang="zh-CN" dirty="0">
              <a:solidFill>
                <a:srgbClr val="000000"/>
              </a:solidFill>
            </a:endParaRPr>
          </a:p>
          <a:p>
            <a:pPr algn="just">
              <a:lnSpc>
                <a:spcPct val="80000"/>
              </a:lnSpc>
            </a:pPr>
            <a:r>
              <a:rPr kumimoji="1" lang="en-US" altLang="zh-CN" dirty="0" smtClean="0">
                <a:solidFill>
                  <a:srgbClr val="000000"/>
                </a:solidFill>
              </a:rPr>
              <a:t>public</a:t>
            </a:r>
            <a:r>
              <a:rPr kumimoji="1" lang="en-US" altLang="zh-CN" dirty="0">
                <a:solidFill>
                  <a:srgbClr val="000000"/>
                </a:solidFill>
              </a:rPr>
              <a:t>:</a:t>
            </a:r>
          </a:p>
          <a:p>
            <a:pPr algn="just">
              <a:lnSpc>
                <a:spcPct val="80000"/>
              </a:lnSpc>
            </a:pPr>
            <a:r>
              <a:rPr kumimoji="1" lang="en-US" altLang="zh-CN" dirty="0" smtClean="0">
                <a:solidFill>
                  <a:srgbClr val="000000"/>
                </a:solidFill>
              </a:rPr>
              <a:t>       </a:t>
            </a:r>
            <a:r>
              <a:rPr kumimoji="1" lang="en-US" altLang="zh-CN" dirty="0">
                <a:solidFill>
                  <a:srgbClr val="000000"/>
                </a:solidFill>
              </a:rPr>
              <a:t>Derived(</a:t>
            </a:r>
            <a:r>
              <a:rPr kumimoji="1" lang="en-US" altLang="zh-CN" dirty="0" err="1">
                <a:solidFill>
                  <a:srgbClr val="000000"/>
                </a:solidFill>
              </a:rPr>
              <a:t>int</a:t>
            </a:r>
            <a:r>
              <a:rPr kumimoji="1" lang="en-US" altLang="zh-CN" dirty="0">
                <a:solidFill>
                  <a:srgbClr val="000000"/>
                </a:solidFill>
              </a:rPr>
              <a:t> </a:t>
            </a:r>
            <a:r>
              <a:rPr kumimoji="1" lang="en-US" altLang="zh-CN" dirty="0" err="1">
                <a:solidFill>
                  <a:srgbClr val="000000"/>
                </a:solidFill>
              </a:rPr>
              <a:t>x,int</a:t>
            </a:r>
            <a:r>
              <a:rPr kumimoji="1" lang="en-US" altLang="zh-CN" dirty="0">
                <a:solidFill>
                  <a:srgbClr val="000000"/>
                </a:solidFill>
              </a:rPr>
              <a:t> </a:t>
            </a:r>
            <a:r>
              <a:rPr kumimoji="1" lang="en-US" altLang="zh-CN" dirty="0" err="1">
                <a:solidFill>
                  <a:srgbClr val="000000"/>
                </a:solidFill>
              </a:rPr>
              <a:t>y,int</a:t>
            </a:r>
            <a:r>
              <a:rPr kumimoji="1" lang="en-US" altLang="zh-CN" dirty="0">
                <a:solidFill>
                  <a:srgbClr val="000000"/>
                </a:solidFill>
              </a:rPr>
              <a:t> z):Base(</a:t>
            </a:r>
            <a:r>
              <a:rPr kumimoji="1" lang="en-US" altLang="zh-CN" dirty="0" err="1">
                <a:solidFill>
                  <a:srgbClr val="000000"/>
                </a:solidFill>
              </a:rPr>
              <a:t>x,y</a:t>
            </a:r>
            <a:r>
              <a:rPr kumimoji="1" lang="en-US" altLang="zh-CN" dirty="0">
                <a:solidFill>
                  <a:srgbClr val="000000"/>
                </a:solidFill>
              </a:rPr>
              <a:t>){c=z; }</a:t>
            </a:r>
          </a:p>
          <a:p>
            <a:pPr algn="just">
              <a:lnSpc>
                <a:spcPct val="80000"/>
              </a:lnSpc>
            </a:pPr>
            <a:r>
              <a:rPr kumimoji="1" lang="en-US" altLang="zh-CN" dirty="0" smtClean="0">
                <a:solidFill>
                  <a:schemeClr val="accent2"/>
                </a:solidFill>
              </a:rPr>
              <a:t>       </a:t>
            </a:r>
            <a:r>
              <a:rPr kumimoji="1" lang="en-US" altLang="zh-CN" dirty="0">
                <a:solidFill>
                  <a:srgbClr val="FF0000"/>
                </a:solidFill>
              </a:rPr>
              <a:t>void show()             </a:t>
            </a:r>
            <a:r>
              <a:rPr kumimoji="1" lang="en-US" altLang="zh-CN" dirty="0">
                <a:solidFill>
                  <a:srgbClr val="000000"/>
                </a:solidFill>
              </a:rPr>
              <a:t>//</a:t>
            </a:r>
            <a:r>
              <a:rPr kumimoji="1" lang="zh-CN" altLang="en-US" dirty="0">
                <a:solidFill>
                  <a:srgbClr val="000000"/>
                </a:solidFill>
              </a:rPr>
              <a:t>重新定义虚函数</a:t>
            </a:r>
            <a:r>
              <a:rPr kumimoji="1" lang="en-US" altLang="zh-CN" dirty="0">
                <a:solidFill>
                  <a:srgbClr val="000000"/>
                </a:solidFill>
              </a:rPr>
              <a:t>show()</a:t>
            </a:r>
          </a:p>
          <a:p>
            <a:pPr algn="just">
              <a:lnSpc>
                <a:spcPct val="80000"/>
              </a:lnSpc>
            </a:pPr>
            <a:r>
              <a:rPr kumimoji="1" lang="en-US" altLang="zh-CN" dirty="0" smtClean="0">
                <a:solidFill>
                  <a:srgbClr val="000000"/>
                </a:solidFill>
              </a:rPr>
              <a:t>     </a:t>
            </a:r>
            <a:r>
              <a:rPr kumimoji="1" lang="en-US" altLang="zh-CN" dirty="0">
                <a:solidFill>
                  <a:srgbClr val="000000"/>
                </a:solidFill>
              </a:rPr>
              <a:t>{ </a:t>
            </a:r>
            <a:r>
              <a:rPr kumimoji="1" lang="en-US" altLang="zh-CN" dirty="0" err="1">
                <a:solidFill>
                  <a:srgbClr val="000000"/>
                </a:solidFill>
              </a:rPr>
              <a:t>cout</a:t>
            </a:r>
            <a:r>
              <a:rPr kumimoji="1" lang="en-US" altLang="zh-CN" dirty="0">
                <a:solidFill>
                  <a:srgbClr val="000000"/>
                </a:solidFill>
              </a:rPr>
              <a:t>&lt;&lt; "Derived---------\n"; </a:t>
            </a:r>
            <a:r>
              <a:rPr kumimoji="1" lang="en-US" altLang="zh-CN" dirty="0" err="1">
                <a:solidFill>
                  <a:srgbClr val="000000"/>
                </a:solidFill>
              </a:rPr>
              <a:t>cout</a:t>
            </a:r>
            <a:r>
              <a:rPr kumimoji="1" lang="en-US" altLang="zh-CN" dirty="0">
                <a:solidFill>
                  <a:srgbClr val="000000"/>
                </a:solidFill>
              </a:rPr>
              <a:t>&lt;&lt;c&lt;&lt;</a:t>
            </a:r>
            <a:r>
              <a:rPr kumimoji="1" lang="en-US" altLang="zh-CN" dirty="0" err="1">
                <a:solidFill>
                  <a:srgbClr val="000000"/>
                </a:solidFill>
              </a:rPr>
              <a:t>endl</a:t>
            </a:r>
            <a:r>
              <a:rPr kumimoji="1" lang="en-US" altLang="zh-CN" dirty="0">
                <a:solidFill>
                  <a:srgbClr val="000000"/>
                </a:solidFill>
              </a:rPr>
              <a:t>;}</a:t>
            </a:r>
          </a:p>
          <a:p>
            <a:pPr algn="just">
              <a:lnSpc>
                <a:spcPct val="80000"/>
              </a:lnSpc>
            </a:pPr>
            <a:r>
              <a:rPr kumimoji="1" lang="en-US" altLang="zh-CN" dirty="0" smtClean="0">
                <a:solidFill>
                  <a:srgbClr val="000000"/>
                </a:solidFill>
              </a:rPr>
              <a:t>private</a:t>
            </a:r>
            <a:r>
              <a:rPr kumimoji="1" lang="en-US" altLang="zh-CN" dirty="0">
                <a:solidFill>
                  <a:srgbClr val="000000"/>
                </a:solidFill>
              </a:rPr>
              <a:t>:</a:t>
            </a:r>
          </a:p>
          <a:p>
            <a:pPr algn="just">
              <a:lnSpc>
                <a:spcPct val="80000"/>
              </a:lnSpc>
            </a:pPr>
            <a:r>
              <a:rPr kumimoji="1" lang="en-US" altLang="zh-CN" dirty="0" smtClean="0">
                <a:solidFill>
                  <a:srgbClr val="000000"/>
                </a:solidFill>
              </a:rPr>
              <a:t>       </a:t>
            </a:r>
            <a:r>
              <a:rPr kumimoji="1" lang="en-US" altLang="zh-CN" dirty="0" err="1" smtClean="0">
                <a:solidFill>
                  <a:srgbClr val="000000"/>
                </a:solidFill>
              </a:rPr>
              <a:t>int</a:t>
            </a:r>
            <a:r>
              <a:rPr kumimoji="1" lang="en-US" altLang="zh-CN" dirty="0" smtClean="0">
                <a:solidFill>
                  <a:srgbClr val="000000"/>
                </a:solidFill>
              </a:rPr>
              <a:t> </a:t>
            </a:r>
            <a:r>
              <a:rPr kumimoji="1" lang="en-US" altLang="zh-CN" dirty="0">
                <a:solidFill>
                  <a:srgbClr val="000000"/>
                </a:solidFill>
              </a:rPr>
              <a:t>c;</a:t>
            </a:r>
          </a:p>
          <a:p>
            <a:pPr>
              <a:lnSpc>
                <a:spcPct val="80000"/>
              </a:lnSpc>
            </a:pPr>
            <a:r>
              <a:rPr kumimoji="1" lang="en-US" altLang="zh-CN" dirty="0" smtClean="0">
                <a:solidFill>
                  <a:srgbClr val="000000"/>
                </a:solidFill>
              </a:rPr>
              <a:t>}; </a:t>
            </a:r>
            <a:endParaRPr kumimoji="1" lang="en-US" altLang="zh-CN" dirty="0">
              <a:solidFill>
                <a:srgbClr val="000000"/>
              </a:solidFill>
            </a:endParaRPr>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66561" y="27385"/>
            <a:ext cx="592470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2</a:t>
            </a:r>
            <a:r>
              <a:rPr lang="zh-CN" altLang="en-US" sz="3000" dirty="0" smtClean="0">
                <a:solidFill>
                  <a:schemeClr val="bg1"/>
                </a:solidFill>
                <a:latin typeface="Rockwell" pitchFamily="18" charset="0"/>
                <a:ea typeface="微软雅黑" pitchFamily="34" charset="-122"/>
              </a:rPr>
              <a:t>改</a:t>
            </a:r>
            <a:r>
              <a:rPr lang="en-US" altLang="zh-CN" sz="3000" dirty="0" smtClean="0">
                <a:solidFill>
                  <a:schemeClr val="bg1"/>
                </a:solidFill>
                <a:latin typeface="Rockwell" pitchFamily="18" charset="0"/>
                <a:ea typeface="微软雅黑" pitchFamily="34" charset="-122"/>
              </a:rPr>
              <a:t>. </a:t>
            </a:r>
            <a:r>
              <a:rPr lang="zh-CN" altLang="en-US" sz="3000" dirty="0" smtClean="0">
                <a:solidFill>
                  <a:schemeClr val="bg1"/>
                </a:solidFill>
                <a:latin typeface="Rockwell" pitchFamily="18" charset="0"/>
                <a:ea typeface="微软雅黑" pitchFamily="34" charset="-122"/>
              </a:rPr>
              <a:t>虚函数的例子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310655365"/>
      </p:ext>
    </p:extLst>
  </p:cSld>
  <p:clrMapOvr>
    <a:masterClrMapping/>
  </p:clrMapOvr>
  <p:transition spd="med">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373217" y="1067048"/>
            <a:ext cx="10299017" cy="5263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3048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dirty="0">
                <a:solidFill>
                  <a:srgbClr val="000000"/>
                </a:solidFill>
              </a:rPr>
              <a:t>void main()</a:t>
            </a:r>
          </a:p>
          <a:p>
            <a:pPr algn="just"/>
            <a:r>
              <a:rPr kumimoji="1" lang="en-US" altLang="zh-CN" dirty="0">
                <a:solidFill>
                  <a:srgbClr val="000000"/>
                </a:solidFill>
              </a:rPr>
              <a:t>{</a:t>
            </a:r>
          </a:p>
          <a:p>
            <a:pPr algn="just"/>
            <a:r>
              <a:rPr kumimoji="1" lang="en-US" altLang="zh-CN" dirty="0">
                <a:solidFill>
                  <a:srgbClr val="000000"/>
                </a:solidFill>
              </a:rPr>
              <a:t>	 Base </a:t>
            </a:r>
            <a:r>
              <a:rPr kumimoji="1" lang="en-US" altLang="zh-CN" dirty="0" err="1">
                <a:solidFill>
                  <a:srgbClr val="000000"/>
                </a:solidFill>
              </a:rPr>
              <a:t>mb</a:t>
            </a:r>
            <a:r>
              <a:rPr kumimoji="1" lang="en-US" altLang="zh-CN" dirty="0">
                <a:solidFill>
                  <a:srgbClr val="000000"/>
                </a:solidFill>
              </a:rPr>
              <a:t>(60,60),*pc;</a:t>
            </a:r>
          </a:p>
          <a:p>
            <a:pPr algn="just"/>
            <a:r>
              <a:rPr kumimoji="1" lang="en-US" altLang="zh-CN" dirty="0">
                <a:solidFill>
                  <a:srgbClr val="000000"/>
                </a:solidFill>
              </a:rPr>
              <a:t>	 Derived mc(10,20,30);</a:t>
            </a:r>
          </a:p>
          <a:p>
            <a:pPr algn="just"/>
            <a:r>
              <a:rPr kumimoji="1" lang="en-US" altLang="zh-CN" dirty="0">
                <a:solidFill>
                  <a:srgbClr val="000000"/>
                </a:solidFill>
              </a:rPr>
              <a:t>	 pc=&amp;</a:t>
            </a:r>
            <a:r>
              <a:rPr kumimoji="1" lang="en-US" altLang="zh-CN" dirty="0" err="1">
                <a:solidFill>
                  <a:srgbClr val="000000"/>
                </a:solidFill>
              </a:rPr>
              <a:t>mb</a:t>
            </a:r>
            <a:r>
              <a:rPr kumimoji="1" lang="en-US" altLang="zh-CN" dirty="0">
                <a:solidFill>
                  <a:srgbClr val="000000"/>
                </a:solidFill>
              </a:rPr>
              <a:t>;</a:t>
            </a:r>
          </a:p>
          <a:p>
            <a:pPr algn="just"/>
            <a:r>
              <a:rPr kumimoji="1" lang="en-US" altLang="zh-CN" dirty="0">
                <a:solidFill>
                  <a:srgbClr val="000000"/>
                </a:solidFill>
              </a:rPr>
              <a:t>	 pc-&gt;show();     //</a:t>
            </a:r>
            <a:r>
              <a:rPr kumimoji="1" lang="zh-CN" altLang="en-US" dirty="0">
                <a:solidFill>
                  <a:srgbClr val="000000"/>
                </a:solidFill>
              </a:rPr>
              <a:t>调用基类</a:t>
            </a:r>
            <a:r>
              <a:rPr kumimoji="1" lang="en-US" altLang="zh-CN" dirty="0">
                <a:solidFill>
                  <a:srgbClr val="000000"/>
                </a:solidFill>
              </a:rPr>
              <a:t>Base</a:t>
            </a:r>
            <a:r>
              <a:rPr kumimoji="1" lang="zh-CN" altLang="en-US" dirty="0">
                <a:solidFill>
                  <a:srgbClr val="000000"/>
                </a:solidFill>
              </a:rPr>
              <a:t>的</a:t>
            </a:r>
            <a:r>
              <a:rPr kumimoji="1" lang="en-US" altLang="zh-CN" dirty="0">
                <a:solidFill>
                  <a:srgbClr val="000000"/>
                </a:solidFill>
              </a:rPr>
              <a:t>show()</a:t>
            </a:r>
            <a:r>
              <a:rPr kumimoji="1" lang="zh-CN" altLang="en-US" dirty="0">
                <a:solidFill>
                  <a:srgbClr val="000000"/>
                </a:solidFill>
              </a:rPr>
              <a:t>版本</a:t>
            </a:r>
          </a:p>
          <a:p>
            <a:pPr algn="just"/>
            <a:r>
              <a:rPr kumimoji="1" lang="zh-CN" altLang="en-US" dirty="0">
                <a:solidFill>
                  <a:srgbClr val="000000"/>
                </a:solidFill>
              </a:rPr>
              <a:t>	 </a:t>
            </a:r>
            <a:r>
              <a:rPr kumimoji="1" lang="en-US" altLang="zh-CN" dirty="0">
                <a:solidFill>
                  <a:srgbClr val="FF0000"/>
                </a:solidFill>
              </a:rPr>
              <a:t>pc=&amp;mc;</a:t>
            </a:r>
          </a:p>
          <a:p>
            <a:pPr algn="just"/>
            <a:r>
              <a:rPr kumimoji="1" lang="en-US" altLang="zh-CN" dirty="0">
                <a:solidFill>
                  <a:srgbClr val="FF0000"/>
                </a:solidFill>
              </a:rPr>
              <a:t>	 pc-&gt;show();  </a:t>
            </a:r>
            <a:r>
              <a:rPr kumimoji="1" lang="en-US" altLang="zh-CN" dirty="0">
                <a:solidFill>
                  <a:srgbClr val="000000"/>
                </a:solidFill>
              </a:rPr>
              <a:t>   //</a:t>
            </a:r>
            <a:r>
              <a:rPr kumimoji="1" lang="zh-CN" altLang="en-US" dirty="0">
                <a:solidFill>
                  <a:srgbClr val="000000"/>
                </a:solidFill>
              </a:rPr>
              <a:t>调用派生类</a:t>
            </a:r>
            <a:r>
              <a:rPr kumimoji="1" lang="en-US" altLang="zh-CN" dirty="0">
                <a:solidFill>
                  <a:srgbClr val="000000"/>
                </a:solidFill>
              </a:rPr>
              <a:t>Derived</a:t>
            </a:r>
            <a:r>
              <a:rPr kumimoji="1" lang="zh-CN" altLang="en-US" dirty="0">
                <a:solidFill>
                  <a:srgbClr val="000000"/>
                </a:solidFill>
              </a:rPr>
              <a:t>的</a:t>
            </a:r>
            <a:r>
              <a:rPr kumimoji="1" lang="en-US" altLang="zh-CN" dirty="0">
                <a:solidFill>
                  <a:srgbClr val="000000"/>
                </a:solidFill>
              </a:rPr>
              <a:t>show()</a:t>
            </a:r>
            <a:r>
              <a:rPr kumimoji="1" lang="zh-CN" altLang="en-US" dirty="0">
                <a:solidFill>
                  <a:srgbClr val="000000"/>
                </a:solidFill>
              </a:rPr>
              <a:t>版本 </a:t>
            </a:r>
          </a:p>
          <a:p>
            <a:pPr algn="just"/>
            <a:r>
              <a:rPr kumimoji="1" lang="zh-CN" altLang="en-US" dirty="0">
                <a:solidFill>
                  <a:srgbClr val="000000"/>
                </a:solidFill>
              </a:rPr>
              <a:t> </a:t>
            </a:r>
            <a:r>
              <a:rPr kumimoji="1" lang="en-US" altLang="zh-CN" dirty="0">
                <a:solidFill>
                  <a:srgbClr val="000000"/>
                </a:solidFill>
              </a:rPr>
              <a:t>}</a:t>
            </a:r>
          </a:p>
          <a:p>
            <a:pPr algn="just"/>
            <a:r>
              <a:rPr kumimoji="1" lang="zh-CN" altLang="en-US" dirty="0">
                <a:solidFill>
                  <a:srgbClr val="000000"/>
                </a:solidFill>
              </a:rPr>
              <a:t>程序运行结果如下</a:t>
            </a:r>
            <a:r>
              <a:rPr kumimoji="1" lang="en-US" altLang="zh-CN" dirty="0">
                <a:solidFill>
                  <a:srgbClr val="000000"/>
                </a:solidFill>
              </a:rPr>
              <a:t>:</a:t>
            </a:r>
          </a:p>
          <a:p>
            <a:pPr algn="just"/>
            <a:r>
              <a:rPr kumimoji="1" lang="en-US" altLang="zh-CN" dirty="0">
                <a:solidFill>
                  <a:srgbClr val="000000"/>
                </a:solidFill>
              </a:rPr>
              <a:t>Base---------</a:t>
            </a:r>
          </a:p>
          <a:p>
            <a:pPr algn="just"/>
            <a:r>
              <a:rPr kumimoji="1" lang="en-US" altLang="zh-CN" dirty="0">
                <a:solidFill>
                  <a:srgbClr val="000000"/>
                </a:solidFill>
              </a:rPr>
              <a:t>60   60</a:t>
            </a:r>
          </a:p>
          <a:p>
            <a:pPr algn="just"/>
            <a:r>
              <a:rPr kumimoji="1" lang="en-US" altLang="zh-CN" dirty="0">
                <a:solidFill>
                  <a:srgbClr val="000000"/>
                </a:solidFill>
              </a:rPr>
              <a:t>Derived--------</a:t>
            </a:r>
          </a:p>
          <a:p>
            <a:r>
              <a:rPr kumimoji="1" lang="en-US" altLang="zh-CN" dirty="0">
                <a:solidFill>
                  <a:srgbClr val="000000"/>
                </a:solidFill>
              </a:rPr>
              <a:t>30 </a:t>
            </a:r>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66561" y="27385"/>
            <a:ext cx="592470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2</a:t>
            </a:r>
            <a:r>
              <a:rPr lang="zh-CN" altLang="en-US" sz="3000" dirty="0" smtClean="0">
                <a:solidFill>
                  <a:schemeClr val="bg1"/>
                </a:solidFill>
                <a:latin typeface="Rockwell" pitchFamily="18" charset="0"/>
                <a:ea typeface="微软雅黑" pitchFamily="34" charset="-122"/>
              </a:rPr>
              <a:t>改</a:t>
            </a:r>
            <a:r>
              <a:rPr lang="en-US" altLang="zh-CN" sz="3000" dirty="0" smtClean="0">
                <a:solidFill>
                  <a:schemeClr val="bg1"/>
                </a:solidFill>
                <a:latin typeface="Rockwell" pitchFamily="18" charset="0"/>
                <a:ea typeface="微软雅黑" pitchFamily="34" charset="-122"/>
              </a:rPr>
              <a:t>. </a:t>
            </a:r>
            <a:r>
              <a:rPr lang="zh-CN" altLang="en-US" sz="3000" dirty="0" smtClean="0">
                <a:solidFill>
                  <a:schemeClr val="bg1"/>
                </a:solidFill>
                <a:latin typeface="Rockwell" pitchFamily="18" charset="0"/>
                <a:ea typeface="微软雅黑" pitchFamily="34" charset="-122"/>
              </a:rPr>
              <a:t>虚函数的例子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4024678788"/>
      </p:ext>
    </p:extLst>
  </p:cSld>
  <p:clrMapOvr>
    <a:masterClrMapping/>
  </p:clrMapOvr>
  <p:transition spd="med">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22726" y="712014"/>
            <a:ext cx="7774199" cy="48780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a:t>
            </a:r>
            <a:r>
              <a:rPr lang="en-US" altLang="zh-CN" sz="2400" b="0" kern="0" dirty="0">
                <a:latin typeface="Courier New" pitchFamily="49" charset="0"/>
                <a:cs typeface="Courier New" pitchFamily="49" charset="0"/>
              </a:rPr>
              <a:t>include&lt;</a:t>
            </a:r>
            <a:r>
              <a:rPr lang="en-US" altLang="zh-CN" sz="2400" b="0" kern="0" dirty="0" err="1">
                <a:latin typeface="Courier New" pitchFamily="49" charset="0"/>
                <a:cs typeface="Courier New" pitchFamily="49" charset="0"/>
              </a:rPr>
              <a:t>iostream.h</a:t>
            </a:r>
            <a:r>
              <a:rPr lang="en-US" altLang="zh-CN" sz="2400" b="0" kern="0" dirty="0">
                <a:latin typeface="Courier New" pitchFamily="49" charset="0"/>
                <a:cs typeface="Courier New" pitchFamily="49" charset="0"/>
              </a:rPr>
              <a:t>&gt;</a:t>
            </a:r>
          </a:p>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class Base</a:t>
            </a:r>
          </a:p>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a:t>
            </a:r>
            <a:endParaRPr lang="en-US" altLang="zh-CN" sz="2400" b="0" kern="0" dirty="0">
              <a:latin typeface="Courier New" pitchFamily="49" charset="0"/>
              <a:cs typeface="Courier New" pitchFamily="49" charset="0"/>
            </a:endParaRPr>
          </a:p>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public</a:t>
            </a:r>
            <a:r>
              <a:rPr lang="zh-CN" altLang="en-US" sz="2400" b="0" kern="0" dirty="0">
                <a:latin typeface="Courier New" pitchFamily="49" charset="0"/>
                <a:ea typeface="楷体_GB2312" pitchFamily="49" charset="-122"/>
              </a:rPr>
              <a:t>：</a:t>
            </a:r>
            <a:endParaRPr lang="zh-CN" altLang="en-US" sz="2400" b="0" kern="0" dirty="0">
              <a:latin typeface="Courier New" pitchFamily="49" charset="0"/>
              <a:cs typeface="Courier New" pitchFamily="49" charset="0"/>
            </a:endParaRPr>
          </a:p>
          <a:p>
            <a:pPr algn="just">
              <a:lnSpc>
                <a:spcPct val="60000"/>
              </a:lnSpc>
              <a:buFont typeface="Wingdings" pitchFamily="2" charset="2"/>
              <a:buNone/>
              <a:defRPr/>
            </a:pPr>
            <a:r>
              <a:rPr lang="zh-CN" altLang="en-US" sz="2400" b="0" kern="0" dirty="0" smtClean="0">
                <a:latin typeface="Courier New" pitchFamily="49" charset="0"/>
                <a:cs typeface="Courier New" pitchFamily="49" charset="0"/>
              </a:rPr>
              <a:t>    </a:t>
            </a:r>
            <a:r>
              <a:rPr lang="en-US" altLang="zh-CN" sz="2400" b="0" kern="0" dirty="0">
                <a:latin typeface="Courier New" pitchFamily="49" charset="0"/>
                <a:cs typeface="Courier New" pitchFamily="49" charset="0"/>
              </a:rPr>
              <a:t>Base(</a:t>
            </a:r>
            <a:r>
              <a:rPr lang="en-US" altLang="zh-CN" sz="2400" b="0" kern="0" dirty="0" err="1">
                <a:latin typeface="Courier New" pitchFamily="49" charset="0"/>
                <a:cs typeface="Courier New" pitchFamily="49" charset="0"/>
              </a:rPr>
              <a:t>int</a:t>
            </a:r>
            <a:r>
              <a:rPr lang="en-US" altLang="zh-CN" sz="2400" b="0" kern="0" dirty="0">
                <a:latin typeface="Courier New" pitchFamily="49" charset="0"/>
                <a:cs typeface="Courier New" pitchFamily="49" charset="0"/>
              </a:rPr>
              <a:t> </a:t>
            </a:r>
            <a:r>
              <a:rPr lang="en-US" altLang="zh-CN" sz="2400" b="0" kern="0" dirty="0" err="1">
                <a:latin typeface="Courier New" pitchFamily="49" charset="0"/>
                <a:cs typeface="Courier New" pitchFamily="49" charset="0"/>
              </a:rPr>
              <a:t>x,int</a:t>
            </a:r>
            <a:r>
              <a:rPr lang="en-US" altLang="zh-CN" sz="2400" b="0" kern="0" dirty="0">
                <a:latin typeface="Courier New" pitchFamily="49" charset="0"/>
                <a:cs typeface="Courier New" pitchFamily="49" charset="0"/>
              </a:rPr>
              <a:t> y)</a:t>
            </a:r>
          </a:p>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    </a:t>
            </a:r>
            <a:r>
              <a:rPr lang="en-US" altLang="zh-CN" sz="2400" b="0" kern="0" dirty="0">
                <a:latin typeface="Courier New" pitchFamily="49" charset="0"/>
                <a:cs typeface="Courier New" pitchFamily="49" charset="0"/>
              </a:rPr>
              <a:t>{   </a:t>
            </a:r>
          </a:p>
          <a:p>
            <a:pPr algn="just">
              <a:lnSpc>
                <a:spcPct val="60000"/>
              </a:lnSpc>
              <a:buFont typeface="Wingdings" pitchFamily="2" charset="2"/>
              <a:buNone/>
              <a:defRPr/>
            </a:pPr>
            <a:r>
              <a:rPr lang="en-US" altLang="zh-CN" sz="2400" b="0" kern="0" dirty="0">
                <a:latin typeface="Courier New" pitchFamily="49" charset="0"/>
                <a:cs typeface="Courier New" pitchFamily="49" charset="0"/>
              </a:rPr>
              <a:t>        a=x;  </a:t>
            </a:r>
          </a:p>
          <a:p>
            <a:pPr algn="just">
              <a:lnSpc>
                <a:spcPct val="60000"/>
              </a:lnSpc>
              <a:buFont typeface="Wingdings" pitchFamily="2" charset="2"/>
              <a:buNone/>
              <a:defRPr/>
            </a:pPr>
            <a:r>
              <a:rPr lang="en-US" altLang="zh-CN" sz="2400" b="0" kern="0" dirty="0">
                <a:latin typeface="Courier New" pitchFamily="49" charset="0"/>
                <a:cs typeface="Courier New" pitchFamily="49" charset="0"/>
              </a:rPr>
              <a:t>        b=y; </a:t>
            </a:r>
          </a:p>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    </a:t>
            </a:r>
            <a:r>
              <a:rPr lang="en-US" altLang="zh-CN" sz="2400" b="0" kern="0" dirty="0">
                <a:latin typeface="Courier New" pitchFamily="49" charset="0"/>
                <a:cs typeface="Courier New" pitchFamily="49" charset="0"/>
              </a:rPr>
              <a:t>}</a:t>
            </a:r>
          </a:p>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    </a:t>
            </a:r>
            <a:r>
              <a:rPr lang="en-US" altLang="zh-CN" sz="2400" b="0" kern="0" dirty="0" smtClean="0">
                <a:solidFill>
                  <a:srgbClr val="FF0000"/>
                </a:solidFill>
                <a:latin typeface="Courier New" pitchFamily="49" charset="0"/>
                <a:cs typeface="Courier New" pitchFamily="49" charset="0"/>
              </a:rPr>
              <a:t>virtual</a:t>
            </a:r>
            <a:r>
              <a:rPr lang="en-US" altLang="zh-CN" sz="2400" b="0" kern="0" dirty="0" smtClean="0">
                <a:latin typeface="Courier New" pitchFamily="49" charset="0"/>
                <a:cs typeface="Courier New" pitchFamily="49" charset="0"/>
              </a:rPr>
              <a:t> </a:t>
            </a:r>
            <a:r>
              <a:rPr lang="en-US" altLang="zh-CN" sz="2400" b="0" kern="0" dirty="0" smtClean="0">
                <a:solidFill>
                  <a:srgbClr val="FF0000"/>
                </a:solidFill>
                <a:latin typeface="Courier New" pitchFamily="49" charset="0"/>
                <a:cs typeface="Courier New" pitchFamily="49" charset="0"/>
              </a:rPr>
              <a:t>void </a:t>
            </a:r>
            <a:r>
              <a:rPr lang="en-US" altLang="zh-CN" sz="2400" b="0" kern="0" dirty="0">
                <a:solidFill>
                  <a:srgbClr val="FF0000"/>
                </a:solidFill>
                <a:latin typeface="Courier New" pitchFamily="49" charset="0"/>
                <a:cs typeface="Courier New" pitchFamily="49" charset="0"/>
              </a:rPr>
              <a:t>show()</a:t>
            </a:r>
          </a:p>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    </a:t>
            </a:r>
            <a:r>
              <a:rPr lang="en-US" altLang="zh-CN" sz="2400" b="0" kern="0" dirty="0">
                <a:latin typeface="Courier New" pitchFamily="49" charset="0"/>
                <a:cs typeface="Courier New" pitchFamily="49" charset="0"/>
              </a:rPr>
              <a:t>{</a:t>
            </a:r>
          </a:p>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        </a:t>
            </a:r>
            <a:r>
              <a:rPr lang="en-US" altLang="zh-CN" sz="2400" b="0" kern="0" dirty="0" err="1">
                <a:latin typeface="Courier New" pitchFamily="49" charset="0"/>
                <a:cs typeface="Courier New" pitchFamily="49" charset="0"/>
              </a:rPr>
              <a:t>cout</a:t>
            </a:r>
            <a:r>
              <a:rPr lang="en-US" altLang="zh-CN" sz="2400" b="0" kern="0" dirty="0">
                <a:latin typeface="Courier New" pitchFamily="49" charset="0"/>
                <a:cs typeface="Courier New" pitchFamily="49" charset="0"/>
              </a:rPr>
              <a:t>&lt;&lt;"Base----------\n";</a:t>
            </a:r>
          </a:p>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        </a:t>
            </a:r>
            <a:r>
              <a:rPr lang="en-US" altLang="zh-CN" sz="2400" b="0" kern="0" dirty="0" err="1">
                <a:latin typeface="Courier New" pitchFamily="49" charset="0"/>
                <a:cs typeface="Courier New" pitchFamily="49" charset="0"/>
              </a:rPr>
              <a:t>cout</a:t>
            </a:r>
            <a:r>
              <a:rPr lang="en-US" altLang="zh-CN" sz="2400" b="0" kern="0" dirty="0">
                <a:latin typeface="Courier New" pitchFamily="49" charset="0"/>
                <a:cs typeface="Courier New" pitchFamily="49" charset="0"/>
              </a:rPr>
              <a:t>&lt;&lt;a&lt;&lt;" "&lt;&lt;b&lt;&lt;</a:t>
            </a:r>
            <a:r>
              <a:rPr lang="en-US" altLang="zh-CN" sz="2400" b="0" kern="0" dirty="0" err="1">
                <a:latin typeface="Courier New" pitchFamily="49" charset="0"/>
                <a:cs typeface="Courier New" pitchFamily="49" charset="0"/>
              </a:rPr>
              <a:t>endl</a:t>
            </a:r>
            <a:r>
              <a:rPr lang="en-US" altLang="zh-CN" sz="2400" b="0" kern="0" dirty="0">
                <a:latin typeface="Courier New" pitchFamily="49" charset="0"/>
                <a:cs typeface="Courier New" pitchFamily="49" charset="0"/>
              </a:rPr>
              <a:t>;</a:t>
            </a:r>
          </a:p>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    </a:t>
            </a:r>
            <a:r>
              <a:rPr lang="en-US" altLang="zh-CN" sz="2400" b="0" kern="0" dirty="0">
                <a:latin typeface="Courier New" pitchFamily="49" charset="0"/>
                <a:cs typeface="Courier New" pitchFamily="49" charset="0"/>
              </a:rPr>
              <a:t>}</a:t>
            </a:r>
          </a:p>
          <a:p>
            <a:pPr algn="just">
              <a:lnSpc>
                <a:spcPct val="60000"/>
              </a:lnSpc>
              <a:buFont typeface="Wingdings" pitchFamily="2" charset="2"/>
              <a:buNone/>
              <a:defRPr/>
            </a:pPr>
            <a:r>
              <a:rPr lang="en-US" altLang="zh-CN" sz="2400" b="0" kern="0" dirty="0" smtClean="0">
                <a:latin typeface="Courier New" pitchFamily="49" charset="0"/>
                <a:cs typeface="Courier New" pitchFamily="49" charset="0"/>
              </a:rPr>
              <a:t>private</a:t>
            </a:r>
            <a:r>
              <a:rPr lang="zh-CN" altLang="en-US" sz="2400" b="0" kern="0" dirty="0">
                <a:latin typeface="Courier New" pitchFamily="49" charset="0"/>
                <a:ea typeface="楷体_GB2312" pitchFamily="49" charset="-122"/>
              </a:rPr>
              <a:t>：</a:t>
            </a:r>
            <a:endParaRPr lang="zh-CN" altLang="en-US" sz="2400" b="0" kern="0" dirty="0">
              <a:latin typeface="Courier New" pitchFamily="49" charset="0"/>
              <a:cs typeface="Courier New" pitchFamily="49" charset="0"/>
            </a:endParaRPr>
          </a:p>
          <a:p>
            <a:pPr algn="just">
              <a:lnSpc>
                <a:spcPct val="60000"/>
              </a:lnSpc>
              <a:buFont typeface="Wingdings" pitchFamily="2" charset="2"/>
              <a:buNone/>
              <a:defRPr/>
            </a:pPr>
            <a:r>
              <a:rPr lang="zh-CN" altLang="en-US" sz="2400" b="0" kern="0" dirty="0" smtClean="0">
                <a:latin typeface="Courier New" pitchFamily="49" charset="0"/>
                <a:cs typeface="Courier New" pitchFamily="49" charset="0"/>
              </a:rPr>
              <a:t>    </a:t>
            </a:r>
            <a:r>
              <a:rPr lang="en-US" altLang="zh-CN" sz="2400" b="0" kern="0" dirty="0" err="1">
                <a:latin typeface="Courier New" pitchFamily="49" charset="0"/>
                <a:cs typeface="Courier New" pitchFamily="49" charset="0"/>
              </a:rPr>
              <a:t>int</a:t>
            </a:r>
            <a:r>
              <a:rPr lang="en-US" altLang="zh-CN" sz="2400" b="0" kern="0" dirty="0">
                <a:latin typeface="Courier New" pitchFamily="49" charset="0"/>
                <a:cs typeface="Courier New" pitchFamily="49" charset="0"/>
              </a:rPr>
              <a:t> a</a:t>
            </a:r>
            <a:r>
              <a:rPr lang="zh-CN" altLang="en-US" sz="2400" b="0" kern="0" dirty="0">
                <a:latin typeface="Courier New" pitchFamily="49" charset="0"/>
                <a:ea typeface="楷体_GB2312" pitchFamily="49" charset="-122"/>
              </a:rPr>
              <a:t>，</a:t>
            </a:r>
            <a:r>
              <a:rPr lang="en-US" altLang="zh-CN" sz="2400" b="0" kern="0" dirty="0">
                <a:latin typeface="Courier New" pitchFamily="49" charset="0"/>
                <a:cs typeface="Courier New" pitchFamily="49" charset="0"/>
              </a:rPr>
              <a:t>b;</a:t>
            </a:r>
          </a:p>
          <a:p>
            <a:pPr algn="just">
              <a:lnSpc>
                <a:spcPct val="60000"/>
              </a:lnSpc>
              <a:buFont typeface="Wingdings" pitchFamily="2" charset="2"/>
              <a:buNone/>
              <a:defRPr/>
            </a:pPr>
            <a:r>
              <a:rPr lang="en-US" altLang="zh-CN" sz="2400" b="0" kern="0" dirty="0">
                <a:latin typeface="Courier New" pitchFamily="49" charset="0"/>
                <a:cs typeface="Courier New" pitchFamily="49" charset="0"/>
              </a:rPr>
              <a:t>};</a:t>
            </a:r>
            <a:endParaRPr lang="en-US" altLang="zh-CN" sz="2400" b="0" kern="0" dirty="0"/>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66561" y="27385"/>
            <a:ext cx="592470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3</a:t>
            </a:r>
            <a:r>
              <a:rPr lang="zh-CN" altLang="en-US" sz="3000" dirty="0" smtClean="0">
                <a:solidFill>
                  <a:schemeClr val="bg1"/>
                </a:solidFill>
                <a:latin typeface="Rockwell" pitchFamily="18" charset="0"/>
                <a:ea typeface="微软雅黑" pitchFamily="34" charset="-122"/>
              </a:rPr>
              <a:t>改</a:t>
            </a:r>
            <a:r>
              <a:rPr lang="en-US" altLang="zh-CN" sz="3000" dirty="0" smtClean="0">
                <a:solidFill>
                  <a:schemeClr val="bg1"/>
                </a:solidFill>
                <a:latin typeface="Rockwell" pitchFamily="18" charset="0"/>
                <a:ea typeface="微软雅黑" pitchFamily="34" charset="-122"/>
              </a:rPr>
              <a:t>. </a:t>
            </a:r>
            <a:r>
              <a:rPr lang="zh-CN" altLang="en-US" sz="3000" dirty="0" smtClean="0">
                <a:solidFill>
                  <a:schemeClr val="bg1"/>
                </a:solidFill>
                <a:latin typeface="Rockwell" pitchFamily="18" charset="0"/>
                <a:ea typeface="微软雅黑" pitchFamily="34" charset="-122"/>
              </a:rPr>
              <a:t>虚函数例子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4242563878"/>
      </p:ext>
    </p:extLst>
  </p:cSld>
  <p:clrMapOvr>
    <a:masterClrMapping/>
  </p:clrMapOvr>
  <p:transition spd="med">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0" y="837506"/>
            <a:ext cx="8930167" cy="578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70000"/>
              </a:lnSpc>
            </a:pPr>
            <a:r>
              <a:rPr kumimoji="1" lang="en-US" altLang="zh-CN" dirty="0" smtClean="0">
                <a:latin typeface="Courier New" panose="02070309020205020404" pitchFamily="49" charset="0"/>
                <a:cs typeface="Courier New" panose="02070309020205020404" pitchFamily="49" charset="0"/>
              </a:rPr>
              <a:t>class </a:t>
            </a:r>
            <a:r>
              <a:rPr kumimoji="1" lang="en-US" altLang="zh-CN" dirty="0">
                <a:latin typeface="Courier New" panose="02070309020205020404" pitchFamily="49" charset="0"/>
                <a:cs typeface="Courier New" panose="02070309020205020404" pitchFamily="49" charset="0"/>
              </a:rPr>
              <a:t>Derived </a:t>
            </a:r>
            <a:r>
              <a:rPr kumimoji="1" lang="zh-CN" altLang="en-US" dirty="0">
                <a:latin typeface="Courier New" panose="02070309020205020404" pitchFamily="49" charset="0"/>
                <a:ea typeface="楷体_GB2312" pitchFamily="49" charset="-122"/>
              </a:rPr>
              <a:t>：</a:t>
            </a:r>
            <a:r>
              <a:rPr kumimoji="1" lang="en-US" altLang="zh-CN" dirty="0">
                <a:latin typeface="Courier New" panose="02070309020205020404" pitchFamily="49" charset="0"/>
                <a:cs typeface="Courier New" panose="02070309020205020404" pitchFamily="49" charset="0"/>
              </a:rPr>
              <a:t>public </a:t>
            </a:r>
            <a:r>
              <a:rPr kumimoji="1" lang="en-US" altLang="zh-CN" dirty="0" smtClean="0">
                <a:latin typeface="Courier New" panose="02070309020205020404" pitchFamily="49" charset="0"/>
                <a:cs typeface="Courier New" panose="02070309020205020404" pitchFamily="49" charset="0"/>
              </a:rPr>
              <a:t>Bas</a:t>
            </a:r>
          </a:p>
          <a:p>
            <a:pPr algn="just" eaLnBrk="1" hangingPunct="1">
              <a:lnSpc>
                <a:spcPct val="70000"/>
              </a:lnSpc>
            </a:pPr>
            <a:r>
              <a:rPr kumimoji="1" lang="en-US" altLang="zh-CN" dirty="0" smtClean="0">
                <a:latin typeface="Courier New" panose="02070309020205020404" pitchFamily="49" charset="0"/>
                <a:cs typeface="Courier New" panose="02070309020205020404" pitchFamily="49" charset="0"/>
              </a:rPr>
              <a:t>{</a:t>
            </a:r>
            <a:endParaRPr kumimoji="1" lang="en-US" altLang="zh-CN" dirty="0">
              <a:latin typeface="Courier New" panose="02070309020205020404" pitchFamily="49" charset="0"/>
              <a:cs typeface="Courier New" panose="02070309020205020404" pitchFamily="49" charset="0"/>
            </a:endParaRPr>
          </a:p>
          <a:p>
            <a:pPr algn="just">
              <a:lnSpc>
                <a:spcPct val="70000"/>
              </a:lnSpc>
            </a:pPr>
            <a:r>
              <a:rPr kumimoji="1" lang="en-US" altLang="zh-CN" dirty="0" smtClean="0">
                <a:latin typeface="Courier New" panose="02070309020205020404" pitchFamily="49" charset="0"/>
                <a:cs typeface="Courier New" panose="02070309020205020404" pitchFamily="49" charset="0"/>
              </a:rPr>
              <a:t>public</a:t>
            </a:r>
            <a:r>
              <a:rPr kumimoji="1" lang="zh-CN" altLang="en-US" dirty="0">
                <a:latin typeface="Courier New" panose="02070309020205020404" pitchFamily="49" charset="0"/>
                <a:ea typeface="楷体_GB2312" pitchFamily="49" charset="-122"/>
              </a:rPr>
              <a:t>：</a:t>
            </a:r>
            <a:endParaRPr kumimoji="1" lang="zh-CN" altLang="en-US" dirty="0">
              <a:latin typeface="Courier New" panose="02070309020205020404" pitchFamily="49" charset="0"/>
              <a:cs typeface="Courier New" panose="02070309020205020404" pitchFamily="49" charset="0"/>
            </a:endParaRPr>
          </a:p>
          <a:p>
            <a:pPr algn="just">
              <a:lnSpc>
                <a:spcPct val="70000"/>
              </a:lnSpc>
            </a:pPr>
            <a:r>
              <a:rPr kumimoji="1" lang="zh-CN" altLang="en-US"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Derived(</a:t>
            </a:r>
            <a:r>
              <a:rPr kumimoji="1" lang="en-US" altLang="zh-CN" dirty="0" err="1">
                <a:latin typeface="Courier New" panose="02070309020205020404" pitchFamily="49" charset="0"/>
                <a:cs typeface="Courier New" panose="02070309020205020404" pitchFamily="49" charset="0"/>
              </a:rPr>
              <a:t>int</a:t>
            </a:r>
            <a:r>
              <a:rPr kumimoji="1" lang="en-US" altLang="zh-CN" dirty="0">
                <a:latin typeface="Courier New" panose="02070309020205020404" pitchFamily="49" charset="0"/>
                <a:cs typeface="Courier New" panose="02070309020205020404" pitchFamily="49" charset="0"/>
              </a:rPr>
              <a:t> </a:t>
            </a:r>
            <a:r>
              <a:rPr kumimoji="1" lang="en-US" altLang="zh-CN" dirty="0" err="1">
                <a:latin typeface="Courier New" panose="02070309020205020404" pitchFamily="49" charset="0"/>
                <a:cs typeface="Courier New" panose="02070309020205020404" pitchFamily="49" charset="0"/>
              </a:rPr>
              <a:t>x,int</a:t>
            </a:r>
            <a:r>
              <a:rPr kumimoji="1" lang="en-US" altLang="zh-CN" dirty="0">
                <a:latin typeface="Courier New" panose="02070309020205020404" pitchFamily="49" charset="0"/>
                <a:cs typeface="Courier New" panose="02070309020205020404" pitchFamily="49" charset="0"/>
              </a:rPr>
              <a:t> </a:t>
            </a:r>
            <a:r>
              <a:rPr kumimoji="1" lang="en-US" altLang="zh-CN" dirty="0" err="1">
                <a:latin typeface="Courier New" panose="02070309020205020404" pitchFamily="49" charset="0"/>
                <a:cs typeface="Courier New" panose="02070309020205020404" pitchFamily="49" charset="0"/>
              </a:rPr>
              <a:t>y,int</a:t>
            </a:r>
            <a:r>
              <a:rPr kumimoji="1" lang="en-US" altLang="zh-CN" dirty="0">
                <a:latin typeface="Courier New" panose="02070309020205020404" pitchFamily="49" charset="0"/>
                <a:cs typeface="Courier New" panose="02070309020205020404" pitchFamily="49" charset="0"/>
              </a:rPr>
              <a:t> z)</a:t>
            </a:r>
            <a:r>
              <a:rPr kumimoji="1" lang="zh-CN" altLang="en-US" dirty="0">
                <a:latin typeface="Courier New" panose="02070309020205020404" pitchFamily="49" charset="0"/>
                <a:ea typeface="楷体_GB2312" pitchFamily="49" charset="-122"/>
              </a:rPr>
              <a:t>：</a:t>
            </a:r>
            <a:r>
              <a:rPr kumimoji="1" lang="en-US" altLang="zh-CN" dirty="0">
                <a:latin typeface="Courier New" panose="02070309020205020404" pitchFamily="49" charset="0"/>
                <a:cs typeface="Courier New" panose="02070309020205020404" pitchFamily="49" charset="0"/>
              </a:rPr>
              <a:t>Base(x</a:t>
            </a:r>
            <a:r>
              <a:rPr kumimoji="1" lang="zh-CN" altLang="en-US" dirty="0">
                <a:latin typeface="Courier New" panose="02070309020205020404" pitchFamily="49" charset="0"/>
                <a:ea typeface="楷体_GB2312" pitchFamily="49" charset="-122"/>
              </a:rPr>
              <a:t>，</a:t>
            </a:r>
            <a:r>
              <a:rPr kumimoji="1" lang="en-US" altLang="zh-CN" dirty="0">
                <a:latin typeface="Courier New" panose="02070309020205020404" pitchFamily="49" charset="0"/>
                <a:cs typeface="Courier New" panose="02070309020205020404" pitchFamily="49" charset="0"/>
              </a:rPr>
              <a:t>y)</a:t>
            </a:r>
          </a:p>
          <a:p>
            <a:pPr algn="just">
              <a:lnSpc>
                <a:spcPct val="70000"/>
              </a:lnSpc>
            </a:pPr>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   c=z;   }</a:t>
            </a:r>
          </a:p>
          <a:p>
            <a:pPr algn="just">
              <a:lnSpc>
                <a:spcPct val="70000"/>
              </a:lnSpc>
            </a:pPr>
            <a:r>
              <a:rPr kumimoji="1" lang="en-US" altLang="zh-CN" dirty="0" smtClean="0">
                <a:latin typeface="Courier New" panose="02070309020205020404" pitchFamily="49" charset="0"/>
                <a:cs typeface="Courier New" panose="02070309020205020404" pitchFamily="49" charset="0"/>
              </a:rPr>
              <a:t>    </a:t>
            </a:r>
            <a:r>
              <a:rPr kumimoji="1" lang="en-US" altLang="zh-CN" dirty="0">
                <a:solidFill>
                  <a:srgbClr val="FF0000"/>
                </a:solidFill>
                <a:latin typeface="Courier New" panose="02070309020205020404" pitchFamily="49" charset="0"/>
                <a:cs typeface="Courier New" panose="02070309020205020404" pitchFamily="49" charset="0"/>
              </a:rPr>
              <a:t>void show()</a:t>
            </a:r>
          </a:p>
          <a:p>
            <a:pPr algn="just">
              <a:lnSpc>
                <a:spcPct val="70000"/>
              </a:lnSpc>
            </a:pPr>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a:t>
            </a:r>
          </a:p>
          <a:p>
            <a:pPr algn="just">
              <a:lnSpc>
                <a:spcPct val="70000"/>
              </a:lnSpc>
            </a:pPr>
            <a:r>
              <a:rPr kumimoji="1" lang="en-US" altLang="zh-CN" dirty="0" smtClean="0">
                <a:latin typeface="Courier New" panose="02070309020205020404" pitchFamily="49" charset="0"/>
                <a:cs typeface="Courier New" panose="02070309020205020404" pitchFamily="49" charset="0"/>
              </a:rPr>
              <a:t>        </a:t>
            </a:r>
            <a:r>
              <a:rPr kumimoji="1" lang="en-US" altLang="zh-CN" dirty="0" err="1">
                <a:latin typeface="Courier New" panose="02070309020205020404" pitchFamily="49" charset="0"/>
                <a:cs typeface="Courier New" panose="02070309020205020404" pitchFamily="49" charset="0"/>
              </a:rPr>
              <a:t>cout</a:t>
            </a:r>
            <a:r>
              <a:rPr kumimoji="1" lang="en-US" altLang="zh-CN" dirty="0">
                <a:latin typeface="Courier New" panose="02070309020205020404" pitchFamily="49" charset="0"/>
                <a:cs typeface="Courier New" panose="02070309020205020404" pitchFamily="49" charset="0"/>
              </a:rPr>
              <a:t>&lt;&lt; "Derived---------\n";</a:t>
            </a:r>
          </a:p>
          <a:p>
            <a:pPr algn="just">
              <a:lnSpc>
                <a:spcPct val="70000"/>
              </a:lnSpc>
            </a:pPr>
            <a:r>
              <a:rPr kumimoji="1" lang="en-US" altLang="zh-CN" dirty="0" smtClean="0">
                <a:latin typeface="Courier New" panose="02070309020205020404" pitchFamily="49" charset="0"/>
                <a:cs typeface="Courier New" panose="02070309020205020404" pitchFamily="49" charset="0"/>
              </a:rPr>
              <a:t>        </a:t>
            </a:r>
            <a:r>
              <a:rPr kumimoji="1" lang="en-US" altLang="zh-CN" dirty="0" err="1">
                <a:latin typeface="Courier New" panose="02070309020205020404" pitchFamily="49" charset="0"/>
                <a:cs typeface="Courier New" panose="02070309020205020404" pitchFamily="49" charset="0"/>
              </a:rPr>
              <a:t>cout</a:t>
            </a:r>
            <a:r>
              <a:rPr kumimoji="1" lang="en-US" altLang="zh-CN" dirty="0">
                <a:latin typeface="Courier New" panose="02070309020205020404" pitchFamily="49" charset="0"/>
                <a:cs typeface="Courier New" panose="02070309020205020404" pitchFamily="49" charset="0"/>
              </a:rPr>
              <a:t>&lt;&lt;"c="&lt;&lt;c&lt;&lt;</a:t>
            </a:r>
            <a:r>
              <a:rPr kumimoji="1" lang="en-US" altLang="zh-CN" dirty="0" err="1">
                <a:latin typeface="Courier New" panose="02070309020205020404" pitchFamily="49" charset="0"/>
                <a:cs typeface="Courier New" panose="02070309020205020404" pitchFamily="49" charset="0"/>
              </a:rPr>
              <a:t>endl</a:t>
            </a:r>
            <a:r>
              <a:rPr kumimoji="1" lang="en-US" altLang="zh-CN" dirty="0">
                <a:latin typeface="Courier New" panose="02070309020205020404" pitchFamily="49" charset="0"/>
                <a:cs typeface="Courier New" panose="02070309020205020404" pitchFamily="49" charset="0"/>
              </a:rPr>
              <a:t>;</a:t>
            </a:r>
          </a:p>
          <a:p>
            <a:pPr algn="just">
              <a:lnSpc>
                <a:spcPct val="70000"/>
              </a:lnSpc>
            </a:pPr>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a:t>
            </a:r>
          </a:p>
          <a:p>
            <a:pPr algn="just">
              <a:lnSpc>
                <a:spcPct val="70000"/>
              </a:lnSpc>
            </a:pPr>
            <a:r>
              <a:rPr kumimoji="1" lang="en-US" altLang="zh-CN" dirty="0" smtClean="0">
                <a:latin typeface="Courier New" panose="02070309020205020404" pitchFamily="49" charset="0"/>
                <a:cs typeface="Courier New" panose="02070309020205020404" pitchFamily="49" charset="0"/>
              </a:rPr>
              <a:t>private</a:t>
            </a:r>
            <a:r>
              <a:rPr kumimoji="1" lang="zh-CN" altLang="en-US" dirty="0">
                <a:latin typeface="Courier New" panose="02070309020205020404" pitchFamily="49" charset="0"/>
                <a:ea typeface="楷体_GB2312" pitchFamily="49" charset="-122"/>
              </a:rPr>
              <a:t>：</a:t>
            </a:r>
            <a:endParaRPr kumimoji="1" lang="zh-CN" altLang="en-US" dirty="0">
              <a:latin typeface="Courier New" panose="02070309020205020404" pitchFamily="49" charset="0"/>
              <a:cs typeface="Courier New" panose="02070309020205020404" pitchFamily="49" charset="0"/>
            </a:endParaRPr>
          </a:p>
          <a:p>
            <a:pPr algn="just">
              <a:lnSpc>
                <a:spcPct val="70000"/>
              </a:lnSpc>
            </a:pPr>
            <a:r>
              <a:rPr kumimoji="1" lang="zh-CN" altLang="en-US" dirty="0" smtClean="0">
                <a:latin typeface="Courier New" panose="02070309020205020404" pitchFamily="49" charset="0"/>
                <a:cs typeface="Courier New" panose="02070309020205020404" pitchFamily="49" charset="0"/>
              </a:rPr>
              <a:t>    </a:t>
            </a:r>
            <a:r>
              <a:rPr kumimoji="1" lang="en-US" altLang="zh-CN" dirty="0" err="1">
                <a:latin typeface="Courier New" panose="02070309020205020404" pitchFamily="49" charset="0"/>
                <a:cs typeface="Courier New" panose="02070309020205020404" pitchFamily="49" charset="0"/>
              </a:rPr>
              <a:t>int</a:t>
            </a:r>
            <a:r>
              <a:rPr kumimoji="1" lang="en-US" altLang="zh-CN" dirty="0">
                <a:latin typeface="Courier New" panose="02070309020205020404" pitchFamily="49" charset="0"/>
                <a:cs typeface="Courier New" panose="02070309020205020404" pitchFamily="49" charset="0"/>
              </a:rPr>
              <a:t> c;</a:t>
            </a:r>
          </a:p>
          <a:p>
            <a:pPr algn="just">
              <a:lnSpc>
                <a:spcPct val="70000"/>
              </a:lnSpc>
            </a:pPr>
            <a:r>
              <a:rPr kumimoji="1" lang="en-US" altLang="zh-CN" dirty="0" smtClean="0">
                <a:latin typeface="Courier New" panose="02070309020205020404" pitchFamily="49" charset="0"/>
                <a:cs typeface="Courier New" panose="02070309020205020404" pitchFamily="49" charset="0"/>
              </a:rPr>
              <a:t>};</a:t>
            </a:r>
            <a:endParaRPr kumimoji="1" lang="en-US" altLang="zh-CN" dirty="0">
              <a:latin typeface="Courier New" panose="02070309020205020404" pitchFamily="49" charset="0"/>
              <a:cs typeface="Courier New" panose="02070309020205020404" pitchFamily="49" charset="0"/>
            </a:endParaRPr>
          </a:p>
          <a:p>
            <a:pPr algn="just">
              <a:lnSpc>
                <a:spcPct val="70000"/>
              </a:lnSpc>
            </a:pPr>
            <a:r>
              <a:rPr kumimoji="1" lang="en-US" altLang="zh-CN" dirty="0" smtClean="0">
                <a:latin typeface="Courier New" panose="02070309020205020404" pitchFamily="49" charset="0"/>
                <a:cs typeface="Courier New" panose="02070309020205020404" pitchFamily="49" charset="0"/>
              </a:rPr>
              <a:t>void </a:t>
            </a:r>
            <a:r>
              <a:rPr kumimoji="1" lang="en-US" altLang="zh-CN" dirty="0">
                <a:latin typeface="Courier New" panose="02070309020205020404" pitchFamily="49" charset="0"/>
                <a:cs typeface="Courier New" panose="02070309020205020404" pitchFamily="49" charset="0"/>
              </a:rPr>
              <a:t>main()</a:t>
            </a:r>
          </a:p>
          <a:p>
            <a:pPr algn="just">
              <a:lnSpc>
                <a:spcPct val="70000"/>
              </a:lnSpc>
            </a:pPr>
            <a:r>
              <a:rPr kumimoji="1" lang="en-US" altLang="zh-CN" dirty="0" smtClean="0">
                <a:latin typeface="Courier New" panose="02070309020205020404" pitchFamily="49" charset="0"/>
                <a:cs typeface="Courier New" panose="02070309020205020404" pitchFamily="49" charset="0"/>
              </a:rPr>
              <a:t>{</a:t>
            </a:r>
            <a:endParaRPr kumimoji="1" lang="en-US" altLang="zh-CN" dirty="0">
              <a:latin typeface="Courier New" panose="02070309020205020404" pitchFamily="49" charset="0"/>
              <a:cs typeface="Courier New" panose="02070309020205020404" pitchFamily="49" charset="0"/>
            </a:endParaRPr>
          </a:p>
          <a:p>
            <a:pPr algn="just">
              <a:lnSpc>
                <a:spcPct val="70000"/>
              </a:lnSpc>
            </a:pPr>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Base </a:t>
            </a:r>
            <a:r>
              <a:rPr kumimoji="1" lang="en-US" altLang="zh-CN" dirty="0" err="1">
                <a:latin typeface="Courier New" panose="02070309020205020404" pitchFamily="49" charset="0"/>
                <a:cs typeface="Courier New" panose="02070309020205020404" pitchFamily="49" charset="0"/>
              </a:rPr>
              <a:t>mb</a:t>
            </a:r>
            <a:r>
              <a:rPr kumimoji="1" lang="en-US" altLang="zh-CN" dirty="0">
                <a:latin typeface="Courier New" panose="02070309020205020404" pitchFamily="49" charset="0"/>
                <a:cs typeface="Courier New" panose="02070309020205020404" pitchFamily="49" charset="0"/>
              </a:rPr>
              <a:t>(60,60),*pc;</a:t>
            </a:r>
          </a:p>
          <a:p>
            <a:pPr algn="just">
              <a:lnSpc>
                <a:spcPct val="70000"/>
              </a:lnSpc>
            </a:pPr>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Derived mc(10,20,30);</a:t>
            </a:r>
          </a:p>
          <a:p>
            <a:pPr algn="just">
              <a:lnSpc>
                <a:spcPct val="70000"/>
              </a:lnSpc>
            </a:pPr>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pc=&amp;</a:t>
            </a:r>
            <a:r>
              <a:rPr kumimoji="1" lang="en-US" altLang="zh-CN" dirty="0" err="1">
                <a:latin typeface="Courier New" panose="02070309020205020404" pitchFamily="49" charset="0"/>
                <a:cs typeface="Courier New" panose="02070309020205020404" pitchFamily="49" charset="0"/>
              </a:rPr>
              <a:t>mb</a:t>
            </a:r>
            <a:r>
              <a:rPr kumimoji="1" lang="en-US" altLang="zh-CN" dirty="0">
                <a:latin typeface="Courier New" panose="02070309020205020404" pitchFamily="49" charset="0"/>
                <a:cs typeface="Courier New" panose="02070309020205020404" pitchFamily="49" charset="0"/>
              </a:rPr>
              <a:t>;</a:t>
            </a:r>
          </a:p>
          <a:p>
            <a:pPr algn="just">
              <a:lnSpc>
                <a:spcPct val="70000"/>
              </a:lnSpc>
            </a:pPr>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pc-&gt;show();</a:t>
            </a:r>
          </a:p>
          <a:p>
            <a:pPr algn="just">
              <a:lnSpc>
                <a:spcPct val="70000"/>
              </a:lnSpc>
            </a:pPr>
            <a:r>
              <a:rPr kumimoji="1" lang="en-US" altLang="zh-CN" dirty="0" smtClean="0">
                <a:latin typeface="Courier New" panose="02070309020205020404" pitchFamily="49" charset="0"/>
                <a:cs typeface="Courier New" panose="02070309020205020404" pitchFamily="49" charset="0"/>
              </a:rPr>
              <a:t>    </a:t>
            </a:r>
            <a:r>
              <a:rPr kumimoji="1" lang="en-US" altLang="zh-CN" dirty="0">
                <a:solidFill>
                  <a:srgbClr val="FF0000"/>
                </a:solidFill>
                <a:latin typeface="Courier New" panose="02070309020205020404" pitchFamily="49" charset="0"/>
                <a:cs typeface="Courier New" panose="02070309020205020404" pitchFamily="49" charset="0"/>
              </a:rPr>
              <a:t>pc=&amp;mc;</a:t>
            </a:r>
          </a:p>
          <a:p>
            <a:pPr algn="just">
              <a:lnSpc>
                <a:spcPct val="70000"/>
              </a:lnSpc>
            </a:pPr>
            <a:r>
              <a:rPr kumimoji="1" lang="en-US" altLang="zh-CN" dirty="0" smtClean="0">
                <a:solidFill>
                  <a:srgbClr val="FF0000"/>
                </a:solidFill>
                <a:latin typeface="Courier New" panose="02070309020205020404" pitchFamily="49" charset="0"/>
                <a:cs typeface="Courier New" panose="02070309020205020404" pitchFamily="49" charset="0"/>
              </a:rPr>
              <a:t>    </a:t>
            </a:r>
            <a:r>
              <a:rPr kumimoji="1" lang="en-US" altLang="zh-CN" dirty="0">
                <a:solidFill>
                  <a:srgbClr val="FF0000"/>
                </a:solidFill>
                <a:latin typeface="Courier New" panose="02070309020205020404" pitchFamily="49" charset="0"/>
                <a:cs typeface="Courier New" panose="02070309020205020404" pitchFamily="49" charset="0"/>
              </a:rPr>
              <a:t>pc-&gt;show();</a:t>
            </a:r>
          </a:p>
          <a:p>
            <a:pPr algn="just">
              <a:lnSpc>
                <a:spcPct val="70000"/>
              </a:lnSpc>
            </a:pPr>
            <a:r>
              <a:rPr kumimoji="1" lang="en-US" altLang="zh-CN" dirty="0" smtClean="0">
                <a:latin typeface="Courier New" panose="02070309020205020404" pitchFamily="49" charset="0"/>
                <a:cs typeface="Courier New" panose="02070309020205020404" pitchFamily="49" charset="0"/>
              </a:rPr>
              <a:t>}</a:t>
            </a:r>
            <a:endParaRPr kumimoji="1" lang="en-US" altLang="zh-CN" dirty="0"/>
          </a:p>
        </p:txBody>
      </p:sp>
      <p:sp>
        <p:nvSpPr>
          <p:cNvPr id="3" name="Rectangle 3"/>
          <p:cNvSpPr>
            <a:spLocks noChangeArrowheads="1"/>
          </p:cNvSpPr>
          <p:nvPr/>
        </p:nvSpPr>
        <p:spPr bwMode="auto">
          <a:xfrm>
            <a:off x="7234501" y="3353577"/>
            <a:ext cx="3329758" cy="182922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dirty="0">
                <a:latin typeface="Courier New" panose="02070309020205020404" pitchFamily="49" charset="0"/>
                <a:cs typeface="Courier New" panose="02070309020205020404" pitchFamily="49" charset="0"/>
              </a:rPr>
              <a:t>Base----------------</a:t>
            </a:r>
          </a:p>
          <a:p>
            <a:pPr eaLnBrk="1" hangingPunct="1"/>
            <a:r>
              <a:rPr kumimoji="1" lang="en-US" altLang="zh-CN" sz="2000" dirty="0">
                <a:latin typeface="Courier New" panose="02070309020205020404" pitchFamily="49" charset="0"/>
                <a:cs typeface="Courier New" panose="02070309020205020404" pitchFamily="49" charset="0"/>
              </a:rPr>
              <a:t>60	60</a:t>
            </a:r>
          </a:p>
          <a:p>
            <a:pPr eaLnBrk="1" hangingPunct="1"/>
            <a:r>
              <a:rPr kumimoji="1" lang="en-US" altLang="zh-CN" sz="2000" dirty="0">
                <a:latin typeface="Courier New" panose="02070309020205020404" pitchFamily="49" charset="0"/>
                <a:cs typeface="Courier New" panose="02070309020205020404" pitchFamily="49" charset="0"/>
              </a:rPr>
              <a:t>Derived-</a:t>
            </a:r>
            <a:r>
              <a:rPr kumimoji="1" lang="en-US" altLang="zh-CN" sz="2000" dirty="0" smtClean="0">
                <a:latin typeface="Courier New" panose="02070309020205020404" pitchFamily="49" charset="0"/>
                <a:cs typeface="Courier New" panose="02070309020205020404" pitchFamily="49" charset="0"/>
              </a:rPr>
              <a:t>------------</a:t>
            </a:r>
            <a:endParaRPr kumimoji="1" lang="en-US" altLang="zh-CN" sz="2000" dirty="0">
              <a:latin typeface="Courier New" panose="02070309020205020404" pitchFamily="49" charset="0"/>
              <a:cs typeface="Courier New" panose="02070309020205020404" pitchFamily="49" charset="0"/>
            </a:endParaRPr>
          </a:p>
          <a:p>
            <a:pPr eaLnBrk="1" hangingPunct="1"/>
            <a:r>
              <a:rPr kumimoji="1" lang="en-US" altLang="zh-CN" sz="2000" dirty="0" smtClean="0">
                <a:latin typeface="Courier New" panose="02070309020205020404" pitchFamily="49" charset="0"/>
                <a:cs typeface="Courier New" panose="02070309020205020404" pitchFamily="49" charset="0"/>
              </a:rPr>
              <a:t>C=30</a:t>
            </a:r>
            <a:endParaRPr kumimoji="1" lang="en-US" altLang="zh-CN" sz="2000" dirty="0">
              <a:latin typeface="Courier New" panose="02070309020205020404" pitchFamily="49" charset="0"/>
              <a:cs typeface="Courier New" panose="02070309020205020404" pitchFamily="49" charset="0"/>
            </a:endParaRPr>
          </a:p>
          <a:p>
            <a:pPr eaLnBrk="1" hangingPunct="1"/>
            <a:r>
              <a:rPr kumimoji="1" lang="en-US" altLang="zh-CN" dirty="0"/>
              <a:t> </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66561" y="27385"/>
            <a:ext cx="592470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3</a:t>
            </a:r>
            <a:r>
              <a:rPr lang="zh-CN" altLang="en-US" sz="3000" dirty="0" smtClean="0">
                <a:solidFill>
                  <a:schemeClr val="bg1"/>
                </a:solidFill>
                <a:latin typeface="Rockwell" pitchFamily="18" charset="0"/>
                <a:ea typeface="微软雅黑" pitchFamily="34" charset="-122"/>
              </a:rPr>
              <a:t>改</a:t>
            </a:r>
            <a:r>
              <a:rPr lang="en-US" altLang="zh-CN" sz="3000" dirty="0" smtClean="0">
                <a:solidFill>
                  <a:schemeClr val="bg1"/>
                </a:solidFill>
                <a:latin typeface="Rockwell" pitchFamily="18" charset="0"/>
                <a:ea typeface="微软雅黑" pitchFamily="34" charset="-122"/>
              </a:rPr>
              <a:t>. </a:t>
            </a:r>
            <a:r>
              <a:rPr lang="zh-CN" altLang="en-US" sz="3000" dirty="0" smtClean="0">
                <a:solidFill>
                  <a:schemeClr val="bg1"/>
                </a:solidFill>
                <a:latin typeface="Rockwell" pitchFamily="18" charset="0"/>
                <a:ea typeface="微软雅黑" pitchFamily="34" charset="-122"/>
              </a:rPr>
              <a:t>虚函数例子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423371985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70907" y="740519"/>
            <a:ext cx="10348748"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2667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a:r>
              <a:rPr kumimoji="1" lang="en-US" altLang="zh-CN" dirty="0" smtClean="0">
                <a:solidFill>
                  <a:srgbClr val="000000"/>
                </a:solidFill>
              </a:rPr>
              <a:t>#</a:t>
            </a:r>
            <a:r>
              <a:rPr kumimoji="1" lang="en-US" altLang="zh-CN" dirty="0">
                <a:solidFill>
                  <a:srgbClr val="000000"/>
                </a:solidFill>
              </a:rPr>
              <a:t>include&lt;</a:t>
            </a:r>
            <a:r>
              <a:rPr kumimoji="1" lang="en-US" altLang="zh-CN" dirty="0" err="1">
                <a:solidFill>
                  <a:srgbClr val="000000"/>
                </a:solidFill>
              </a:rPr>
              <a:t>iostream.h</a:t>
            </a:r>
            <a:r>
              <a:rPr kumimoji="1" lang="en-US" altLang="zh-CN" dirty="0">
                <a:solidFill>
                  <a:srgbClr val="000000"/>
                </a:solidFill>
              </a:rPr>
              <a:t>&gt;</a:t>
            </a:r>
          </a:p>
          <a:p>
            <a:pPr algn="just"/>
            <a:r>
              <a:rPr kumimoji="1" lang="en-US" altLang="zh-CN" dirty="0">
                <a:solidFill>
                  <a:srgbClr val="000000"/>
                </a:solidFill>
              </a:rPr>
              <a:t>class </a:t>
            </a:r>
            <a:r>
              <a:rPr kumimoji="1" lang="en-US" altLang="zh-CN" dirty="0" err="1">
                <a:solidFill>
                  <a:srgbClr val="000000"/>
                </a:solidFill>
              </a:rPr>
              <a:t>Grandam</a:t>
            </a:r>
            <a:r>
              <a:rPr kumimoji="1" lang="en-US" altLang="zh-CN" dirty="0">
                <a:solidFill>
                  <a:srgbClr val="000000"/>
                </a:solidFill>
              </a:rPr>
              <a:t> {</a:t>
            </a:r>
          </a:p>
          <a:p>
            <a:pPr algn="just"/>
            <a:r>
              <a:rPr kumimoji="1" lang="en-US" altLang="zh-CN" dirty="0">
                <a:solidFill>
                  <a:srgbClr val="000000"/>
                </a:solidFill>
              </a:rPr>
              <a:t>    public:</a:t>
            </a:r>
          </a:p>
          <a:p>
            <a:pPr algn="just"/>
            <a:r>
              <a:rPr kumimoji="1" lang="en-US" altLang="zh-CN" dirty="0">
                <a:solidFill>
                  <a:srgbClr val="000000"/>
                </a:solidFill>
              </a:rPr>
              <a:t>      </a:t>
            </a:r>
            <a:r>
              <a:rPr kumimoji="1" lang="en-US" altLang="zh-CN" dirty="0">
                <a:solidFill>
                  <a:srgbClr val="FF0000"/>
                </a:solidFill>
              </a:rPr>
              <a:t>virtual void </a:t>
            </a:r>
            <a:r>
              <a:rPr kumimoji="1" lang="en-US" altLang="zh-CN" dirty="0" err="1">
                <a:solidFill>
                  <a:srgbClr val="FF0000"/>
                </a:solidFill>
              </a:rPr>
              <a:t>introduce_self</a:t>
            </a:r>
            <a:r>
              <a:rPr kumimoji="1" lang="en-US" altLang="zh-CN" dirty="0">
                <a:solidFill>
                  <a:srgbClr val="FF0000"/>
                </a:solidFill>
              </a:rPr>
              <a:t>()  </a:t>
            </a:r>
            <a:r>
              <a:rPr kumimoji="1" lang="en-US" altLang="zh-CN" dirty="0">
                <a:solidFill>
                  <a:srgbClr val="000000"/>
                </a:solidFill>
              </a:rPr>
              <a:t>// </a:t>
            </a:r>
            <a:r>
              <a:rPr kumimoji="1" lang="zh-CN" altLang="en-US" dirty="0">
                <a:solidFill>
                  <a:srgbClr val="000000"/>
                </a:solidFill>
              </a:rPr>
              <a:t>定义虚函数</a:t>
            </a:r>
            <a:r>
              <a:rPr kumimoji="1" lang="en-US" altLang="zh-CN" dirty="0" err="1">
                <a:solidFill>
                  <a:srgbClr val="000000"/>
                </a:solidFill>
              </a:rPr>
              <a:t>introduce_self</a:t>
            </a:r>
            <a:r>
              <a:rPr kumimoji="1" lang="en-US" altLang="zh-CN" dirty="0">
                <a:solidFill>
                  <a:srgbClr val="000000"/>
                </a:solidFill>
              </a:rPr>
              <a:t>()</a:t>
            </a:r>
          </a:p>
          <a:p>
            <a:pPr algn="just"/>
            <a:r>
              <a:rPr kumimoji="1" lang="en-US" altLang="zh-CN" dirty="0">
                <a:solidFill>
                  <a:srgbClr val="000000"/>
                </a:solidFill>
              </a:rPr>
              <a:t>      { </a:t>
            </a:r>
            <a:r>
              <a:rPr kumimoji="1" lang="en-US" altLang="zh-CN" dirty="0" err="1">
                <a:solidFill>
                  <a:srgbClr val="000000"/>
                </a:solidFill>
              </a:rPr>
              <a:t>cout</a:t>
            </a:r>
            <a:r>
              <a:rPr kumimoji="1" lang="en-US" altLang="zh-CN" dirty="0">
                <a:solidFill>
                  <a:srgbClr val="000000"/>
                </a:solidFill>
              </a:rPr>
              <a:t>&lt;&lt;"I am </a:t>
            </a:r>
            <a:r>
              <a:rPr kumimoji="1" lang="en-US" altLang="zh-CN" dirty="0" err="1">
                <a:solidFill>
                  <a:srgbClr val="000000"/>
                </a:solidFill>
              </a:rPr>
              <a:t>grandam</a:t>
            </a:r>
            <a:r>
              <a:rPr kumimoji="1" lang="en-US" altLang="zh-CN" dirty="0">
                <a:solidFill>
                  <a:srgbClr val="000000"/>
                </a:solidFill>
              </a:rPr>
              <a:t>."&lt;&lt;</a:t>
            </a:r>
            <a:r>
              <a:rPr kumimoji="1" lang="en-US" altLang="zh-CN" dirty="0" err="1">
                <a:solidFill>
                  <a:srgbClr val="000000"/>
                </a:solidFill>
              </a:rPr>
              <a:t>endl</a:t>
            </a:r>
            <a:r>
              <a:rPr kumimoji="1" lang="en-US" altLang="zh-CN" dirty="0">
                <a:solidFill>
                  <a:srgbClr val="000000"/>
                </a:solidFill>
              </a:rPr>
              <a:t>; }</a:t>
            </a:r>
          </a:p>
          <a:p>
            <a:pPr algn="just"/>
            <a:r>
              <a:rPr kumimoji="1" lang="en-US" altLang="zh-CN" dirty="0">
                <a:solidFill>
                  <a:srgbClr val="000000"/>
                </a:solidFill>
              </a:rPr>
              <a:t>    };</a:t>
            </a:r>
          </a:p>
          <a:p>
            <a:pPr algn="just"/>
            <a:r>
              <a:rPr kumimoji="1" lang="en-US" altLang="zh-CN" dirty="0">
                <a:solidFill>
                  <a:srgbClr val="000000"/>
                </a:solidFill>
              </a:rPr>
              <a:t>class </a:t>
            </a:r>
            <a:r>
              <a:rPr kumimoji="1" lang="en-US" altLang="zh-CN" dirty="0" err="1">
                <a:solidFill>
                  <a:srgbClr val="000000"/>
                </a:solidFill>
              </a:rPr>
              <a:t>Mother:</a:t>
            </a:r>
            <a:r>
              <a:rPr kumimoji="1" lang="en-US" altLang="zh-CN" dirty="0" err="1">
                <a:solidFill>
                  <a:srgbClr val="FF0000"/>
                </a:solidFill>
              </a:rPr>
              <a:t>public</a:t>
            </a:r>
            <a:r>
              <a:rPr kumimoji="1" lang="en-US" altLang="zh-CN" dirty="0">
                <a:solidFill>
                  <a:srgbClr val="FF0000"/>
                </a:solidFill>
              </a:rPr>
              <a:t> </a:t>
            </a:r>
            <a:r>
              <a:rPr kumimoji="1" lang="en-US" altLang="zh-CN" dirty="0" err="1">
                <a:solidFill>
                  <a:srgbClr val="FF0000"/>
                </a:solidFill>
              </a:rPr>
              <a:t>Grandam</a:t>
            </a:r>
            <a:r>
              <a:rPr kumimoji="1" lang="en-US" altLang="zh-CN" dirty="0">
                <a:solidFill>
                  <a:srgbClr val="FF0000"/>
                </a:solidFill>
              </a:rPr>
              <a:t> </a:t>
            </a:r>
            <a:r>
              <a:rPr kumimoji="1" lang="en-US" altLang="zh-CN" dirty="0">
                <a:solidFill>
                  <a:srgbClr val="000000"/>
                </a:solidFill>
              </a:rPr>
              <a:t>{</a:t>
            </a:r>
          </a:p>
          <a:p>
            <a:pPr algn="just"/>
            <a:r>
              <a:rPr kumimoji="1" lang="en-US" altLang="zh-CN" dirty="0">
                <a:solidFill>
                  <a:srgbClr val="000000"/>
                </a:solidFill>
              </a:rPr>
              <a:t>    public:</a:t>
            </a:r>
          </a:p>
          <a:p>
            <a:pPr algn="just"/>
            <a:r>
              <a:rPr kumimoji="1" lang="en-US" altLang="zh-CN" dirty="0">
                <a:solidFill>
                  <a:srgbClr val="000000"/>
                </a:solidFill>
              </a:rPr>
              <a:t>        </a:t>
            </a:r>
            <a:r>
              <a:rPr kumimoji="1" lang="en-US" altLang="zh-CN" dirty="0">
                <a:solidFill>
                  <a:srgbClr val="FF0000"/>
                </a:solidFill>
              </a:rPr>
              <a:t>void </a:t>
            </a:r>
            <a:r>
              <a:rPr kumimoji="1" lang="en-US" altLang="zh-CN" dirty="0" err="1">
                <a:solidFill>
                  <a:srgbClr val="FF0000"/>
                </a:solidFill>
              </a:rPr>
              <a:t>introduce_self</a:t>
            </a:r>
            <a:r>
              <a:rPr kumimoji="1" lang="en-US" altLang="zh-CN" dirty="0">
                <a:solidFill>
                  <a:srgbClr val="FF0000"/>
                </a:solidFill>
              </a:rPr>
              <a:t>()     </a:t>
            </a:r>
            <a:r>
              <a:rPr kumimoji="1" lang="en-US" altLang="zh-CN" dirty="0">
                <a:solidFill>
                  <a:srgbClr val="000000"/>
                </a:solidFill>
              </a:rPr>
              <a:t>// </a:t>
            </a:r>
            <a:r>
              <a:rPr kumimoji="1" lang="zh-CN" altLang="en-US" dirty="0">
                <a:solidFill>
                  <a:srgbClr val="000000"/>
                </a:solidFill>
              </a:rPr>
              <a:t>重新定义虚函数</a:t>
            </a:r>
            <a:r>
              <a:rPr kumimoji="1" lang="en-US" altLang="zh-CN" dirty="0" err="1">
                <a:solidFill>
                  <a:srgbClr val="000000"/>
                </a:solidFill>
              </a:rPr>
              <a:t>introduce_self</a:t>
            </a:r>
            <a:r>
              <a:rPr kumimoji="1" lang="en-US" altLang="zh-CN" dirty="0">
                <a:solidFill>
                  <a:srgbClr val="000000"/>
                </a:solidFill>
              </a:rPr>
              <a:t>()</a:t>
            </a:r>
          </a:p>
          <a:p>
            <a:pPr algn="just"/>
            <a:r>
              <a:rPr kumimoji="1" lang="en-US" altLang="zh-CN" dirty="0">
                <a:solidFill>
                  <a:srgbClr val="000000"/>
                </a:solidFill>
              </a:rPr>
              <a:t>        { </a:t>
            </a:r>
            <a:r>
              <a:rPr kumimoji="1" lang="en-US" altLang="zh-CN" dirty="0" err="1">
                <a:solidFill>
                  <a:srgbClr val="000000"/>
                </a:solidFill>
              </a:rPr>
              <a:t>cout</a:t>
            </a:r>
            <a:r>
              <a:rPr kumimoji="1" lang="en-US" altLang="zh-CN" dirty="0">
                <a:solidFill>
                  <a:srgbClr val="000000"/>
                </a:solidFill>
              </a:rPr>
              <a:t>&lt;&lt;"I am mother."&lt;&lt;</a:t>
            </a:r>
            <a:r>
              <a:rPr kumimoji="1" lang="en-US" altLang="zh-CN" dirty="0" err="1">
                <a:solidFill>
                  <a:srgbClr val="000000"/>
                </a:solidFill>
              </a:rPr>
              <a:t>endl</a:t>
            </a:r>
            <a:r>
              <a:rPr kumimoji="1" lang="en-US" altLang="zh-CN" dirty="0">
                <a:solidFill>
                  <a:srgbClr val="000000"/>
                </a:solidFill>
              </a:rPr>
              <a:t>;}</a:t>
            </a:r>
          </a:p>
          <a:p>
            <a:pPr algn="just"/>
            <a:r>
              <a:rPr kumimoji="1" lang="en-US" altLang="zh-CN" dirty="0">
                <a:solidFill>
                  <a:srgbClr val="000000"/>
                </a:solidFill>
              </a:rPr>
              <a:t>};</a:t>
            </a:r>
          </a:p>
          <a:p>
            <a:pPr algn="just"/>
            <a:r>
              <a:rPr kumimoji="1" lang="en-US" altLang="zh-CN" dirty="0">
                <a:solidFill>
                  <a:srgbClr val="000000"/>
                </a:solidFill>
              </a:rPr>
              <a:t>class </a:t>
            </a:r>
            <a:r>
              <a:rPr kumimoji="1" lang="en-US" altLang="zh-CN" dirty="0" err="1">
                <a:solidFill>
                  <a:srgbClr val="000000"/>
                </a:solidFill>
              </a:rPr>
              <a:t>Daughter:</a:t>
            </a:r>
            <a:r>
              <a:rPr kumimoji="1" lang="en-US" altLang="zh-CN" dirty="0" err="1">
                <a:solidFill>
                  <a:srgbClr val="FF0000"/>
                </a:solidFill>
              </a:rPr>
              <a:t>public</a:t>
            </a:r>
            <a:r>
              <a:rPr kumimoji="1" lang="en-US" altLang="zh-CN" dirty="0">
                <a:solidFill>
                  <a:srgbClr val="FF0000"/>
                </a:solidFill>
              </a:rPr>
              <a:t> Mother</a:t>
            </a:r>
            <a:r>
              <a:rPr kumimoji="1" lang="en-US" altLang="zh-CN" dirty="0">
                <a:solidFill>
                  <a:srgbClr val="000000"/>
                </a:solidFill>
              </a:rPr>
              <a:t> {</a:t>
            </a:r>
          </a:p>
          <a:p>
            <a:pPr algn="just"/>
            <a:r>
              <a:rPr kumimoji="1" lang="en-US" altLang="zh-CN" dirty="0">
                <a:solidFill>
                  <a:srgbClr val="000000"/>
                </a:solidFill>
              </a:rPr>
              <a:t>    public:</a:t>
            </a:r>
          </a:p>
          <a:p>
            <a:pPr algn="just"/>
            <a:r>
              <a:rPr kumimoji="1" lang="en-US" altLang="zh-CN" dirty="0">
                <a:solidFill>
                  <a:srgbClr val="000000"/>
                </a:solidFill>
              </a:rPr>
              <a:t>        </a:t>
            </a:r>
            <a:r>
              <a:rPr kumimoji="1" lang="en-US" altLang="zh-CN" dirty="0">
                <a:solidFill>
                  <a:srgbClr val="FF0000"/>
                </a:solidFill>
              </a:rPr>
              <a:t>void </a:t>
            </a:r>
            <a:r>
              <a:rPr kumimoji="1" lang="en-US" altLang="zh-CN" dirty="0" err="1">
                <a:solidFill>
                  <a:srgbClr val="FF0000"/>
                </a:solidFill>
              </a:rPr>
              <a:t>introduce_self</a:t>
            </a:r>
            <a:r>
              <a:rPr kumimoji="1" lang="en-US" altLang="zh-CN" dirty="0">
                <a:solidFill>
                  <a:srgbClr val="FF0000"/>
                </a:solidFill>
              </a:rPr>
              <a:t>()     </a:t>
            </a:r>
            <a:r>
              <a:rPr kumimoji="1" lang="en-US" altLang="zh-CN" dirty="0">
                <a:solidFill>
                  <a:srgbClr val="000000"/>
                </a:solidFill>
              </a:rPr>
              <a:t>// </a:t>
            </a:r>
            <a:r>
              <a:rPr kumimoji="1" lang="zh-CN" altLang="en-US" dirty="0">
                <a:solidFill>
                  <a:srgbClr val="000000"/>
                </a:solidFill>
              </a:rPr>
              <a:t>重新定义虚函数</a:t>
            </a:r>
            <a:r>
              <a:rPr kumimoji="1" lang="en-US" altLang="zh-CN" dirty="0" err="1">
                <a:solidFill>
                  <a:srgbClr val="000000"/>
                </a:solidFill>
              </a:rPr>
              <a:t>introduce_self</a:t>
            </a:r>
            <a:r>
              <a:rPr kumimoji="1" lang="en-US" altLang="zh-CN" dirty="0">
                <a:solidFill>
                  <a:srgbClr val="000000"/>
                </a:solidFill>
              </a:rPr>
              <a:t>()</a:t>
            </a:r>
          </a:p>
          <a:p>
            <a:pPr algn="just"/>
            <a:r>
              <a:rPr kumimoji="1" lang="en-US" altLang="zh-CN" dirty="0">
                <a:solidFill>
                  <a:srgbClr val="000000"/>
                </a:solidFill>
              </a:rPr>
              <a:t>        { </a:t>
            </a:r>
            <a:r>
              <a:rPr kumimoji="1" lang="en-US" altLang="zh-CN" dirty="0" err="1">
                <a:solidFill>
                  <a:srgbClr val="000000"/>
                </a:solidFill>
              </a:rPr>
              <a:t>cout</a:t>
            </a:r>
            <a:r>
              <a:rPr kumimoji="1" lang="en-US" altLang="zh-CN" dirty="0">
                <a:solidFill>
                  <a:srgbClr val="000000"/>
                </a:solidFill>
              </a:rPr>
              <a:t>&lt;&lt;"I am daughter."&lt;&lt;</a:t>
            </a:r>
            <a:r>
              <a:rPr kumimoji="1" lang="en-US" altLang="zh-CN" dirty="0" err="1">
                <a:solidFill>
                  <a:srgbClr val="000000"/>
                </a:solidFill>
              </a:rPr>
              <a:t>endl</a:t>
            </a:r>
            <a:r>
              <a:rPr kumimoji="1" lang="en-US" altLang="zh-CN" dirty="0">
                <a:solidFill>
                  <a:srgbClr val="000000"/>
                </a:solidFill>
              </a:rPr>
              <a:t>;}</a:t>
            </a:r>
          </a:p>
          <a:p>
            <a:r>
              <a:rPr kumimoji="1" lang="en-US" altLang="zh-CN" dirty="0">
                <a:solidFill>
                  <a:srgbClr val="000000"/>
                </a:solidFill>
              </a:rPr>
              <a:t>}; </a:t>
            </a:r>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66561" y="27385"/>
            <a:ext cx="592470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4. </a:t>
            </a:r>
            <a:r>
              <a:rPr lang="zh-CN" altLang="en-US" sz="3000" dirty="0" smtClean="0">
                <a:solidFill>
                  <a:schemeClr val="bg1"/>
                </a:solidFill>
                <a:latin typeface="Rockwell" pitchFamily="18" charset="0"/>
                <a:ea typeface="微软雅黑" pitchFamily="34" charset="-122"/>
              </a:rPr>
              <a:t>虚函数例子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342061748"/>
      </p:ext>
    </p:extLst>
  </p:cSld>
  <p:clrMapOvr>
    <a:masterClrMapping/>
  </p:clrMapOvr>
  <p:transition spd="med">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222727" y="1067048"/>
            <a:ext cx="10449508"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334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dirty="0">
                <a:solidFill>
                  <a:srgbClr val="000000"/>
                </a:solidFill>
              </a:rPr>
              <a:t>void main()</a:t>
            </a:r>
          </a:p>
          <a:p>
            <a:pPr algn="just"/>
            <a:r>
              <a:rPr kumimoji="1" lang="en-US" altLang="zh-CN" dirty="0">
                <a:solidFill>
                  <a:srgbClr val="000000"/>
                </a:solidFill>
              </a:rPr>
              <a:t>{</a:t>
            </a:r>
          </a:p>
          <a:p>
            <a:pPr algn="just"/>
            <a:r>
              <a:rPr kumimoji="1" lang="en-US" altLang="zh-CN" dirty="0">
                <a:solidFill>
                  <a:srgbClr val="000000"/>
                </a:solidFill>
              </a:rPr>
              <a:t>    </a:t>
            </a:r>
            <a:r>
              <a:rPr kumimoji="1" lang="en-US" altLang="zh-CN" dirty="0" err="1">
                <a:solidFill>
                  <a:srgbClr val="000000"/>
                </a:solidFill>
              </a:rPr>
              <a:t>Grandam</a:t>
            </a:r>
            <a:r>
              <a:rPr kumimoji="1" lang="en-US" altLang="zh-CN" dirty="0">
                <a:solidFill>
                  <a:srgbClr val="000000"/>
                </a:solidFill>
              </a:rPr>
              <a:t> *</a:t>
            </a:r>
            <a:r>
              <a:rPr kumimoji="1" lang="en-US" altLang="zh-CN" dirty="0" err="1">
                <a:solidFill>
                  <a:srgbClr val="000000"/>
                </a:solidFill>
              </a:rPr>
              <a:t>ptr</a:t>
            </a:r>
            <a:r>
              <a:rPr kumimoji="1" lang="en-US" altLang="zh-CN" dirty="0">
                <a:solidFill>
                  <a:srgbClr val="000000"/>
                </a:solidFill>
              </a:rPr>
              <a:t>;</a:t>
            </a:r>
          </a:p>
          <a:p>
            <a:pPr algn="just"/>
            <a:r>
              <a:rPr kumimoji="1" lang="en-US" altLang="zh-CN" dirty="0">
                <a:solidFill>
                  <a:srgbClr val="000000"/>
                </a:solidFill>
              </a:rPr>
              <a:t>    </a:t>
            </a:r>
            <a:r>
              <a:rPr kumimoji="1" lang="en-US" altLang="zh-CN" dirty="0" err="1">
                <a:solidFill>
                  <a:srgbClr val="000000"/>
                </a:solidFill>
              </a:rPr>
              <a:t>Grandam</a:t>
            </a:r>
            <a:r>
              <a:rPr kumimoji="1" lang="en-US" altLang="zh-CN" dirty="0">
                <a:solidFill>
                  <a:srgbClr val="000000"/>
                </a:solidFill>
              </a:rPr>
              <a:t> g;</a:t>
            </a:r>
          </a:p>
          <a:p>
            <a:pPr algn="just"/>
            <a:r>
              <a:rPr kumimoji="1" lang="en-US" altLang="zh-CN" dirty="0">
                <a:solidFill>
                  <a:srgbClr val="000000"/>
                </a:solidFill>
              </a:rPr>
              <a:t>    Mother m;</a:t>
            </a:r>
          </a:p>
          <a:p>
            <a:pPr algn="just"/>
            <a:r>
              <a:rPr kumimoji="1" lang="en-US" altLang="zh-CN" dirty="0">
                <a:solidFill>
                  <a:srgbClr val="000000"/>
                </a:solidFill>
              </a:rPr>
              <a:t>    Daughter d;</a:t>
            </a:r>
          </a:p>
          <a:p>
            <a:pPr algn="just"/>
            <a:r>
              <a:rPr kumimoji="1" lang="en-US" altLang="zh-CN" dirty="0">
                <a:solidFill>
                  <a:srgbClr val="000000"/>
                </a:solidFill>
              </a:rPr>
              <a:t>     </a:t>
            </a:r>
            <a:r>
              <a:rPr kumimoji="1" lang="en-US" altLang="zh-CN" dirty="0" err="1">
                <a:solidFill>
                  <a:srgbClr val="000000"/>
                </a:solidFill>
              </a:rPr>
              <a:t>ptr</a:t>
            </a:r>
            <a:r>
              <a:rPr kumimoji="1" lang="en-US" altLang="zh-CN" dirty="0">
                <a:solidFill>
                  <a:srgbClr val="000000"/>
                </a:solidFill>
              </a:rPr>
              <a:t>=&amp;g;</a:t>
            </a:r>
          </a:p>
          <a:p>
            <a:pPr algn="just"/>
            <a:r>
              <a:rPr kumimoji="1" lang="en-US" altLang="zh-CN" dirty="0">
                <a:solidFill>
                  <a:srgbClr val="000000"/>
                </a:solidFill>
              </a:rPr>
              <a:t>     </a:t>
            </a:r>
            <a:r>
              <a:rPr kumimoji="1" lang="en-US" altLang="zh-CN" dirty="0" err="1">
                <a:solidFill>
                  <a:srgbClr val="000000"/>
                </a:solidFill>
              </a:rPr>
              <a:t>ptr</a:t>
            </a:r>
            <a:r>
              <a:rPr kumimoji="1" lang="en-US" altLang="zh-CN" dirty="0">
                <a:solidFill>
                  <a:srgbClr val="000000"/>
                </a:solidFill>
              </a:rPr>
              <a:t>-&gt;</a:t>
            </a:r>
            <a:r>
              <a:rPr kumimoji="1" lang="en-US" altLang="zh-CN" dirty="0" err="1">
                <a:solidFill>
                  <a:srgbClr val="000000"/>
                </a:solidFill>
              </a:rPr>
              <a:t>introduce_self</a:t>
            </a:r>
            <a:r>
              <a:rPr kumimoji="1" lang="en-US" altLang="zh-CN" dirty="0">
                <a:solidFill>
                  <a:srgbClr val="000000"/>
                </a:solidFill>
              </a:rPr>
              <a:t>();//</a:t>
            </a:r>
            <a:r>
              <a:rPr kumimoji="1" lang="zh-CN" altLang="en-US" dirty="0">
                <a:solidFill>
                  <a:srgbClr val="000000"/>
                </a:solidFill>
              </a:rPr>
              <a:t>调用基类</a:t>
            </a:r>
            <a:r>
              <a:rPr kumimoji="1" lang="en-US" altLang="zh-CN" dirty="0" err="1">
                <a:solidFill>
                  <a:srgbClr val="000000"/>
                </a:solidFill>
              </a:rPr>
              <a:t>Grandam</a:t>
            </a:r>
            <a:r>
              <a:rPr kumimoji="1" lang="zh-CN" altLang="en-US" dirty="0">
                <a:solidFill>
                  <a:srgbClr val="000000"/>
                </a:solidFill>
              </a:rPr>
              <a:t>的</a:t>
            </a:r>
            <a:r>
              <a:rPr kumimoji="1" lang="en-US" altLang="zh-CN" dirty="0" err="1">
                <a:solidFill>
                  <a:srgbClr val="000000"/>
                </a:solidFill>
              </a:rPr>
              <a:t>introduce_self</a:t>
            </a:r>
            <a:r>
              <a:rPr kumimoji="1" lang="en-US" altLang="zh-CN" dirty="0">
                <a:solidFill>
                  <a:srgbClr val="000000"/>
                </a:solidFill>
              </a:rPr>
              <a:t>()</a:t>
            </a:r>
          </a:p>
          <a:p>
            <a:pPr algn="just"/>
            <a:r>
              <a:rPr kumimoji="1" lang="en-US" altLang="zh-CN" dirty="0">
                <a:solidFill>
                  <a:srgbClr val="000000"/>
                </a:solidFill>
              </a:rPr>
              <a:t>     </a:t>
            </a:r>
            <a:r>
              <a:rPr kumimoji="1" lang="en-US" altLang="zh-CN" dirty="0" err="1">
                <a:solidFill>
                  <a:srgbClr val="000000"/>
                </a:solidFill>
              </a:rPr>
              <a:t>ptr</a:t>
            </a:r>
            <a:r>
              <a:rPr kumimoji="1" lang="en-US" altLang="zh-CN" dirty="0">
                <a:solidFill>
                  <a:srgbClr val="000000"/>
                </a:solidFill>
              </a:rPr>
              <a:t>=&amp;m;</a:t>
            </a:r>
          </a:p>
          <a:p>
            <a:pPr algn="just"/>
            <a:r>
              <a:rPr kumimoji="1" lang="en-US" altLang="zh-CN" dirty="0">
                <a:solidFill>
                  <a:srgbClr val="000000"/>
                </a:solidFill>
              </a:rPr>
              <a:t>     </a:t>
            </a:r>
            <a:r>
              <a:rPr kumimoji="1" lang="en-US" altLang="zh-CN" dirty="0" err="1">
                <a:solidFill>
                  <a:srgbClr val="000000"/>
                </a:solidFill>
              </a:rPr>
              <a:t>ptr</a:t>
            </a:r>
            <a:r>
              <a:rPr kumimoji="1" lang="en-US" altLang="zh-CN" dirty="0">
                <a:solidFill>
                  <a:srgbClr val="000000"/>
                </a:solidFill>
              </a:rPr>
              <a:t>-&gt;</a:t>
            </a:r>
            <a:r>
              <a:rPr kumimoji="1" lang="en-US" altLang="zh-CN" dirty="0" err="1">
                <a:solidFill>
                  <a:srgbClr val="000000"/>
                </a:solidFill>
              </a:rPr>
              <a:t>introduce_self</a:t>
            </a:r>
            <a:r>
              <a:rPr kumimoji="1" lang="en-US" altLang="zh-CN" dirty="0">
                <a:solidFill>
                  <a:srgbClr val="000000"/>
                </a:solidFill>
              </a:rPr>
              <a:t>();// </a:t>
            </a:r>
            <a:r>
              <a:rPr kumimoji="1" lang="zh-CN" altLang="en-US" dirty="0">
                <a:solidFill>
                  <a:srgbClr val="000000"/>
                </a:solidFill>
              </a:rPr>
              <a:t>调用派生类</a:t>
            </a:r>
            <a:r>
              <a:rPr kumimoji="1" lang="en-US" altLang="zh-CN" dirty="0">
                <a:solidFill>
                  <a:srgbClr val="000000"/>
                </a:solidFill>
              </a:rPr>
              <a:t>Mother</a:t>
            </a:r>
            <a:r>
              <a:rPr kumimoji="1" lang="zh-CN" altLang="en-US" dirty="0">
                <a:solidFill>
                  <a:srgbClr val="000000"/>
                </a:solidFill>
              </a:rPr>
              <a:t>的</a:t>
            </a:r>
            <a:r>
              <a:rPr kumimoji="1" lang="en-US" altLang="zh-CN" dirty="0" err="1">
                <a:solidFill>
                  <a:srgbClr val="000000"/>
                </a:solidFill>
              </a:rPr>
              <a:t>introduce_self</a:t>
            </a:r>
            <a:r>
              <a:rPr kumimoji="1" lang="en-US" altLang="zh-CN" dirty="0">
                <a:solidFill>
                  <a:srgbClr val="000000"/>
                </a:solidFill>
              </a:rPr>
              <a:t>()</a:t>
            </a:r>
          </a:p>
          <a:p>
            <a:pPr algn="just"/>
            <a:r>
              <a:rPr kumimoji="1" lang="en-US" altLang="zh-CN" dirty="0">
                <a:solidFill>
                  <a:srgbClr val="000000"/>
                </a:solidFill>
              </a:rPr>
              <a:t>     </a:t>
            </a:r>
            <a:r>
              <a:rPr kumimoji="1" lang="en-US" altLang="zh-CN" dirty="0" err="1">
                <a:solidFill>
                  <a:srgbClr val="000000"/>
                </a:solidFill>
              </a:rPr>
              <a:t>ptr</a:t>
            </a:r>
            <a:r>
              <a:rPr kumimoji="1" lang="en-US" altLang="zh-CN" dirty="0">
                <a:solidFill>
                  <a:srgbClr val="000000"/>
                </a:solidFill>
              </a:rPr>
              <a:t>=&amp;d;</a:t>
            </a:r>
          </a:p>
          <a:p>
            <a:pPr algn="just"/>
            <a:r>
              <a:rPr kumimoji="1" lang="en-US" altLang="zh-CN" dirty="0">
                <a:solidFill>
                  <a:srgbClr val="000000"/>
                </a:solidFill>
              </a:rPr>
              <a:t>     </a:t>
            </a:r>
            <a:r>
              <a:rPr kumimoji="1" lang="en-US" altLang="zh-CN" dirty="0" err="1">
                <a:solidFill>
                  <a:srgbClr val="000000"/>
                </a:solidFill>
              </a:rPr>
              <a:t>ptr</a:t>
            </a:r>
            <a:r>
              <a:rPr kumimoji="1" lang="en-US" altLang="zh-CN" dirty="0">
                <a:solidFill>
                  <a:srgbClr val="000000"/>
                </a:solidFill>
              </a:rPr>
              <a:t>-&gt;</a:t>
            </a:r>
            <a:r>
              <a:rPr kumimoji="1" lang="en-US" altLang="zh-CN" dirty="0" err="1">
                <a:solidFill>
                  <a:srgbClr val="000000"/>
                </a:solidFill>
              </a:rPr>
              <a:t>introduce_self</a:t>
            </a:r>
            <a:r>
              <a:rPr kumimoji="1" lang="en-US" altLang="zh-CN" dirty="0">
                <a:solidFill>
                  <a:srgbClr val="000000"/>
                </a:solidFill>
              </a:rPr>
              <a:t>();    //</a:t>
            </a:r>
            <a:r>
              <a:rPr kumimoji="1" lang="zh-CN" altLang="en-US" dirty="0">
                <a:solidFill>
                  <a:srgbClr val="000000"/>
                </a:solidFill>
              </a:rPr>
              <a:t>调用派生</a:t>
            </a:r>
            <a:r>
              <a:rPr kumimoji="1" lang="zh-CN" altLang="en-US" dirty="0" smtClean="0">
                <a:solidFill>
                  <a:srgbClr val="000000"/>
                </a:solidFill>
              </a:rPr>
              <a:t>类 </a:t>
            </a:r>
            <a:r>
              <a:rPr kumimoji="1" lang="en-US" altLang="zh-CN" dirty="0" smtClean="0">
                <a:solidFill>
                  <a:srgbClr val="000000"/>
                </a:solidFill>
              </a:rPr>
              <a:t>Daughter</a:t>
            </a:r>
            <a:r>
              <a:rPr kumimoji="1" lang="zh-CN" altLang="en-US" dirty="0">
                <a:solidFill>
                  <a:srgbClr val="000000"/>
                </a:solidFill>
              </a:rPr>
              <a:t>的</a:t>
            </a:r>
            <a:r>
              <a:rPr kumimoji="1" lang="en-US" altLang="zh-CN" dirty="0" err="1">
                <a:solidFill>
                  <a:srgbClr val="000000"/>
                </a:solidFill>
              </a:rPr>
              <a:t>introduce_self</a:t>
            </a:r>
            <a:r>
              <a:rPr kumimoji="1" lang="en-US" altLang="zh-CN" dirty="0">
                <a:solidFill>
                  <a:srgbClr val="000000"/>
                </a:solidFill>
              </a:rPr>
              <a:t>()</a:t>
            </a:r>
          </a:p>
          <a:p>
            <a:r>
              <a:rPr kumimoji="1" lang="en-US" altLang="zh-CN" dirty="0">
                <a:solidFill>
                  <a:srgbClr val="000000"/>
                </a:solidFill>
              </a:rPr>
              <a:t>} </a:t>
            </a:r>
          </a:p>
        </p:txBody>
      </p:sp>
      <p:sp>
        <p:nvSpPr>
          <p:cNvPr id="3" name="Rectangle 4"/>
          <p:cNvSpPr>
            <a:spLocks noChangeArrowheads="1"/>
          </p:cNvSpPr>
          <p:nvPr/>
        </p:nvSpPr>
        <p:spPr bwMode="auto">
          <a:xfrm>
            <a:off x="6480263" y="1219482"/>
            <a:ext cx="3734664" cy="198165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b="1">
                <a:latin typeface="Courier New" panose="02070309020205020404" pitchFamily="49" charset="0"/>
                <a:cs typeface="Courier New" panose="02070309020205020404" pitchFamily="49" charset="0"/>
              </a:rPr>
              <a:t>I am grandam.</a:t>
            </a:r>
          </a:p>
          <a:p>
            <a:pPr eaLnBrk="1" hangingPunct="1"/>
            <a:r>
              <a:rPr kumimoji="1" lang="en-US" altLang="zh-CN" b="1">
                <a:latin typeface="Courier New" panose="02070309020205020404" pitchFamily="49" charset="0"/>
                <a:cs typeface="Courier New" panose="02070309020205020404" pitchFamily="49" charset="0"/>
              </a:rPr>
              <a:t>I am mother.</a:t>
            </a:r>
          </a:p>
          <a:p>
            <a:pPr eaLnBrk="1" hangingPunct="1"/>
            <a:r>
              <a:rPr kumimoji="1" lang="en-US" altLang="zh-CN" b="1">
                <a:latin typeface="Courier New" panose="02070309020205020404" pitchFamily="49" charset="0"/>
                <a:cs typeface="Courier New" panose="02070309020205020404" pitchFamily="49" charset="0"/>
              </a:rPr>
              <a:t>I am daughter.</a:t>
            </a:r>
          </a:p>
        </p:txBody>
      </p:sp>
      <p:pic>
        <p:nvPicPr>
          <p:cNvPr id="4"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66561" y="27385"/>
            <a:ext cx="592470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4. </a:t>
            </a:r>
            <a:r>
              <a:rPr lang="zh-CN" altLang="en-US" sz="3000" dirty="0" smtClean="0">
                <a:solidFill>
                  <a:schemeClr val="bg1"/>
                </a:solidFill>
                <a:latin typeface="Rockwell" pitchFamily="18" charset="0"/>
                <a:ea typeface="微软雅黑" pitchFamily="34" charset="-122"/>
              </a:rPr>
              <a:t>虚函数例子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6360938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222726" y="1365769"/>
            <a:ext cx="11781105" cy="430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buFont typeface="Wingdings" panose="05000000000000000000" pitchFamily="2" charset="2"/>
              <a:buChar char="l"/>
            </a:pPr>
            <a:r>
              <a:rPr lang="zh-CN" altLang="en-US" dirty="0" smtClean="0">
                <a:latin typeface="Arial" panose="020B0604020202020204" pitchFamily="34" charset="0"/>
              </a:rPr>
              <a:t>程序</a:t>
            </a:r>
            <a:r>
              <a:rPr lang="zh-CN" altLang="en-US" dirty="0">
                <a:latin typeface="Arial" panose="020B0604020202020204" pitchFamily="34" charset="0"/>
              </a:rPr>
              <a:t>只在基类</a:t>
            </a:r>
            <a:r>
              <a:rPr lang="en-US" altLang="zh-CN" dirty="0" err="1">
                <a:latin typeface="Arial" panose="020B0604020202020204" pitchFamily="34" charset="0"/>
              </a:rPr>
              <a:t>Grandam</a:t>
            </a:r>
            <a:r>
              <a:rPr lang="zh-CN" altLang="en-US" dirty="0">
                <a:latin typeface="Arial" panose="020B0604020202020204" pitchFamily="34" charset="0"/>
              </a:rPr>
              <a:t>中显式定义了</a:t>
            </a:r>
            <a:r>
              <a:rPr lang="en-US" altLang="zh-CN" dirty="0" err="1">
                <a:latin typeface="Arial" panose="020B0604020202020204" pitchFamily="34" charset="0"/>
              </a:rPr>
              <a:t>introduce_self</a:t>
            </a:r>
            <a:r>
              <a:rPr lang="en-US" altLang="zh-CN" dirty="0">
                <a:latin typeface="Arial" panose="020B0604020202020204" pitchFamily="34" charset="0"/>
              </a:rPr>
              <a:t>()</a:t>
            </a:r>
            <a:r>
              <a:rPr lang="zh-CN" altLang="en-US" dirty="0">
                <a:latin typeface="Arial" panose="020B0604020202020204" pitchFamily="34" charset="0"/>
              </a:rPr>
              <a:t>为虚函数。</a:t>
            </a:r>
            <a:r>
              <a:rPr lang="en-US" altLang="zh-CN" dirty="0">
                <a:latin typeface="Arial" panose="020B0604020202020204" pitchFamily="34" charset="0"/>
              </a:rPr>
              <a:t>C++</a:t>
            </a:r>
            <a:r>
              <a:rPr lang="zh-CN" altLang="en-US" dirty="0">
                <a:latin typeface="Arial" panose="020B0604020202020204" pitchFamily="34" charset="0"/>
              </a:rPr>
              <a:t>规定，如果</a:t>
            </a:r>
            <a:r>
              <a:rPr lang="zh-CN" altLang="en-US" dirty="0">
                <a:solidFill>
                  <a:srgbClr val="FF0000"/>
                </a:solidFill>
                <a:latin typeface="Arial" panose="020B0604020202020204" pitchFamily="34" charset="0"/>
              </a:rPr>
              <a:t>在派生类</a:t>
            </a:r>
            <a:r>
              <a:rPr lang="zh-CN" altLang="en-US" dirty="0">
                <a:latin typeface="Arial" panose="020B0604020202020204" pitchFamily="34" charset="0"/>
              </a:rPr>
              <a:t>中，</a:t>
            </a:r>
            <a:r>
              <a:rPr lang="zh-CN" altLang="en-US" dirty="0">
                <a:solidFill>
                  <a:srgbClr val="FF0000"/>
                </a:solidFill>
                <a:latin typeface="Arial" panose="020B0604020202020204" pitchFamily="34" charset="0"/>
              </a:rPr>
              <a:t>没有用</a:t>
            </a:r>
            <a:r>
              <a:rPr lang="en-US" altLang="zh-CN" dirty="0">
                <a:solidFill>
                  <a:srgbClr val="FF0000"/>
                </a:solidFill>
                <a:latin typeface="Arial" panose="020B0604020202020204" pitchFamily="34" charset="0"/>
              </a:rPr>
              <a:t>virtual</a:t>
            </a:r>
            <a:r>
              <a:rPr lang="zh-CN" altLang="en-US" dirty="0">
                <a:solidFill>
                  <a:srgbClr val="FF0000"/>
                </a:solidFill>
                <a:latin typeface="Arial" panose="020B0604020202020204" pitchFamily="34" charset="0"/>
              </a:rPr>
              <a:t>显示地给出虚函数声明</a:t>
            </a:r>
            <a:r>
              <a:rPr lang="zh-CN" altLang="en-US" dirty="0">
                <a:latin typeface="Arial" panose="020B0604020202020204" pitchFamily="34" charset="0"/>
              </a:rPr>
              <a:t>，这时系统就会遵循以下的规则来</a:t>
            </a:r>
            <a:r>
              <a:rPr lang="zh-CN" altLang="en-US" dirty="0">
                <a:solidFill>
                  <a:srgbClr val="FF0000"/>
                </a:solidFill>
                <a:latin typeface="Arial" panose="020B0604020202020204" pitchFamily="34" charset="0"/>
              </a:rPr>
              <a:t>判断一个成员函数是不是虚函数</a:t>
            </a:r>
            <a:r>
              <a:rPr lang="en-US" altLang="zh-CN" dirty="0">
                <a:solidFill>
                  <a:srgbClr val="FF0000"/>
                </a:solidFill>
                <a:latin typeface="Arial" panose="020B0604020202020204" pitchFamily="34" charset="0"/>
              </a:rPr>
              <a:t>:</a:t>
            </a:r>
          </a:p>
          <a:p>
            <a:pPr eaLnBrk="1" hangingPunct="1">
              <a:lnSpc>
                <a:spcPct val="130000"/>
              </a:lnSpc>
              <a:buFontTx/>
              <a:buChar char="•"/>
            </a:pPr>
            <a:r>
              <a:rPr lang="en-US" altLang="zh-CN" dirty="0">
                <a:latin typeface="Arial" panose="020B0604020202020204" pitchFamily="34" charset="0"/>
              </a:rPr>
              <a:t> </a:t>
            </a:r>
            <a:r>
              <a:rPr lang="zh-CN" altLang="en-US" dirty="0">
                <a:latin typeface="Arial" panose="020B0604020202020204" pitchFamily="34" charset="0"/>
              </a:rPr>
              <a:t>该函数与基类的虚函数有相同的名称。</a:t>
            </a:r>
          </a:p>
          <a:p>
            <a:pPr eaLnBrk="1" hangingPunct="1">
              <a:lnSpc>
                <a:spcPct val="130000"/>
              </a:lnSpc>
              <a:buFontTx/>
              <a:buChar char="•"/>
            </a:pPr>
            <a:r>
              <a:rPr lang="zh-CN" altLang="en-US" dirty="0">
                <a:latin typeface="Arial" panose="020B0604020202020204" pitchFamily="34" charset="0"/>
              </a:rPr>
              <a:t> 该函数与基类的虚函数有相同的参数个数及相同的对应参数类型。</a:t>
            </a:r>
          </a:p>
          <a:p>
            <a:pPr eaLnBrk="1" hangingPunct="1">
              <a:lnSpc>
                <a:spcPct val="130000"/>
              </a:lnSpc>
              <a:buFontTx/>
              <a:buChar char="•"/>
            </a:pPr>
            <a:r>
              <a:rPr lang="zh-CN" altLang="en-US" dirty="0">
                <a:latin typeface="Arial" panose="020B0604020202020204" pitchFamily="34" charset="0"/>
              </a:rPr>
              <a:t> 该函数与基类的虚函数有相同的返回类型或者满足赋值兼容规则的指针、引用型的返回类型。</a:t>
            </a:r>
          </a:p>
          <a:p>
            <a:pPr eaLnBrk="1" hangingPunct="1">
              <a:lnSpc>
                <a:spcPct val="130000"/>
              </a:lnSpc>
            </a:pPr>
            <a:r>
              <a:rPr lang="zh-CN" altLang="en-US" dirty="0">
                <a:latin typeface="Arial" panose="020B0604020202020204" pitchFamily="34" charset="0"/>
              </a:rPr>
              <a:t>派生类的函数满足了上述条件，就被自动确定为</a:t>
            </a:r>
            <a:r>
              <a:rPr lang="zh-CN" altLang="en-US" dirty="0">
                <a:solidFill>
                  <a:srgbClr val="FF0000"/>
                </a:solidFill>
                <a:latin typeface="Arial" panose="020B0604020202020204" pitchFamily="34" charset="0"/>
              </a:rPr>
              <a:t>虚函数</a:t>
            </a:r>
            <a:r>
              <a:rPr lang="zh-CN" altLang="en-US" dirty="0">
                <a:latin typeface="Arial" panose="020B0604020202020204" pitchFamily="34" charset="0"/>
              </a:rPr>
              <a:t>。</a:t>
            </a:r>
          </a:p>
          <a:p>
            <a:pPr algn="ctr"/>
            <a:endParaRPr lang="en-US" altLang="zh-CN" dirty="0">
              <a:latin typeface="Arial" panose="020B0604020202020204" pitchFamily="34" charset="0"/>
            </a:endParaRPr>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66561" y="27385"/>
            <a:ext cx="592470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虚函数例子的简要说明</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527099446"/>
      </p:ext>
    </p:extLst>
  </p:cSld>
  <p:clrMapOvr>
    <a:masterClrMapping/>
  </p:clrMapOvr>
  <p:transition spd="med">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98745" y="721520"/>
            <a:ext cx="8536376" cy="63006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defRPr/>
            </a:pPr>
            <a:r>
              <a:rPr lang="en-US" altLang="zh-CN" sz="2400" b="0" kern="0" dirty="0" smtClean="0"/>
              <a:t>#</a:t>
            </a:r>
            <a:r>
              <a:rPr lang="en-US" altLang="zh-CN" sz="2400" b="0" kern="0" dirty="0"/>
              <a:t>include&lt;</a:t>
            </a:r>
            <a:r>
              <a:rPr lang="en-US" altLang="zh-CN" sz="2400" b="0" kern="0" dirty="0" err="1"/>
              <a:t>iostream.h</a:t>
            </a:r>
            <a:r>
              <a:rPr lang="en-US" altLang="zh-CN" sz="2400" b="0" kern="0" dirty="0"/>
              <a:t>&gt;	</a:t>
            </a:r>
          </a:p>
          <a:p>
            <a:pPr marL="0" indent="0">
              <a:buNone/>
              <a:defRPr/>
            </a:pPr>
            <a:r>
              <a:rPr lang="en-US" altLang="zh-CN" sz="2400" b="0" kern="0" dirty="0"/>
              <a:t>class base				</a:t>
            </a:r>
            <a:r>
              <a:rPr lang="en-US" altLang="zh-CN" sz="2400" b="0" kern="0" dirty="0">
                <a:solidFill>
                  <a:srgbClr val="009900"/>
                </a:solidFill>
              </a:rPr>
              <a:t>//</a:t>
            </a:r>
            <a:r>
              <a:rPr lang="zh-CN" altLang="en-US" sz="2400" b="0" kern="0" dirty="0">
                <a:solidFill>
                  <a:srgbClr val="009900"/>
                </a:solidFill>
              </a:rPr>
              <a:t>定义基类</a:t>
            </a:r>
            <a:r>
              <a:rPr lang="en-US" altLang="zh-CN" sz="2400" b="0" kern="0" dirty="0">
                <a:solidFill>
                  <a:srgbClr val="009900"/>
                </a:solidFill>
              </a:rPr>
              <a:t>base</a:t>
            </a:r>
          </a:p>
          <a:p>
            <a:pPr marL="0" indent="0">
              <a:buNone/>
              <a:defRPr/>
            </a:pPr>
            <a:r>
              <a:rPr lang="en-US" altLang="zh-CN" sz="2400" b="0" kern="0" dirty="0"/>
              <a:t>{   </a:t>
            </a:r>
            <a:endParaRPr lang="en-US" altLang="zh-CN" sz="2400" b="0" kern="0" dirty="0" smtClean="0"/>
          </a:p>
          <a:p>
            <a:pPr marL="0" indent="0">
              <a:buNone/>
              <a:defRPr/>
            </a:pPr>
            <a:r>
              <a:rPr lang="en-US" altLang="zh-CN" sz="2400" b="0" kern="0" dirty="0" smtClean="0"/>
              <a:t>public</a:t>
            </a:r>
            <a:r>
              <a:rPr lang="en-US" altLang="zh-CN" sz="2400" b="0" kern="0" dirty="0"/>
              <a:t>:</a:t>
            </a:r>
          </a:p>
          <a:p>
            <a:pPr marL="0" indent="0">
              <a:buNone/>
              <a:defRPr/>
            </a:pPr>
            <a:r>
              <a:rPr lang="en-US" altLang="zh-CN" sz="2400" b="0" kern="0" dirty="0"/>
              <a:t>        </a:t>
            </a:r>
            <a:r>
              <a:rPr lang="en-US" altLang="zh-CN" sz="2400" b="0" kern="0" dirty="0">
                <a:solidFill>
                  <a:schemeClr val="bg2"/>
                </a:solidFill>
              </a:rPr>
              <a:t>virtual </a:t>
            </a:r>
            <a:r>
              <a:rPr lang="en-US" altLang="zh-CN" sz="2400" b="0" kern="0" dirty="0"/>
              <a:t> void who( )		</a:t>
            </a:r>
            <a:r>
              <a:rPr lang="en-US" altLang="zh-CN" sz="2400" b="0" kern="0" dirty="0">
                <a:solidFill>
                  <a:srgbClr val="009900"/>
                </a:solidFill>
              </a:rPr>
              <a:t>//</a:t>
            </a:r>
            <a:r>
              <a:rPr lang="zh-CN" altLang="en-US" sz="2400" b="0" kern="0" dirty="0">
                <a:solidFill>
                  <a:srgbClr val="009900"/>
                </a:solidFill>
              </a:rPr>
              <a:t>虚函数声明</a:t>
            </a:r>
          </a:p>
          <a:p>
            <a:pPr marL="0" indent="0">
              <a:buNone/>
              <a:defRPr/>
            </a:pPr>
            <a:r>
              <a:rPr lang="zh-CN" altLang="en-US" sz="2400" b="0" kern="0" dirty="0" smtClean="0"/>
              <a:t>    </a:t>
            </a:r>
            <a:r>
              <a:rPr lang="en-US" altLang="zh-CN" sz="2400" b="0" kern="0" dirty="0" smtClean="0"/>
              <a:t>{     </a:t>
            </a:r>
            <a:r>
              <a:rPr lang="en-US" altLang="zh-CN" sz="2400" b="0" kern="0" dirty="0" err="1" smtClean="0"/>
              <a:t>cout</a:t>
            </a:r>
            <a:r>
              <a:rPr lang="en-US" altLang="zh-CN" sz="2400" b="0" kern="0" dirty="0"/>
              <a:t>&lt;&lt;"this is the class of base !"&lt;&lt;</a:t>
            </a:r>
            <a:r>
              <a:rPr lang="en-US" altLang="zh-CN" sz="2400" b="0" kern="0" dirty="0" err="1"/>
              <a:t>endl</a:t>
            </a:r>
            <a:r>
              <a:rPr lang="en-US" altLang="zh-CN" sz="2400" b="0" kern="0" dirty="0"/>
              <a:t> </a:t>
            </a:r>
            <a:r>
              <a:rPr lang="en-US" altLang="zh-CN" sz="2400" b="0" kern="0" dirty="0" smtClean="0"/>
              <a:t>;   </a:t>
            </a:r>
            <a:r>
              <a:rPr lang="en-US" altLang="zh-CN" sz="2400" b="0" kern="0" dirty="0"/>
              <a:t>}</a:t>
            </a:r>
          </a:p>
          <a:p>
            <a:pPr marL="0" indent="0">
              <a:buNone/>
              <a:defRPr/>
            </a:pPr>
            <a:r>
              <a:rPr lang="en-US" altLang="zh-CN" sz="2400" b="0" kern="0" dirty="0"/>
              <a:t>};</a:t>
            </a:r>
          </a:p>
          <a:p>
            <a:pPr>
              <a:defRPr/>
            </a:pPr>
            <a:endParaRPr lang="en-US" altLang="zh-CN" sz="2400" b="0" kern="0" dirty="0"/>
          </a:p>
          <a:p>
            <a:pPr marL="0" indent="0">
              <a:buNone/>
              <a:defRPr/>
            </a:pPr>
            <a:r>
              <a:rPr lang="en-US" altLang="zh-CN" sz="2400" b="0" kern="0" dirty="0"/>
              <a:t>class derive1: public base	</a:t>
            </a:r>
            <a:r>
              <a:rPr lang="en-US" altLang="zh-CN" sz="2400" b="0" kern="0" dirty="0">
                <a:solidFill>
                  <a:srgbClr val="009900"/>
                </a:solidFill>
              </a:rPr>
              <a:t>//</a:t>
            </a:r>
            <a:r>
              <a:rPr lang="zh-CN" altLang="en-US" sz="2400" b="0" kern="0" dirty="0">
                <a:solidFill>
                  <a:srgbClr val="009900"/>
                </a:solidFill>
              </a:rPr>
              <a:t>定义派生类</a:t>
            </a:r>
            <a:r>
              <a:rPr lang="en-US" altLang="zh-CN" sz="2400" b="0" kern="0" dirty="0">
                <a:solidFill>
                  <a:srgbClr val="009900"/>
                </a:solidFill>
              </a:rPr>
              <a:t>derive1</a:t>
            </a:r>
          </a:p>
          <a:p>
            <a:pPr marL="0" indent="0">
              <a:buNone/>
              <a:defRPr/>
            </a:pPr>
            <a:r>
              <a:rPr lang="en-US" altLang="zh-CN" sz="2400" b="0" kern="0" dirty="0"/>
              <a:t>{   </a:t>
            </a:r>
            <a:endParaRPr lang="en-US" altLang="zh-CN" sz="2400" b="0" kern="0" dirty="0" smtClean="0"/>
          </a:p>
          <a:p>
            <a:pPr marL="0" indent="0">
              <a:buNone/>
              <a:defRPr/>
            </a:pPr>
            <a:r>
              <a:rPr lang="en-US" altLang="zh-CN" sz="2400" b="0" kern="0" dirty="0" smtClean="0"/>
              <a:t>public</a:t>
            </a:r>
            <a:r>
              <a:rPr lang="en-US" altLang="zh-CN" sz="2400" b="0" kern="0" dirty="0"/>
              <a:t>:</a:t>
            </a:r>
          </a:p>
          <a:p>
            <a:pPr marL="0" indent="0">
              <a:buNone/>
              <a:defRPr/>
            </a:pPr>
            <a:r>
              <a:rPr lang="en-US" altLang="zh-CN" sz="2400" b="0" kern="0" dirty="0" smtClean="0"/>
              <a:t>   </a:t>
            </a:r>
            <a:r>
              <a:rPr lang="en-US" altLang="zh-CN" sz="2400" b="0" kern="0" dirty="0"/>
              <a:t>void who( )			</a:t>
            </a:r>
            <a:r>
              <a:rPr lang="en-US" altLang="zh-CN" sz="2400" b="0" kern="0" dirty="0">
                <a:solidFill>
                  <a:srgbClr val="009900"/>
                </a:solidFill>
              </a:rPr>
              <a:t>//</a:t>
            </a:r>
            <a:r>
              <a:rPr lang="zh-CN" altLang="en-US" sz="2400" b="0" kern="0" dirty="0">
                <a:solidFill>
                  <a:srgbClr val="009900"/>
                </a:solidFill>
              </a:rPr>
              <a:t>重新定义虚函数</a:t>
            </a:r>
          </a:p>
          <a:p>
            <a:pPr marL="0" indent="0">
              <a:buNone/>
              <a:defRPr/>
            </a:pPr>
            <a:r>
              <a:rPr lang="zh-CN" altLang="en-US" sz="2400" b="0" kern="0" dirty="0" smtClean="0"/>
              <a:t>   </a:t>
            </a:r>
            <a:r>
              <a:rPr lang="en-US" altLang="zh-CN" sz="2400" b="0" kern="0" dirty="0"/>
              <a:t>{ </a:t>
            </a:r>
            <a:r>
              <a:rPr lang="en-US" altLang="zh-CN" sz="2400" b="0" kern="0" dirty="0" err="1"/>
              <a:t>cout</a:t>
            </a:r>
            <a:r>
              <a:rPr lang="en-US" altLang="zh-CN" sz="2400" b="0" kern="0" dirty="0"/>
              <a:t>&lt;&lt;"this is the class of derive1 !"&lt;&lt;</a:t>
            </a:r>
            <a:r>
              <a:rPr lang="en-US" altLang="zh-CN" sz="2400" b="0" kern="0" dirty="0" err="1"/>
              <a:t>endl</a:t>
            </a:r>
            <a:r>
              <a:rPr lang="en-US" altLang="zh-CN" sz="2400" b="0" kern="0" dirty="0"/>
              <a:t> ; }</a:t>
            </a:r>
          </a:p>
          <a:p>
            <a:pPr marL="0" indent="0">
              <a:buNone/>
              <a:defRPr/>
            </a:pPr>
            <a:r>
              <a:rPr lang="en-US" altLang="zh-CN" sz="2400" b="0" kern="0" dirty="0"/>
              <a:t>};</a:t>
            </a:r>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66561" y="27385"/>
            <a:ext cx="592470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5.</a:t>
            </a:r>
            <a:r>
              <a:rPr lang="zh-CN" altLang="en-US" sz="3200" kern="0" dirty="0">
                <a:solidFill>
                  <a:schemeClr val="bg1"/>
                </a:solidFill>
              </a:rPr>
              <a:t>演示定义和访问虚</a:t>
            </a:r>
            <a:r>
              <a:rPr lang="zh-CN" altLang="en-US" sz="3200" kern="0" dirty="0" smtClean="0">
                <a:solidFill>
                  <a:schemeClr val="bg1"/>
                </a:solidFill>
              </a:rPr>
              <a:t>函数</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838870741"/>
      </p:ext>
    </p:extLst>
  </p:cSld>
  <p:clrMapOvr>
    <a:masterClrMapping/>
  </p:clrMapOvr>
  <p:transition spd="med">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51046" y="712013"/>
            <a:ext cx="10484633" cy="615124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spcBef>
                <a:spcPts val="0"/>
              </a:spcBef>
              <a:buNone/>
              <a:defRPr/>
            </a:pPr>
            <a:r>
              <a:rPr lang="en-US" altLang="zh-CN" sz="2000" b="0" kern="0" dirty="0"/>
              <a:t>class derive2: public base	</a:t>
            </a:r>
            <a:r>
              <a:rPr lang="en-US" altLang="zh-CN" sz="2000" b="0" kern="0" dirty="0">
                <a:solidFill>
                  <a:srgbClr val="009900"/>
                </a:solidFill>
              </a:rPr>
              <a:t>//</a:t>
            </a:r>
            <a:r>
              <a:rPr lang="zh-CN" altLang="en-US" sz="2000" b="0" kern="0" dirty="0">
                <a:solidFill>
                  <a:srgbClr val="009900"/>
                </a:solidFill>
              </a:rPr>
              <a:t>定义派生类</a:t>
            </a:r>
            <a:r>
              <a:rPr lang="en-US" altLang="zh-CN" sz="2000" b="0" kern="0" dirty="0">
                <a:solidFill>
                  <a:srgbClr val="009900"/>
                </a:solidFill>
              </a:rPr>
              <a:t>derive2</a:t>
            </a:r>
          </a:p>
          <a:p>
            <a:pPr marL="0" indent="0">
              <a:spcBef>
                <a:spcPts val="0"/>
              </a:spcBef>
              <a:buNone/>
              <a:defRPr/>
            </a:pPr>
            <a:r>
              <a:rPr lang="en-US" altLang="zh-CN" sz="2000" b="0" kern="0" dirty="0"/>
              <a:t>{</a:t>
            </a:r>
          </a:p>
          <a:p>
            <a:pPr marL="0" indent="0">
              <a:spcBef>
                <a:spcPts val="0"/>
              </a:spcBef>
              <a:buNone/>
              <a:defRPr/>
            </a:pPr>
            <a:r>
              <a:rPr lang="en-US" altLang="zh-CN" sz="2000" b="0" kern="0" dirty="0"/>
              <a:t>   public:</a:t>
            </a:r>
          </a:p>
          <a:p>
            <a:pPr marL="0" indent="0">
              <a:spcBef>
                <a:spcPts val="0"/>
              </a:spcBef>
              <a:buNone/>
              <a:defRPr/>
            </a:pPr>
            <a:r>
              <a:rPr lang="en-US" altLang="zh-CN" sz="2000" b="0" kern="0" dirty="0"/>
              <a:t>        void who( )			</a:t>
            </a:r>
            <a:r>
              <a:rPr lang="en-US" altLang="zh-CN" sz="2000" b="0" kern="0" dirty="0">
                <a:solidFill>
                  <a:srgbClr val="009900"/>
                </a:solidFill>
              </a:rPr>
              <a:t>//</a:t>
            </a:r>
            <a:r>
              <a:rPr lang="zh-CN" altLang="en-US" sz="2000" b="0" kern="0" dirty="0">
                <a:solidFill>
                  <a:srgbClr val="009900"/>
                </a:solidFill>
              </a:rPr>
              <a:t>重新定义虚函数</a:t>
            </a:r>
          </a:p>
          <a:p>
            <a:pPr marL="0" indent="0">
              <a:spcBef>
                <a:spcPts val="0"/>
              </a:spcBef>
              <a:buNone/>
              <a:defRPr/>
            </a:pPr>
            <a:r>
              <a:rPr lang="zh-CN" altLang="en-US" sz="2000" b="0" kern="0" dirty="0"/>
              <a:t>	    </a:t>
            </a:r>
            <a:r>
              <a:rPr lang="en-US" altLang="zh-CN" sz="2000" b="0" kern="0" dirty="0"/>
              <a:t>{ </a:t>
            </a:r>
            <a:r>
              <a:rPr lang="en-US" altLang="zh-CN" sz="2000" b="0" kern="0" dirty="0" err="1"/>
              <a:t>cout</a:t>
            </a:r>
            <a:r>
              <a:rPr lang="en-US" altLang="zh-CN" sz="2000" b="0" kern="0" dirty="0"/>
              <a:t>&lt;&lt;"this is the class of derive2 !"&lt;&lt;</a:t>
            </a:r>
            <a:r>
              <a:rPr lang="en-US" altLang="zh-CN" sz="2000" b="0" kern="0" dirty="0" err="1"/>
              <a:t>endl</a:t>
            </a:r>
            <a:r>
              <a:rPr lang="en-US" altLang="zh-CN" sz="2000" b="0" kern="0" dirty="0"/>
              <a:t>; }</a:t>
            </a:r>
          </a:p>
          <a:p>
            <a:pPr marL="0" indent="0">
              <a:spcBef>
                <a:spcPts val="0"/>
              </a:spcBef>
              <a:buNone/>
              <a:defRPr/>
            </a:pPr>
            <a:r>
              <a:rPr lang="en-US" altLang="zh-CN" sz="2000" b="0" kern="0" dirty="0" smtClean="0"/>
              <a:t>};</a:t>
            </a:r>
            <a:endParaRPr lang="en-US" altLang="zh-CN" sz="2000" b="0" kern="0" dirty="0"/>
          </a:p>
          <a:p>
            <a:pPr marL="0" indent="0">
              <a:spcBef>
                <a:spcPts val="0"/>
              </a:spcBef>
              <a:buNone/>
              <a:defRPr/>
            </a:pPr>
            <a:r>
              <a:rPr lang="en-US" altLang="zh-CN" sz="2000" b="0" kern="0" dirty="0"/>
              <a:t>main( )</a:t>
            </a:r>
          </a:p>
          <a:p>
            <a:pPr marL="0" indent="0">
              <a:spcBef>
                <a:spcPts val="0"/>
              </a:spcBef>
              <a:buNone/>
              <a:defRPr/>
            </a:pPr>
            <a:r>
              <a:rPr lang="en-US" altLang="zh-CN" sz="2000" b="0" kern="0" dirty="0"/>
              <a:t>{</a:t>
            </a:r>
          </a:p>
          <a:p>
            <a:pPr marL="0" indent="0">
              <a:spcBef>
                <a:spcPts val="0"/>
              </a:spcBef>
              <a:buNone/>
              <a:defRPr/>
            </a:pPr>
            <a:r>
              <a:rPr lang="en-US" altLang="zh-CN" sz="2000" b="0" kern="0" dirty="0"/>
              <a:t>     base  </a:t>
            </a:r>
            <a:r>
              <a:rPr lang="en-US" altLang="zh-CN" sz="2000" b="0" kern="0" dirty="0" err="1"/>
              <a:t>obj</a:t>
            </a:r>
            <a:r>
              <a:rPr lang="en-US" altLang="zh-CN" sz="2000" b="0" kern="0" dirty="0"/>
              <a:t>,  *</a:t>
            </a:r>
            <a:r>
              <a:rPr lang="en-US" altLang="zh-CN" sz="2000" b="0" kern="0" dirty="0" err="1"/>
              <a:t>ptr</a:t>
            </a:r>
            <a:r>
              <a:rPr lang="en-US" altLang="zh-CN" sz="2000" b="0" kern="0" dirty="0"/>
              <a:t>;		</a:t>
            </a:r>
            <a:r>
              <a:rPr lang="en-US" altLang="zh-CN" sz="2000" b="0" kern="0" dirty="0">
                <a:solidFill>
                  <a:srgbClr val="009900"/>
                </a:solidFill>
              </a:rPr>
              <a:t>//</a:t>
            </a:r>
            <a:r>
              <a:rPr lang="zh-CN" altLang="en-US" sz="2000" b="0" kern="0" dirty="0">
                <a:solidFill>
                  <a:srgbClr val="009900"/>
                </a:solidFill>
              </a:rPr>
              <a:t>声明基类对象</a:t>
            </a:r>
            <a:r>
              <a:rPr lang="en-US" altLang="zh-CN" sz="2000" b="0" kern="0" dirty="0" err="1">
                <a:solidFill>
                  <a:srgbClr val="009900"/>
                </a:solidFill>
              </a:rPr>
              <a:t>obj</a:t>
            </a:r>
            <a:r>
              <a:rPr lang="zh-CN" altLang="en-US" sz="2000" b="0" kern="0" dirty="0">
                <a:solidFill>
                  <a:srgbClr val="009900"/>
                </a:solidFill>
              </a:rPr>
              <a:t>、指针</a:t>
            </a:r>
            <a:r>
              <a:rPr lang="en-US" altLang="zh-CN" sz="2000" b="0" kern="0" dirty="0" err="1">
                <a:solidFill>
                  <a:srgbClr val="009900"/>
                </a:solidFill>
              </a:rPr>
              <a:t>ptr</a:t>
            </a:r>
            <a:endParaRPr lang="en-US" altLang="zh-CN" sz="2000" b="0" kern="0" dirty="0">
              <a:solidFill>
                <a:srgbClr val="009900"/>
              </a:solidFill>
            </a:endParaRPr>
          </a:p>
          <a:p>
            <a:pPr marL="0" indent="0">
              <a:spcBef>
                <a:spcPts val="0"/>
              </a:spcBef>
              <a:buNone/>
              <a:defRPr/>
            </a:pPr>
            <a:r>
              <a:rPr lang="en-US" altLang="zh-CN" sz="2000" b="0" kern="0" dirty="0"/>
              <a:t>     derive1  obj1;			</a:t>
            </a:r>
            <a:r>
              <a:rPr lang="en-US" altLang="zh-CN" sz="2000" b="0" kern="0" dirty="0">
                <a:solidFill>
                  <a:srgbClr val="009900"/>
                </a:solidFill>
              </a:rPr>
              <a:t>//</a:t>
            </a:r>
            <a:r>
              <a:rPr lang="zh-CN" altLang="en-US" sz="2000" b="0" kern="0" dirty="0">
                <a:solidFill>
                  <a:srgbClr val="009900"/>
                </a:solidFill>
              </a:rPr>
              <a:t>声明派生类</a:t>
            </a:r>
            <a:r>
              <a:rPr lang="en-US" altLang="zh-CN" sz="2000" b="0" kern="0" dirty="0">
                <a:solidFill>
                  <a:srgbClr val="009900"/>
                </a:solidFill>
              </a:rPr>
              <a:t>1</a:t>
            </a:r>
            <a:r>
              <a:rPr lang="zh-CN" altLang="en-US" sz="2000" b="0" kern="0" dirty="0">
                <a:solidFill>
                  <a:srgbClr val="009900"/>
                </a:solidFill>
              </a:rPr>
              <a:t>的对象</a:t>
            </a:r>
            <a:r>
              <a:rPr lang="en-US" altLang="zh-CN" sz="2000" b="0" kern="0" dirty="0">
                <a:solidFill>
                  <a:srgbClr val="009900"/>
                </a:solidFill>
              </a:rPr>
              <a:t>obj1</a:t>
            </a:r>
          </a:p>
          <a:p>
            <a:pPr marL="0" indent="0">
              <a:spcBef>
                <a:spcPts val="0"/>
              </a:spcBef>
              <a:buNone/>
              <a:defRPr/>
            </a:pPr>
            <a:r>
              <a:rPr lang="en-US" altLang="zh-CN" sz="2000" b="0" kern="0" dirty="0"/>
              <a:t>     derive2  obj2;			</a:t>
            </a:r>
            <a:r>
              <a:rPr lang="en-US" altLang="zh-CN" sz="2000" b="0" kern="0" dirty="0">
                <a:solidFill>
                  <a:srgbClr val="009900"/>
                </a:solidFill>
              </a:rPr>
              <a:t>//</a:t>
            </a:r>
            <a:r>
              <a:rPr lang="zh-CN" altLang="en-US" sz="2000" b="0" kern="0" dirty="0">
                <a:solidFill>
                  <a:srgbClr val="009900"/>
                </a:solidFill>
              </a:rPr>
              <a:t>声明派生类</a:t>
            </a:r>
            <a:r>
              <a:rPr lang="en-US" altLang="zh-CN" sz="2000" b="0" kern="0" dirty="0">
                <a:solidFill>
                  <a:srgbClr val="009900"/>
                </a:solidFill>
              </a:rPr>
              <a:t>2</a:t>
            </a:r>
            <a:r>
              <a:rPr lang="zh-CN" altLang="en-US" sz="2000" b="0" kern="0" dirty="0">
                <a:solidFill>
                  <a:srgbClr val="009900"/>
                </a:solidFill>
              </a:rPr>
              <a:t>的对象</a:t>
            </a:r>
            <a:r>
              <a:rPr lang="en-US" altLang="zh-CN" sz="2000" b="0" kern="0" dirty="0">
                <a:solidFill>
                  <a:srgbClr val="009900"/>
                </a:solidFill>
              </a:rPr>
              <a:t>obj2</a:t>
            </a:r>
          </a:p>
          <a:p>
            <a:pPr marL="0" indent="0">
              <a:spcBef>
                <a:spcPts val="0"/>
              </a:spcBef>
              <a:buNone/>
              <a:defRPr/>
            </a:pPr>
            <a:r>
              <a:rPr lang="en-US" altLang="zh-CN" sz="2000" b="0" kern="0" dirty="0"/>
              <a:t>     </a:t>
            </a:r>
            <a:r>
              <a:rPr lang="en-US" altLang="zh-CN" sz="2000" b="0" kern="0" dirty="0" err="1"/>
              <a:t>ptr</a:t>
            </a:r>
            <a:r>
              <a:rPr lang="en-US" altLang="zh-CN" sz="2000" b="0" kern="0" dirty="0"/>
              <a:t> = &amp;</a:t>
            </a:r>
            <a:r>
              <a:rPr lang="en-US" altLang="zh-CN" sz="2000" b="0" kern="0" dirty="0" err="1"/>
              <a:t>obj</a:t>
            </a:r>
            <a:r>
              <a:rPr lang="en-US" altLang="zh-CN" sz="2000" b="0" kern="0" dirty="0"/>
              <a:t>;			</a:t>
            </a:r>
            <a:r>
              <a:rPr lang="en-US" altLang="zh-CN" sz="2000" b="0" kern="0" dirty="0">
                <a:solidFill>
                  <a:srgbClr val="009900"/>
                </a:solidFill>
              </a:rPr>
              <a:t>//</a:t>
            </a:r>
            <a:r>
              <a:rPr lang="zh-CN" altLang="en-US" sz="2000" b="0" kern="0" dirty="0">
                <a:solidFill>
                  <a:srgbClr val="009900"/>
                </a:solidFill>
              </a:rPr>
              <a:t>基类指针指向基类对象</a:t>
            </a:r>
          </a:p>
          <a:p>
            <a:pPr marL="0" indent="0">
              <a:spcBef>
                <a:spcPts val="0"/>
              </a:spcBef>
              <a:buNone/>
              <a:defRPr/>
            </a:pPr>
            <a:r>
              <a:rPr lang="zh-CN" altLang="en-US" sz="2000" b="0" kern="0" dirty="0"/>
              <a:t>     </a:t>
            </a:r>
            <a:r>
              <a:rPr lang="en-US" altLang="zh-CN" sz="2000" b="0" kern="0" dirty="0" err="1"/>
              <a:t>ptr</a:t>
            </a:r>
            <a:r>
              <a:rPr lang="en-US" altLang="zh-CN" sz="2000" b="0" kern="0" dirty="0"/>
              <a:t>-&gt;who( );			</a:t>
            </a:r>
            <a:r>
              <a:rPr lang="en-US" altLang="zh-CN" sz="2000" b="0" kern="0" dirty="0">
                <a:solidFill>
                  <a:srgbClr val="009900"/>
                </a:solidFill>
              </a:rPr>
              <a:t>//</a:t>
            </a:r>
            <a:r>
              <a:rPr lang="zh-CN" altLang="en-US" sz="2000" b="0" kern="0" dirty="0">
                <a:solidFill>
                  <a:srgbClr val="009900"/>
                </a:solidFill>
              </a:rPr>
              <a:t>调用基类成员函数</a:t>
            </a:r>
          </a:p>
          <a:p>
            <a:pPr marL="0" indent="0">
              <a:spcBef>
                <a:spcPts val="0"/>
              </a:spcBef>
              <a:buNone/>
              <a:defRPr/>
            </a:pPr>
            <a:r>
              <a:rPr lang="zh-CN" altLang="en-US" sz="2000" b="0" kern="0" dirty="0"/>
              <a:t>     </a:t>
            </a:r>
            <a:r>
              <a:rPr lang="en-US" altLang="zh-CN" sz="2000" b="0" kern="0" dirty="0" err="1"/>
              <a:t>ptr</a:t>
            </a:r>
            <a:r>
              <a:rPr lang="en-US" altLang="zh-CN" sz="2000" b="0" kern="0" dirty="0"/>
              <a:t> = &amp;obj1;			</a:t>
            </a:r>
            <a:r>
              <a:rPr lang="en-US" altLang="zh-CN" sz="2000" b="0" kern="0" dirty="0">
                <a:solidFill>
                  <a:srgbClr val="009900"/>
                </a:solidFill>
              </a:rPr>
              <a:t>//</a:t>
            </a:r>
            <a:r>
              <a:rPr lang="zh-CN" altLang="en-US" sz="2000" b="0" kern="0" dirty="0">
                <a:solidFill>
                  <a:srgbClr val="009900"/>
                </a:solidFill>
              </a:rPr>
              <a:t>基类指针指向派生类</a:t>
            </a:r>
            <a:r>
              <a:rPr lang="en-US" altLang="zh-CN" sz="2000" b="0" kern="0" dirty="0">
                <a:solidFill>
                  <a:srgbClr val="009900"/>
                </a:solidFill>
              </a:rPr>
              <a:t>1</a:t>
            </a:r>
            <a:r>
              <a:rPr lang="zh-CN" altLang="en-US" sz="2000" b="0" kern="0" dirty="0">
                <a:solidFill>
                  <a:srgbClr val="009900"/>
                </a:solidFill>
              </a:rPr>
              <a:t>对象</a:t>
            </a:r>
          </a:p>
          <a:p>
            <a:pPr marL="0" indent="0">
              <a:spcBef>
                <a:spcPts val="0"/>
              </a:spcBef>
              <a:buNone/>
              <a:defRPr/>
            </a:pPr>
            <a:r>
              <a:rPr lang="zh-CN" altLang="en-US" sz="2000" b="0" kern="0" dirty="0"/>
              <a:t>     </a:t>
            </a:r>
            <a:r>
              <a:rPr lang="en-US" altLang="zh-CN" sz="2000" b="0" kern="0" dirty="0" err="1"/>
              <a:t>ptr</a:t>
            </a:r>
            <a:r>
              <a:rPr lang="en-US" altLang="zh-CN" sz="2000" b="0" kern="0" dirty="0"/>
              <a:t>-&gt;who( );			</a:t>
            </a:r>
            <a:r>
              <a:rPr lang="en-US" altLang="zh-CN" sz="2000" b="0" kern="0" dirty="0">
                <a:solidFill>
                  <a:srgbClr val="009900"/>
                </a:solidFill>
              </a:rPr>
              <a:t>//</a:t>
            </a:r>
            <a:r>
              <a:rPr lang="zh-CN" altLang="en-US" sz="2000" b="0" kern="0" dirty="0">
                <a:solidFill>
                  <a:srgbClr val="009900"/>
                </a:solidFill>
              </a:rPr>
              <a:t>调用派生类</a:t>
            </a:r>
            <a:r>
              <a:rPr lang="en-US" altLang="zh-CN" sz="2000" b="0" kern="0" dirty="0">
                <a:solidFill>
                  <a:srgbClr val="009900"/>
                </a:solidFill>
              </a:rPr>
              <a:t>1</a:t>
            </a:r>
            <a:r>
              <a:rPr lang="zh-CN" altLang="en-US" sz="2000" b="0" kern="0" dirty="0">
                <a:solidFill>
                  <a:srgbClr val="009900"/>
                </a:solidFill>
              </a:rPr>
              <a:t>成员函数</a:t>
            </a:r>
          </a:p>
          <a:p>
            <a:pPr marL="0" indent="0">
              <a:spcBef>
                <a:spcPts val="0"/>
              </a:spcBef>
              <a:buNone/>
              <a:defRPr/>
            </a:pPr>
            <a:r>
              <a:rPr lang="zh-CN" altLang="en-US" sz="2000" b="0" kern="0" dirty="0"/>
              <a:t>     </a:t>
            </a:r>
            <a:r>
              <a:rPr lang="en-US" altLang="zh-CN" sz="2000" b="0" kern="0" dirty="0" err="1"/>
              <a:t>ptr</a:t>
            </a:r>
            <a:r>
              <a:rPr lang="en-US" altLang="zh-CN" sz="2000" b="0" kern="0" dirty="0"/>
              <a:t> = &amp;obj2;			</a:t>
            </a:r>
            <a:r>
              <a:rPr lang="en-US" altLang="zh-CN" sz="2000" b="0" kern="0" dirty="0">
                <a:solidFill>
                  <a:srgbClr val="009900"/>
                </a:solidFill>
              </a:rPr>
              <a:t>//</a:t>
            </a:r>
            <a:r>
              <a:rPr lang="zh-CN" altLang="en-US" sz="2000" b="0" kern="0" dirty="0">
                <a:solidFill>
                  <a:srgbClr val="009900"/>
                </a:solidFill>
              </a:rPr>
              <a:t>基类指针指向派生类</a:t>
            </a:r>
            <a:r>
              <a:rPr lang="en-US" altLang="zh-CN" sz="2000" b="0" kern="0" dirty="0">
                <a:solidFill>
                  <a:srgbClr val="009900"/>
                </a:solidFill>
              </a:rPr>
              <a:t>2</a:t>
            </a:r>
            <a:r>
              <a:rPr lang="zh-CN" altLang="en-US" sz="2000" b="0" kern="0" dirty="0">
                <a:solidFill>
                  <a:srgbClr val="009900"/>
                </a:solidFill>
              </a:rPr>
              <a:t>对象</a:t>
            </a:r>
          </a:p>
          <a:p>
            <a:pPr marL="0" indent="0">
              <a:spcBef>
                <a:spcPts val="0"/>
              </a:spcBef>
              <a:buNone/>
              <a:defRPr/>
            </a:pPr>
            <a:r>
              <a:rPr lang="zh-CN" altLang="en-US" sz="2000" b="0" kern="0" dirty="0"/>
              <a:t>     </a:t>
            </a:r>
            <a:r>
              <a:rPr lang="en-US" altLang="zh-CN" sz="2000" b="0" kern="0" dirty="0" err="1"/>
              <a:t>ptr</a:t>
            </a:r>
            <a:r>
              <a:rPr lang="en-US" altLang="zh-CN" sz="2000" b="0" kern="0" dirty="0"/>
              <a:t>-&gt;who( );			</a:t>
            </a:r>
            <a:r>
              <a:rPr lang="en-US" altLang="zh-CN" sz="2000" b="0" kern="0" dirty="0">
                <a:solidFill>
                  <a:srgbClr val="009900"/>
                </a:solidFill>
              </a:rPr>
              <a:t>//</a:t>
            </a:r>
            <a:r>
              <a:rPr lang="zh-CN" altLang="en-US" sz="2000" b="0" kern="0" dirty="0">
                <a:solidFill>
                  <a:srgbClr val="009900"/>
                </a:solidFill>
              </a:rPr>
              <a:t>调用派生类</a:t>
            </a:r>
            <a:r>
              <a:rPr lang="en-US" altLang="zh-CN" sz="2000" b="0" kern="0" dirty="0">
                <a:solidFill>
                  <a:srgbClr val="009900"/>
                </a:solidFill>
              </a:rPr>
              <a:t>2</a:t>
            </a:r>
            <a:r>
              <a:rPr lang="zh-CN" altLang="en-US" sz="2000" b="0" kern="0" dirty="0">
                <a:solidFill>
                  <a:srgbClr val="009900"/>
                </a:solidFill>
              </a:rPr>
              <a:t>成员函数</a:t>
            </a:r>
          </a:p>
          <a:p>
            <a:pPr marL="0" indent="0">
              <a:spcBef>
                <a:spcPts val="0"/>
              </a:spcBef>
              <a:buNone/>
              <a:defRPr/>
            </a:pPr>
            <a:r>
              <a:rPr lang="zh-CN" altLang="en-US" sz="2000" b="0" kern="0" dirty="0"/>
              <a:t>     </a:t>
            </a:r>
            <a:r>
              <a:rPr lang="en-US" altLang="zh-CN" sz="2000" b="0" kern="0" dirty="0"/>
              <a:t>return 1;</a:t>
            </a:r>
          </a:p>
          <a:p>
            <a:pPr marL="0" indent="0">
              <a:spcBef>
                <a:spcPts val="0"/>
              </a:spcBef>
              <a:buNone/>
              <a:defRPr/>
            </a:pPr>
            <a:r>
              <a:rPr lang="en-US" altLang="zh-CN" sz="2000" b="0" kern="0" dirty="0"/>
              <a:t>}</a:t>
            </a:r>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66561" y="27385"/>
            <a:ext cx="592470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5.</a:t>
            </a:r>
            <a:r>
              <a:rPr lang="zh-CN" altLang="en-US" sz="3200" kern="0" dirty="0">
                <a:solidFill>
                  <a:schemeClr val="bg1"/>
                </a:solidFill>
              </a:rPr>
              <a:t>演示定义和访问虚</a:t>
            </a:r>
            <a:r>
              <a:rPr lang="zh-CN" altLang="en-US" sz="3200" kern="0" dirty="0" smtClean="0">
                <a:solidFill>
                  <a:schemeClr val="bg1"/>
                </a:solidFill>
              </a:rPr>
              <a:t>函数</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852911197"/>
      </p:ext>
    </p:extLst>
  </p:cSld>
  <p:clrMapOvr>
    <a:masterClrMapping/>
  </p:clrMapOvr>
  <p:transition spd="med">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22726" y="821262"/>
            <a:ext cx="10144637" cy="512881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defRPr/>
            </a:pPr>
            <a:r>
              <a:rPr lang="zh-CN" altLang="en-US" sz="2801" b="0" kern="0" dirty="0">
                <a:solidFill>
                  <a:srgbClr val="CC3300"/>
                </a:solidFill>
              </a:rPr>
              <a:t>程序运行结果为：</a:t>
            </a:r>
          </a:p>
          <a:p>
            <a:pPr marL="0" indent="0">
              <a:buNone/>
              <a:defRPr/>
            </a:pPr>
            <a:r>
              <a:rPr lang="zh-CN" altLang="en-US" sz="2801" b="0" kern="0" dirty="0">
                <a:solidFill>
                  <a:srgbClr val="CC3300"/>
                </a:solidFill>
                <a:cs typeface="Times New Roman" pitchFamily="18" charset="0"/>
              </a:rPr>
              <a:t>		</a:t>
            </a:r>
            <a:r>
              <a:rPr lang="en-US" altLang="zh-CN" sz="2801" b="0" kern="0" dirty="0">
                <a:solidFill>
                  <a:srgbClr val="CC3300"/>
                </a:solidFill>
                <a:cs typeface="Times New Roman" pitchFamily="18" charset="0"/>
              </a:rPr>
              <a:t>this is the class of base! </a:t>
            </a:r>
            <a:endParaRPr lang="en-US" altLang="zh-CN" sz="2801" b="0" kern="0" dirty="0">
              <a:solidFill>
                <a:srgbClr val="CC3300"/>
              </a:solidFill>
            </a:endParaRPr>
          </a:p>
          <a:p>
            <a:pPr marL="0" indent="0">
              <a:buNone/>
              <a:defRPr/>
            </a:pPr>
            <a:r>
              <a:rPr lang="en-US" altLang="zh-CN" sz="2801" b="0" kern="0" dirty="0">
                <a:solidFill>
                  <a:srgbClr val="CC3300"/>
                </a:solidFill>
                <a:cs typeface="Times New Roman" pitchFamily="18" charset="0"/>
              </a:rPr>
              <a:t>		this is the class of derive1! </a:t>
            </a:r>
            <a:endParaRPr lang="en-US" altLang="zh-CN" sz="2801" b="0" kern="0" dirty="0">
              <a:solidFill>
                <a:srgbClr val="CC3300"/>
              </a:solidFill>
            </a:endParaRPr>
          </a:p>
          <a:p>
            <a:pPr marL="0" indent="0">
              <a:buNone/>
              <a:defRPr/>
            </a:pPr>
            <a:r>
              <a:rPr lang="en-US" altLang="zh-CN" sz="2801" b="0" kern="0" dirty="0">
                <a:solidFill>
                  <a:srgbClr val="CC3300"/>
                </a:solidFill>
                <a:cs typeface="Times New Roman" pitchFamily="18" charset="0"/>
              </a:rPr>
              <a:t>		this is the class of derive2! </a:t>
            </a:r>
          </a:p>
          <a:p>
            <a:pPr>
              <a:defRPr/>
            </a:pPr>
            <a:endParaRPr lang="en-US" altLang="zh-CN" sz="2801" b="0" kern="0" dirty="0"/>
          </a:p>
          <a:p>
            <a:pPr marL="0" indent="0">
              <a:buNone/>
              <a:defRPr/>
            </a:pPr>
            <a:r>
              <a:rPr lang="zh-CN" altLang="en-US" sz="2801" b="0" kern="0" dirty="0"/>
              <a:t>如果在基类中去掉关键词</a:t>
            </a:r>
            <a:r>
              <a:rPr lang="en-US" altLang="zh-CN" sz="2801" b="0" kern="0" dirty="0">
                <a:solidFill>
                  <a:schemeClr val="bg2"/>
                </a:solidFill>
              </a:rPr>
              <a:t>virtual</a:t>
            </a:r>
            <a:r>
              <a:rPr lang="zh-CN" altLang="en-US" sz="2801" b="0" kern="0" dirty="0"/>
              <a:t>，则</a:t>
            </a:r>
          </a:p>
          <a:p>
            <a:pPr marL="0" indent="0">
              <a:buNone/>
              <a:defRPr/>
            </a:pPr>
            <a:r>
              <a:rPr lang="zh-CN" altLang="en-US" sz="2801" b="0" kern="0" dirty="0">
                <a:solidFill>
                  <a:srgbClr val="CC3300"/>
                </a:solidFill>
              </a:rPr>
              <a:t>程序运行结果为：</a:t>
            </a:r>
          </a:p>
          <a:p>
            <a:pPr marL="0" indent="0">
              <a:buNone/>
              <a:defRPr/>
            </a:pPr>
            <a:r>
              <a:rPr lang="zh-CN" altLang="en-US" sz="2801" b="0" kern="0" dirty="0">
                <a:solidFill>
                  <a:srgbClr val="CC3300"/>
                </a:solidFill>
                <a:cs typeface="Times New Roman" pitchFamily="18" charset="0"/>
              </a:rPr>
              <a:t>		</a:t>
            </a:r>
            <a:r>
              <a:rPr lang="en-US" altLang="zh-CN" sz="2801" b="0" kern="0" dirty="0">
                <a:solidFill>
                  <a:srgbClr val="CC3300"/>
                </a:solidFill>
                <a:cs typeface="Times New Roman" pitchFamily="18" charset="0"/>
              </a:rPr>
              <a:t>this is the class of base! </a:t>
            </a:r>
            <a:endParaRPr lang="en-US" altLang="zh-CN" sz="2801" b="0" kern="0" dirty="0">
              <a:solidFill>
                <a:srgbClr val="CC3300"/>
              </a:solidFill>
            </a:endParaRPr>
          </a:p>
          <a:p>
            <a:pPr marL="0" indent="0">
              <a:buNone/>
              <a:defRPr/>
            </a:pPr>
            <a:r>
              <a:rPr lang="en-US" altLang="zh-CN" sz="2801" b="0" kern="0" dirty="0">
                <a:solidFill>
                  <a:srgbClr val="CC3300"/>
                </a:solidFill>
                <a:cs typeface="Times New Roman" pitchFamily="18" charset="0"/>
              </a:rPr>
              <a:t>		this is the class of base!</a:t>
            </a:r>
            <a:endParaRPr lang="en-US" altLang="zh-CN" sz="2801" b="0" kern="0" dirty="0">
              <a:solidFill>
                <a:srgbClr val="CC3300"/>
              </a:solidFill>
            </a:endParaRPr>
          </a:p>
          <a:p>
            <a:pPr marL="0" indent="0">
              <a:buNone/>
              <a:defRPr/>
            </a:pPr>
            <a:r>
              <a:rPr lang="en-US" altLang="zh-CN" sz="2801" b="0" kern="0" dirty="0">
                <a:solidFill>
                  <a:srgbClr val="CC3300"/>
                </a:solidFill>
                <a:cs typeface="Times New Roman" pitchFamily="18" charset="0"/>
              </a:rPr>
              <a:t>		this is the class of base!</a:t>
            </a:r>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66561" y="27385"/>
            <a:ext cx="592470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5.</a:t>
            </a:r>
            <a:r>
              <a:rPr lang="zh-CN" altLang="en-US" sz="3200" kern="0" dirty="0">
                <a:solidFill>
                  <a:schemeClr val="bg1"/>
                </a:solidFill>
              </a:rPr>
              <a:t>演示定义和访问虚</a:t>
            </a:r>
            <a:r>
              <a:rPr lang="zh-CN" altLang="en-US" sz="3200" kern="0" dirty="0" smtClean="0">
                <a:solidFill>
                  <a:schemeClr val="bg1"/>
                </a:solidFill>
              </a:rPr>
              <a:t>函数</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410550153"/>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07205" y="990829"/>
            <a:ext cx="8383940" cy="38791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buFont typeface="Wingdings" pitchFamily="2" charset="2"/>
              <a:buNone/>
              <a:defRPr/>
            </a:pPr>
            <a:r>
              <a:rPr lang="en-US" altLang="zh-CN" sz="2400" kern="0" dirty="0">
                <a:solidFill>
                  <a:srgbClr val="000000"/>
                </a:solidFill>
              </a:rPr>
              <a:t>    C++</a:t>
            </a:r>
            <a:r>
              <a:rPr lang="zh-CN" altLang="en-US" sz="2400" kern="0" dirty="0">
                <a:solidFill>
                  <a:srgbClr val="000000"/>
                </a:solidFill>
              </a:rPr>
              <a:t>中的多态性可以分为四类</a:t>
            </a:r>
            <a:r>
              <a:rPr lang="en-US" altLang="zh-CN" sz="2400" kern="0" dirty="0">
                <a:solidFill>
                  <a:srgbClr val="000000"/>
                </a:solidFill>
              </a:rPr>
              <a:t>:</a:t>
            </a:r>
          </a:p>
          <a:p>
            <a:pPr>
              <a:buFont typeface="Wingdings" pitchFamily="2" charset="2"/>
              <a:buNone/>
              <a:defRPr/>
            </a:pPr>
            <a:r>
              <a:rPr lang="en-US" altLang="zh-CN" sz="2400" kern="0" dirty="0">
                <a:solidFill>
                  <a:srgbClr val="000000"/>
                </a:solidFill>
              </a:rPr>
              <a:t>                             </a:t>
            </a:r>
            <a:r>
              <a:rPr lang="zh-CN" altLang="en-US" sz="2400" kern="0" dirty="0">
                <a:solidFill>
                  <a:srgbClr val="000000"/>
                </a:solidFill>
              </a:rPr>
              <a:t>参数多态</a:t>
            </a:r>
          </a:p>
          <a:p>
            <a:pPr>
              <a:buFont typeface="Wingdings" pitchFamily="2" charset="2"/>
              <a:buNone/>
              <a:defRPr/>
            </a:pPr>
            <a:r>
              <a:rPr lang="zh-CN" altLang="en-US" sz="2400" kern="0" dirty="0">
                <a:solidFill>
                  <a:srgbClr val="000000"/>
                </a:solidFill>
              </a:rPr>
              <a:t>       通用多态</a:t>
            </a:r>
          </a:p>
          <a:p>
            <a:pPr>
              <a:buFont typeface="Wingdings" pitchFamily="2" charset="2"/>
              <a:buNone/>
              <a:defRPr/>
            </a:pPr>
            <a:r>
              <a:rPr lang="zh-CN" altLang="en-US" sz="2400" kern="0" dirty="0">
                <a:solidFill>
                  <a:srgbClr val="000000"/>
                </a:solidFill>
              </a:rPr>
              <a:t>                              包含多态</a:t>
            </a:r>
          </a:p>
          <a:p>
            <a:pPr>
              <a:buFont typeface="Wingdings" pitchFamily="2" charset="2"/>
              <a:buNone/>
              <a:defRPr/>
            </a:pPr>
            <a:endParaRPr lang="zh-CN" altLang="en-US" sz="2400" kern="0" dirty="0">
              <a:solidFill>
                <a:srgbClr val="000000"/>
              </a:solidFill>
            </a:endParaRPr>
          </a:p>
          <a:p>
            <a:pPr>
              <a:buFont typeface="Wingdings" pitchFamily="2" charset="2"/>
              <a:buNone/>
              <a:defRPr/>
            </a:pPr>
            <a:r>
              <a:rPr lang="zh-CN" altLang="en-US" sz="2400" kern="0" dirty="0">
                <a:solidFill>
                  <a:srgbClr val="000000"/>
                </a:solidFill>
              </a:rPr>
              <a:t>                              重载多态</a:t>
            </a:r>
          </a:p>
          <a:p>
            <a:pPr>
              <a:buFont typeface="Wingdings" pitchFamily="2" charset="2"/>
              <a:buNone/>
              <a:defRPr/>
            </a:pPr>
            <a:r>
              <a:rPr lang="zh-CN" altLang="en-US" sz="2400" kern="0" dirty="0">
                <a:solidFill>
                  <a:srgbClr val="000000"/>
                </a:solidFill>
              </a:rPr>
              <a:t>       专用多态</a:t>
            </a:r>
          </a:p>
          <a:p>
            <a:pPr>
              <a:buFont typeface="Wingdings" pitchFamily="2" charset="2"/>
              <a:buNone/>
              <a:defRPr/>
            </a:pPr>
            <a:r>
              <a:rPr lang="zh-CN" altLang="en-US" sz="2400" kern="0" dirty="0">
                <a:solidFill>
                  <a:srgbClr val="000000"/>
                </a:solidFill>
              </a:rPr>
              <a:t>                              强制多态</a:t>
            </a:r>
          </a:p>
          <a:p>
            <a:pPr>
              <a:buFont typeface="Wingdings" pitchFamily="2" charset="2"/>
              <a:buNone/>
              <a:defRPr/>
            </a:pPr>
            <a:r>
              <a:rPr lang="zh-CN" altLang="en-US" sz="2400" kern="0" dirty="0">
                <a:solidFill>
                  <a:srgbClr val="000000"/>
                </a:solidFill>
              </a:rPr>
              <a:t>         </a:t>
            </a:r>
          </a:p>
          <a:p>
            <a:pPr>
              <a:buFont typeface="Wingdings" pitchFamily="2" charset="2"/>
              <a:buNone/>
              <a:defRPr/>
            </a:pPr>
            <a:r>
              <a:rPr lang="zh-CN" altLang="en-US" sz="2400" kern="0" dirty="0"/>
              <a:t> </a:t>
            </a:r>
          </a:p>
        </p:txBody>
      </p:sp>
      <p:sp>
        <p:nvSpPr>
          <p:cNvPr id="5124" name="AutoShape 4"/>
          <p:cNvSpPr>
            <a:spLocks/>
          </p:cNvSpPr>
          <p:nvPr/>
        </p:nvSpPr>
        <p:spPr bwMode="auto">
          <a:xfrm>
            <a:off x="3938088" y="1676788"/>
            <a:ext cx="228653" cy="990829"/>
          </a:xfrm>
          <a:prstGeom prst="leftBrace">
            <a:avLst>
              <a:gd name="adj1" fmla="val 3611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b="1"/>
          </a:p>
        </p:txBody>
      </p:sp>
      <p:sp>
        <p:nvSpPr>
          <p:cNvPr id="5125" name="AutoShape 5"/>
          <p:cNvSpPr>
            <a:spLocks/>
          </p:cNvSpPr>
          <p:nvPr/>
        </p:nvSpPr>
        <p:spPr bwMode="auto">
          <a:xfrm>
            <a:off x="4014305" y="3429794"/>
            <a:ext cx="228653" cy="990829"/>
          </a:xfrm>
          <a:prstGeom prst="leftBrace">
            <a:avLst>
              <a:gd name="adj1" fmla="val 3611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b="1"/>
          </a:p>
        </p:txBody>
      </p:sp>
      <p:pic>
        <p:nvPicPr>
          <p:cNvPr id="6"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a:grpSpLocks/>
          </p:cNvGrpSpPr>
          <p:nvPr/>
        </p:nvGrpSpPr>
        <p:grpSpPr bwMode="auto">
          <a:xfrm>
            <a:off x="122511"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03548" y="398"/>
            <a:ext cx="619345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多态性：分类</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41945951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subTitle" idx="1"/>
          </p:nvPr>
        </p:nvSpPr>
        <p:spPr>
          <a:xfrm>
            <a:off x="222726" y="866976"/>
            <a:ext cx="11853113" cy="5992612"/>
          </a:xfrm>
          <a:noFill/>
        </p:spPr>
        <p:txBody>
          <a:bodyPr/>
          <a:lstStyle/>
          <a:p>
            <a:pPr indent="-6351" algn="l"/>
            <a:r>
              <a:rPr lang="en-US" altLang="zh-CN" sz="1400" dirty="0" smtClean="0"/>
              <a:t>//  </a:t>
            </a:r>
            <a:r>
              <a:rPr lang="zh-CN" altLang="en-US" sz="1400" dirty="0" smtClean="0"/>
              <a:t>在下面的程序中</a:t>
            </a:r>
            <a:r>
              <a:rPr lang="en-US" altLang="zh-CN" sz="1400" dirty="0" smtClean="0"/>
              <a:t>Student</a:t>
            </a:r>
            <a:r>
              <a:rPr lang="zh-CN" altLang="en-US" sz="1400" dirty="0" smtClean="0"/>
              <a:t>是基类，</a:t>
            </a:r>
            <a:r>
              <a:rPr lang="en-US" altLang="zh-CN" sz="1400" dirty="0" smtClean="0"/>
              <a:t>Graduate</a:t>
            </a:r>
            <a:r>
              <a:rPr lang="zh-CN" altLang="en-US" sz="1400" dirty="0" smtClean="0"/>
              <a:t>是派生类，它们都有</a:t>
            </a:r>
            <a:r>
              <a:rPr lang="en-US" altLang="zh-CN" sz="1400" dirty="0" smtClean="0"/>
              <a:t>display</a:t>
            </a:r>
            <a:r>
              <a:rPr lang="zh-CN" altLang="en-US" sz="1400" dirty="0" smtClean="0"/>
              <a:t>这个同名的函数。</a:t>
            </a:r>
          </a:p>
          <a:p>
            <a:pPr indent="-6351" algn="l"/>
            <a:r>
              <a:rPr lang="zh-CN" altLang="en-US" sz="1400" dirty="0"/>
              <a:t>#</a:t>
            </a:r>
            <a:r>
              <a:rPr lang="en-US" altLang="zh-CN" sz="1400" dirty="0"/>
              <a:t>include &lt;</a:t>
            </a:r>
            <a:r>
              <a:rPr lang="en-US" altLang="zh-CN" sz="1400" dirty="0" err="1"/>
              <a:t>iostream</a:t>
            </a:r>
            <a:r>
              <a:rPr lang="en-US" altLang="zh-CN" sz="1400" dirty="0"/>
              <a:t>&gt;</a:t>
            </a:r>
          </a:p>
          <a:p>
            <a:pPr indent="-6351" algn="l"/>
            <a:r>
              <a:rPr lang="en-US" altLang="zh-CN" sz="1400" dirty="0"/>
              <a:t>#include &lt;string&gt;</a:t>
            </a:r>
          </a:p>
          <a:p>
            <a:pPr indent="-6351" algn="l"/>
            <a:r>
              <a:rPr lang="en-US" altLang="zh-CN" sz="1400" dirty="0"/>
              <a:t>using namespace </a:t>
            </a:r>
            <a:r>
              <a:rPr lang="en-US" altLang="zh-CN" sz="1400" dirty="0" err="1"/>
              <a:t>std</a:t>
            </a:r>
            <a:r>
              <a:rPr lang="en-US" altLang="zh-CN" sz="1400" dirty="0"/>
              <a:t>;</a:t>
            </a:r>
          </a:p>
          <a:p>
            <a:pPr indent="-6351" algn="l"/>
            <a:r>
              <a:rPr lang="en-US" altLang="zh-CN" sz="1400" dirty="0"/>
              <a:t>//</a:t>
            </a:r>
            <a:r>
              <a:rPr lang="zh-CN" altLang="en-US" sz="1400" dirty="0"/>
              <a:t>声明基类</a:t>
            </a:r>
            <a:r>
              <a:rPr lang="en-US" altLang="zh-CN" sz="1400" dirty="0"/>
              <a:t>Student</a:t>
            </a:r>
          </a:p>
          <a:p>
            <a:pPr indent="-6351" algn="l"/>
            <a:r>
              <a:rPr lang="en-US" altLang="zh-CN" sz="1400" dirty="0"/>
              <a:t>class Student</a:t>
            </a:r>
          </a:p>
          <a:p>
            <a:pPr indent="-6351" algn="l"/>
            <a:r>
              <a:rPr lang="en-US" altLang="zh-CN" sz="1400" dirty="0" smtClean="0"/>
              <a:t>{</a:t>
            </a:r>
          </a:p>
          <a:p>
            <a:pPr indent="-6351" algn="l"/>
            <a:r>
              <a:rPr lang="en-US" altLang="zh-CN" sz="1400" dirty="0" smtClean="0"/>
              <a:t>public</a:t>
            </a:r>
            <a:r>
              <a:rPr lang="en-US" altLang="zh-CN" sz="1400" dirty="0"/>
              <a:t>:</a:t>
            </a:r>
          </a:p>
          <a:p>
            <a:pPr indent="-6351" algn="l"/>
            <a:r>
              <a:rPr lang="en-US" altLang="zh-CN" sz="1400" dirty="0" smtClean="0"/>
              <a:t>     </a:t>
            </a:r>
            <a:r>
              <a:rPr lang="en-US" altLang="zh-CN" sz="1400" dirty="0"/>
              <a:t>Student(</a:t>
            </a:r>
            <a:r>
              <a:rPr lang="en-US" altLang="zh-CN" sz="1400" dirty="0" err="1"/>
              <a:t>int</a:t>
            </a:r>
            <a:r>
              <a:rPr lang="en-US" altLang="zh-CN" sz="1400" dirty="0"/>
              <a:t>, </a:t>
            </a:r>
            <a:r>
              <a:rPr lang="en-US" altLang="zh-CN" sz="1400" dirty="0" err="1"/>
              <a:t>string,float</a:t>
            </a:r>
            <a:r>
              <a:rPr lang="en-US" altLang="zh-CN" sz="1400" dirty="0" smtClean="0"/>
              <a:t>);		//</a:t>
            </a:r>
            <a:r>
              <a:rPr lang="zh-CN" altLang="en-US" sz="1400" dirty="0"/>
              <a:t>声明构造函数</a:t>
            </a:r>
          </a:p>
          <a:p>
            <a:pPr indent="-6351" algn="l"/>
            <a:r>
              <a:rPr lang="zh-CN" altLang="en-US" sz="1400" dirty="0"/>
              <a:t>  </a:t>
            </a:r>
            <a:r>
              <a:rPr lang="zh-CN" altLang="en-US" sz="1400" dirty="0" smtClean="0"/>
              <a:t>   </a:t>
            </a:r>
            <a:r>
              <a:rPr lang="en-US" altLang="zh-CN" sz="1400" dirty="0"/>
              <a:t>void display( );                                             //</a:t>
            </a:r>
            <a:r>
              <a:rPr lang="zh-CN" altLang="en-US" sz="1400" dirty="0"/>
              <a:t>声明输出</a:t>
            </a:r>
            <a:r>
              <a:rPr lang="zh-CN" altLang="en-US" sz="1400" dirty="0" smtClean="0"/>
              <a:t>函数</a:t>
            </a:r>
            <a:endParaRPr lang="en-US" altLang="zh-CN" sz="1400" dirty="0" smtClean="0"/>
          </a:p>
          <a:p>
            <a:pPr indent="-6351" algn="l"/>
            <a:r>
              <a:rPr lang="en-US" altLang="zh-CN" sz="1400" dirty="0" smtClean="0"/>
              <a:t>protected</a:t>
            </a:r>
            <a:r>
              <a:rPr lang="en-US" altLang="zh-CN" sz="1400" dirty="0"/>
              <a:t>:                                     </a:t>
            </a:r>
            <a:r>
              <a:rPr lang="en-US" altLang="zh-CN" sz="1400" dirty="0" smtClean="0"/>
              <a:t>	 </a:t>
            </a:r>
            <a:r>
              <a:rPr lang="en-US" altLang="zh-CN" sz="1400" dirty="0"/>
              <a:t>//</a:t>
            </a:r>
            <a:r>
              <a:rPr lang="zh-CN" altLang="en-US" sz="1400" dirty="0"/>
              <a:t>受保护成员，派生类可以访问 </a:t>
            </a:r>
          </a:p>
          <a:p>
            <a:pPr indent="-6351" algn="l"/>
            <a:r>
              <a:rPr lang="zh-CN" altLang="en-US" sz="1400" dirty="0"/>
              <a:t> </a:t>
            </a:r>
            <a:r>
              <a:rPr lang="zh-CN" altLang="en-US" sz="1400" dirty="0" smtClean="0"/>
              <a:t>    </a:t>
            </a:r>
            <a:r>
              <a:rPr lang="en-US" altLang="zh-CN" sz="1400" dirty="0" err="1"/>
              <a:t>int</a:t>
            </a:r>
            <a:r>
              <a:rPr lang="en-US" altLang="zh-CN" sz="1400" dirty="0"/>
              <a:t> </a:t>
            </a:r>
            <a:r>
              <a:rPr lang="en-US" altLang="zh-CN" sz="1400" dirty="0" err="1"/>
              <a:t>num</a:t>
            </a:r>
            <a:r>
              <a:rPr lang="en-US" altLang="zh-CN" sz="1400" dirty="0"/>
              <a:t>;</a:t>
            </a:r>
          </a:p>
          <a:p>
            <a:pPr indent="-6351" algn="l"/>
            <a:r>
              <a:rPr lang="en-US" altLang="zh-CN" sz="1400" dirty="0"/>
              <a:t> </a:t>
            </a:r>
            <a:r>
              <a:rPr lang="en-US" altLang="zh-CN" sz="1400" dirty="0" smtClean="0"/>
              <a:t>    </a:t>
            </a:r>
            <a:r>
              <a:rPr lang="en-US" altLang="zh-CN" sz="1400" dirty="0"/>
              <a:t>string name;</a:t>
            </a:r>
          </a:p>
          <a:p>
            <a:pPr indent="-6351" algn="l"/>
            <a:r>
              <a:rPr lang="en-US" altLang="zh-CN" sz="1400" dirty="0"/>
              <a:t> </a:t>
            </a:r>
            <a:r>
              <a:rPr lang="en-US" altLang="zh-CN" sz="1400" dirty="0" smtClean="0"/>
              <a:t>    </a:t>
            </a:r>
            <a:r>
              <a:rPr lang="en-US" altLang="zh-CN" sz="1400" dirty="0"/>
              <a:t>float score;</a:t>
            </a:r>
          </a:p>
          <a:p>
            <a:pPr indent="-6351" algn="l"/>
            <a:r>
              <a:rPr lang="en-US" altLang="zh-CN" sz="1400" dirty="0"/>
              <a:t> };</a:t>
            </a:r>
          </a:p>
          <a:p>
            <a:pPr indent="-6351" algn="l"/>
            <a:r>
              <a:rPr lang="en-US" altLang="zh-CN" sz="1400" dirty="0"/>
              <a:t>//Student</a:t>
            </a:r>
            <a:r>
              <a:rPr lang="zh-CN" altLang="en-US" sz="1400" dirty="0"/>
              <a:t>类成员函数的实现</a:t>
            </a:r>
          </a:p>
          <a:p>
            <a:pPr indent="-6351" algn="l"/>
            <a:r>
              <a:rPr lang="en-US" altLang="zh-CN" sz="1400" dirty="0"/>
              <a:t>Student::Student(</a:t>
            </a:r>
            <a:r>
              <a:rPr lang="en-US" altLang="zh-CN" sz="1400" dirty="0" err="1"/>
              <a:t>int</a:t>
            </a:r>
            <a:r>
              <a:rPr lang="en-US" altLang="zh-CN" sz="1400" dirty="0"/>
              <a:t> n, string </a:t>
            </a:r>
            <a:r>
              <a:rPr lang="en-US" altLang="zh-CN" sz="1400" dirty="0" err="1"/>
              <a:t>nam,float</a:t>
            </a:r>
            <a:r>
              <a:rPr lang="en-US" altLang="zh-CN" sz="1400" dirty="0"/>
              <a:t> s)                     </a:t>
            </a:r>
            <a:r>
              <a:rPr lang="en-US" altLang="zh-CN" sz="1400" dirty="0" smtClean="0"/>
              <a:t>	//</a:t>
            </a:r>
            <a:r>
              <a:rPr lang="zh-CN" altLang="en-US" sz="1400" dirty="0"/>
              <a:t>定义构造函数</a:t>
            </a:r>
          </a:p>
          <a:p>
            <a:pPr indent="-6351" algn="l"/>
            <a:r>
              <a:rPr lang="zh-CN" altLang="en-US" sz="1400" dirty="0"/>
              <a:t> {</a:t>
            </a:r>
            <a:r>
              <a:rPr lang="en-US" altLang="zh-CN" sz="1400" dirty="0" err="1"/>
              <a:t>num</a:t>
            </a:r>
            <a:r>
              <a:rPr lang="en-US" altLang="zh-CN" sz="1400" dirty="0"/>
              <a:t>=</a:t>
            </a:r>
            <a:r>
              <a:rPr lang="en-US" altLang="zh-CN" sz="1400" dirty="0" err="1"/>
              <a:t>n;name</a:t>
            </a:r>
            <a:r>
              <a:rPr lang="en-US" altLang="zh-CN" sz="1400" dirty="0"/>
              <a:t>=</a:t>
            </a:r>
            <a:r>
              <a:rPr lang="en-US" altLang="zh-CN" sz="1400" dirty="0" err="1"/>
              <a:t>nam;score</a:t>
            </a:r>
            <a:r>
              <a:rPr lang="en-US" altLang="zh-CN" sz="1400" dirty="0"/>
              <a:t>=s;}</a:t>
            </a:r>
          </a:p>
          <a:p>
            <a:pPr indent="-6351" algn="l"/>
            <a:endParaRPr lang="en-US" altLang="zh-CN" sz="1400" dirty="0"/>
          </a:p>
          <a:p>
            <a:pPr indent="-6351" algn="l"/>
            <a:r>
              <a:rPr lang="en-US" altLang="zh-CN" sz="1400" dirty="0"/>
              <a:t>void Student::display( )                                       </a:t>
            </a:r>
            <a:r>
              <a:rPr lang="en-US" altLang="zh-CN" sz="1400" dirty="0" smtClean="0"/>
              <a:t>	 </a:t>
            </a:r>
            <a:r>
              <a:rPr lang="en-US" altLang="zh-CN" sz="1400" dirty="0"/>
              <a:t>//</a:t>
            </a:r>
            <a:r>
              <a:rPr lang="zh-CN" altLang="en-US" sz="1400" dirty="0"/>
              <a:t>定义输出函数</a:t>
            </a:r>
          </a:p>
          <a:p>
            <a:pPr indent="-6351" algn="l"/>
            <a:r>
              <a:rPr lang="zh-CN" altLang="en-US" sz="1400" dirty="0"/>
              <a:t>{</a:t>
            </a:r>
            <a:r>
              <a:rPr lang="en-US" altLang="zh-CN" sz="1400" dirty="0" err="1"/>
              <a:t>cout</a:t>
            </a:r>
            <a:r>
              <a:rPr lang="en-US" altLang="zh-CN" sz="1400" dirty="0"/>
              <a:t>&lt;&lt;″</a:t>
            </a:r>
            <a:r>
              <a:rPr lang="en-US" altLang="zh-CN" sz="1400" dirty="0" err="1"/>
              <a:t>num</a:t>
            </a:r>
            <a:r>
              <a:rPr lang="en-US" altLang="zh-CN" sz="1400" dirty="0"/>
              <a:t>:″&lt;&lt;</a:t>
            </a:r>
            <a:r>
              <a:rPr lang="en-US" altLang="zh-CN" sz="1400" dirty="0" err="1"/>
              <a:t>num</a:t>
            </a:r>
            <a:r>
              <a:rPr lang="en-US" altLang="zh-CN" sz="1400" dirty="0"/>
              <a:t>&lt;&lt;″\\</a:t>
            </a:r>
            <a:r>
              <a:rPr lang="en-US" altLang="zh-CN" sz="1400" dirty="0" err="1"/>
              <a:t>nname</a:t>
            </a:r>
            <a:r>
              <a:rPr lang="en-US" altLang="zh-CN" sz="1400" dirty="0"/>
              <a:t>:″&lt;&lt;name&lt;&lt;″\\</a:t>
            </a:r>
            <a:r>
              <a:rPr lang="en-US" altLang="zh-CN" sz="1400" dirty="0" err="1"/>
              <a:t>nscore</a:t>
            </a:r>
            <a:r>
              <a:rPr lang="en-US" altLang="zh-CN" sz="1400" dirty="0"/>
              <a:t>:″&lt;&lt;score&lt;&lt;″\\n\\n″;}</a:t>
            </a:r>
            <a:endParaRPr lang="zh-CN" altLang="en-US" sz="1400" dirty="0"/>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66561" y="27385"/>
            <a:ext cx="592470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6.</a:t>
            </a:r>
            <a:r>
              <a:rPr lang="zh-CN" altLang="en-US" sz="3200" kern="0" dirty="0">
                <a:solidFill>
                  <a:schemeClr val="bg1"/>
                </a:solidFill>
              </a:rPr>
              <a:t>演示定义和访问虚</a:t>
            </a:r>
            <a:r>
              <a:rPr lang="zh-CN" altLang="en-US" sz="3200" kern="0" dirty="0" smtClean="0">
                <a:solidFill>
                  <a:schemeClr val="bg1"/>
                </a:solidFill>
              </a:rPr>
              <a:t>函数</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674666233"/>
      </p:ext>
    </p:extLst>
  </p:cSld>
  <p:clrMapOvr>
    <a:masterClrMapping/>
  </p:clrMapOvr>
  <p:transition spd="med">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subTitle" idx="1"/>
          </p:nvPr>
        </p:nvSpPr>
        <p:spPr>
          <a:xfrm>
            <a:off x="8731" y="693490"/>
            <a:ext cx="10698956" cy="6166098"/>
          </a:xfrm>
          <a:noFill/>
        </p:spPr>
        <p:txBody>
          <a:bodyPr/>
          <a:lstStyle/>
          <a:p>
            <a:pPr indent="-6351" algn="l"/>
            <a:r>
              <a:rPr lang="en-US" altLang="zh-CN" sz="1400" dirty="0" smtClean="0"/>
              <a:t>//</a:t>
            </a:r>
            <a:r>
              <a:rPr lang="zh-CN" altLang="en-US" sz="1400" dirty="0"/>
              <a:t>声明公用派生类</a:t>
            </a:r>
            <a:r>
              <a:rPr lang="en-US" altLang="zh-CN" sz="1400" dirty="0"/>
              <a:t>Graduate</a:t>
            </a:r>
          </a:p>
          <a:p>
            <a:pPr indent="-6351" algn="l"/>
            <a:r>
              <a:rPr lang="en-US" altLang="zh-CN" sz="1400" dirty="0"/>
              <a:t>class </a:t>
            </a:r>
            <a:r>
              <a:rPr lang="en-US" altLang="zh-CN" sz="1400" dirty="0" err="1"/>
              <a:t>Graduate:public</a:t>
            </a:r>
            <a:r>
              <a:rPr lang="en-US" altLang="zh-CN" sz="1400" dirty="0"/>
              <a:t> Student</a:t>
            </a:r>
          </a:p>
          <a:p>
            <a:pPr indent="-6351" algn="l"/>
            <a:r>
              <a:rPr lang="en-US" altLang="zh-CN" sz="1400" dirty="0"/>
              <a:t>{public:</a:t>
            </a:r>
          </a:p>
          <a:p>
            <a:pPr indent="-6351" algn="l"/>
            <a:r>
              <a:rPr lang="en-US" altLang="zh-CN" sz="1400" dirty="0"/>
              <a:t>   Graduate(</a:t>
            </a:r>
            <a:r>
              <a:rPr lang="en-US" altLang="zh-CN" sz="1400" dirty="0" err="1"/>
              <a:t>int</a:t>
            </a:r>
            <a:r>
              <a:rPr lang="en-US" altLang="zh-CN" sz="1400" dirty="0"/>
              <a:t>, string, float, float);                          	</a:t>
            </a:r>
            <a:r>
              <a:rPr lang="en-US" altLang="zh-CN" sz="1400" dirty="0" smtClean="0"/>
              <a:t>//</a:t>
            </a:r>
            <a:r>
              <a:rPr lang="zh-CN" altLang="en-US" sz="1400" dirty="0"/>
              <a:t>声明构造函数</a:t>
            </a:r>
          </a:p>
          <a:p>
            <a:pPr indent="-6351" algn="l"/>
            <a:r>
              <a:rPr lang="zh-CN" altLang="en-US" sz="1400" dirty="0"/>
              <a:t>   </a:t>
            </a:r>
            <a:r>
              <a:rPr lang="en-US" altLang="zh-CN" sz="1400" dirty="0"/>
              <a:t>void display( );                                             </a:t>
            </a:r>
            <a:r>
              <a:rPr lang="en-US" altLang="zh-CN" sz="1400" dirty="0" smtClean="0"/>
              <a:t>		//</a:t>
            </a:r>
            <a:r>
              <a:rPr lang="zh-CN" altLang="en-US" sz="1400" dirty="0"/>
              <a:t>声明输出函数</a:t>
            </a:r>
          </a:p>
          <a:p>
            <a:pPr indent="-6351" algn="l"/>
            <a:r>
              <a:rPr lang="en-US" altLang="zh-CN" sz="1400" dirty="0"/>
              <a:t>private:</a:t>
            </a:r>
          </a:p>
          <a:p>
            <a:pPr indent="-6351" algn="l"/>
            <a:r>
              <a:rPr lang="en-US" altLang="zh-CN" sz="1400" dirty="0"/>
              <a:t>  float pay;</a:t>
            </a:r>
          </a:p>
          <a:p>
            <a:pPr indent="-6351" algn="l"/>
            <a:r>
              <a:rPr lang="en-US" altLang="zh-CN" sz="1400" dirty="0"/>
              <a:t>};</a:t>
            </a:r>
          </a:p>
          <a:p>
            <a:pPr indent="-6351" algn="l"/>
            <a:r>
              <a:rPr lang="en-US" altLang="zh-CN" sz="1400" dirty="0"/>
              <a:t>// Graduate</a:t>
            </a:r>
            <a:r>
              <a:rPr lang="zh-CN" altLang="en-US" sz="1400" dirty="0"/>
              <a:t>类成员函数的实现</a:t>
            </a:r>
          </a:p>
          <a:p>
            <a:pPr indent="-6351" algn="l"/>
            <a:r>
              <a:rPr lang="en-US" altLang="zh-CN" sz="1400" dirty="0"/>
              <a:t>void Graduate::display( )                                       </a:t>
            </a:r>
            <a:r>
              <a:rPr lang="en-US" altLang="zh-CN" sz="1400" dirty="0" smtClean="0"/>
              <a:t>	//</a:t>
            </a:r>
            <a:r>
              <a:rPr lang="zh-CN" altLang="en-US" sz="1400" dirty="0"/>
              <a:t>定义输出函数</a:t>
            </a:r>
          </a:p>
          <a:p>
            <a:pPr indent="-6351" algn="l"/>
            <a:r>
              <a:rPr lang="zh-CN" altLang="en-US" sz="1400" dirty="0"/>
              <a:t> {</a:t>
            </a:r>
            <a:r>
              <a:rPr lang="en-US" altLang="zh-CN" sz="1400" dirty="0" err="1"/>
              <a:t>cout</a:t>
            </a:r>
            <a:r>
              <a:rPr lang="en-US" altLang="zh-CN" sz="1400" dirty="0"/>
              <a:t>&lt;&lt;″</a:t>
            </a:r>
            <a:r>
              <a:rPr lang="en-US" altLang="zh-CN" sz="1400" dirty="0" err="1"/>
              <a:t>num</a:t>
            </a:r>
            <a:r>
              <a:rPr lang="en-US" altLang="zh-CN" sz="1400" dirty="0"/>
              <a:t>:″&lt;&lt;</a:t>
            </a:r>
            <a:r>
              <a:rPr lang="en-US" altLang="zh-CN" sz="1400" dirty="0" err="1"/>
              <a:t>num</a:t>
            </a:r>
            <a:r>
              <a:rPr lang="en-US" altLang="zh-CN" sz="1400" dirty="0"/>
              <a:t>&lt;&lt;″\\</a:t>
            </a:r>
            <a:r>
              <a:rPr lang="en-US" altLang="zh-CN" sz="1400" dirty="0" err="1"/>
              <a:t>nname</a:t>
            </a:r>
            <a:r>
              <a:rPr lang="en-US" altLang="zh-CN" sz="1400" dirty="0"/>
              <a:t>:″&lt;&lt;name&lt;&lt;″\\</a:t>
            </a:r>
            <a:r>
              <a:rPr lang="en-US" altLang="zh-CN" sz="1400" dirty="0" err="1"/>
              <a:t>nscore</a:t>
            </a:r>
            <a:r>
              <a:rPr lang="en-US" altLang="zh-CN" sz="1400" dirty="0"/>
              <a:t>:″&lt;&lt;score&lt;&lt;″\\</a:t>
            </a:r>
            <a:r>
              <a:rPr lang="en-US" altLang="zh-CN" sz="1400" dirty="0" err="1"/>
              <a:t>npay</a:t>
            </a:r>
            <a:r>
              <a:rPr lang="en-US" altLang="zh-CN" sz="1400" dirty="0"/>
              <a:t>=″&lt;&lt;pay&lt;&lt;</a:t>
            </a:r>
            <a:r>
              <a:rPr lang="en-US" altLang="zh-CN" sz="1400" dirty="0" err="1"/>
              <a:t>endl</a:t>
            </a:r>
            <a:r>
              <a:rPr lang="en-US" altLang="zh-CN" sz="1400" dirty="0"/>
              <a:t>;}</a:t>
            </a:r>
          </a:p>
          <a:p>
            <a:pPr indent="-6351" algn="l"/>
            <a:endParaRPr lang="en-US" altLang="zh-CN" sz="1400" dirty="0"/>
          </a:p>
          <a:p>
            <a:pPr indent="-6351" algn="l"/>
            <a:r>
              <a:rPr lang="en-US" altLang="zh-CN" sz="1400" dirty="0"/>
              <a:t>Graduate::Graduate(</a:t>
            </a:r>
            <a:r>
              <a:rPr lang="en-US" altLang="zh-CN" sz="1400" dirty="0" err="1"/>
              <a:t>int</a:t>
            </a:r>
            <a:r>
              <a:rPr lang="en-US" altLang="zh-CN" sz="1400" dirty="0"/>
              <a:t> n, string </a:t>
            </a:r>
            <a:r>
              <a:rPr lang="en-US" altLang="zh-CN" sz="1400" dirty="0" err="1"/>
              <a:t>nam,float</a:t>
            </a:r>
            <a:r>
              <a:rPr lang="en-US" altLang="zh-CN" sz="1400" dirty="0"/>
              <a:t> </a:t>
            </a:r>
            <a:r>
              <a:rPr lang="en-US" altLang="zh-CN" sz="1400" dirty="0" err="1"/>
              <a:t>s,float</a:t>
            </a:r>
            <a:r>
              <a:rPr lang="en-US" altLang="zh-CN" sz="1400" dirty="0"/>
              <a:t> p):Student(</a:t>
            </a:r>
            <a:r>
              <a:rPr lang="en-US" altLang="zh-CN" sz="1400" dirty="0" err="1"/>
              <a:t>n,nam,s</a:t>
            </a:r>
            <a:r>
              <a:rPr lang="en-US" altLang="zh-CN" sz="1400" dirty="0"/>
              <a:t>),pay(p){ }</a:t>
            </a:r>
          </a:p>
          <a:p>
            <a:pPr indent="-6351" algn="l"/>
            <a:endParaRPr lang="en-US" altLang="zh-CN" sz="1400" dirty="0"/>
          </a:p>
          <a:p>
            <a:pPr indent="-6351" algn="l"/>
            <a:r>
              <a:rPr lang="en-US" altLang="zh-CN" sz="1400" dirty="0"/>
              <a:t>//</a:t>
            </a:r>
            <a:r>
              <a:rPr lang="zh-CN" altLang="en-US" sz="1400" dirty="0"/>
              <a:t>主函数</a:t>
            </a:r>
          </a:p>
          <a:p>
            <a:pPr indent="-6351" algn="l"/>
            <a:r>
              <a:rPr lang="en-US" altLang="zh-CN" sz="1400" dirty="0" err="1"/>
              <a:t>int</a:t>
            </a:r>
            <a:r>
              <a:rPr lang="en-US" altLang="zh-CN" sz="1400" dirty="0"/>
              <a:t> main()</a:t>
            </a:r>
          </a:p>
          <a:p>
            <a:pPr indent="-6351" algn="l"/>
            <a:r>
              <a:rPr lang="en-US" altLang="zh-CN" sz="1400" dirty="0"/>
              <a:t> </a:t>
            </a:r>
            <a:r>
              <a:rPr lang="en-US" altLang="zh-CN" sz="1400" dirty="0" smtClean="0"/>
              <a:t>{    Student </a:t>
            </a:r>
            <a:r>
              <a:rPr lang="en-US" altLang="zh-CN" sz="1400" dirty="0"/>
              <a:t>stud1(1001,″Li″,87.5);                  </a:t>
            </a:r>
            <a:r>
              <a:rPr lang="en-US" altLang="zh-CN" sz="1400" dirty="0" smtClean="0"/>
              <a:t>		 </a:t>
            </a:r>
            <a:r>
              <a:rPr lang="en-US" altLang="zh-CN" sz="1400" dirty="0"/>
              <a:t>//</a:t>
            </a:r>
            <a:r>
              <a:rPr lang="zh-CN" altLang="en-US" sz="1400" dirty="0"/>
              <a:t>定义</a:t>
            </a:r>
            <a:r>
              <a:rPr lang="en-US" altLang="zh-CN" sz="1400" dirty="0"/>
              <a:t>Student</a:t>
            </a:r>
            <a:r>
              <a:rPr lang="zh-CN" altLang="en-US" sz="1400" dirty="0"/>
              <a:t>类对象</a:t>
            </a:r>
            <a:r>
              <a:rPr lang="en-US" altLang="zh-CN" sz="1400" dirty="0"/>
              <a:t>stud1</a:t>
            </a:r>
          </a:p>
          <a:p>
            <a:pPr indent="-6351" algn="l"/>
            <a:r>
              <a:rPr lang="en-US" altLang="zh-CN" sz="1400" dirty="0"/>
              <a:t>  </a:t>
            </a:r>
            <a:r>
              <a:rPr lang="en-US" altLang="zh-CN" sz="1400" dirty="0" smtClean="0"/>
              <a:t>    Graduate </a:t>
            </a:r>
            <a:r>
              <a:rPr lang="en-US" altLang="zh-CN" sz="1400" dirty="0"/>
              <a:t>grad1(2001,″Wang″,98.5,563.5);         </a:t>
            </a:r>
            <a:r>
              <a:rPr lang="en-US" altLang="zh-CN" sz="1400" dirty="0" smtClean="0"/>
              <a:t>	 </a:t>
            </a:r>
            <a:r>
              <a:rPr lang="en-US" altLang="zh-CN" sz="1400" dirty="0"/>
              <a:t>//</a:t>
            </a:r>
            <a:r>
              <a:rPr lang="zh-CN" altLang="en-US" sz="1400" dirty="0"/>
              <a:t>定义</a:t>
            </a:r>
            <a:r>
              <a:rPr lang="en-US" altLang="zh-CN" sz="1400" dirty="0"/>
              <a:t>Graduate</a:t>
            </a:r>
            <a:r>
              <a:rPr lang="zh-CN" altLang="en-US" sz="1400" dirty="0"/>
              <a:t>类对象</a:t>
            </a:r>
            <a:r>
              <a:rPr lang="en-US" altLang="zh-CN" sz="1400" dirty="0"/>
              <a:t>grad1</a:t>
            </a:r>
          </a:p>
          <a:p>
            <a:pPr indent="-6351" algn="l"/>
            <a:r>
              <a:rPr lang="en-US" altLang="zh-CN" sz="1400" dirty="0"/>
              <a:t>  </a:t>
            </a:r>
            <a:r>
              <a:rPr lang="en-US" altLang="zh-CN" sz="1400" dirty="0" smtClean="0"/>
              <a:t>    Student </a:t>
            </a:r>
            <a:r>
              <a:rPr lang="en-US" altLang="zh-CN" sz="1400" dirty="0"/>
              <a:t>*</a:t>
            </a:r>
            <a:r>
              <a:rPr lang="en-US" altLang="zh-CN" sz="1400" dirty="0" err="1"/>
              <a:t>pt</a:t>
            </a:r>
            <a:r>
              <a:rPr lang="en-US" altLang="zh-CN" sz="1400" dirty="0"/>
              <a:t>=&amp;stud1;                             </a:t>
            </a:r>
            <a:r>
              <a:rPr lang="en-US" altLang="zh-CN" sz="1400" dirty="0" smtClean="0"/>
              <a:t>		 </a:t>
            </a:r>
            <a:r>
              <a:rPr lang="en-US" altLang="zh-CN" sz="1400" dirty="0"/>
              <a:t>//</a:t>
            </a:r>
            <a:r>
              <a:rPr lang="zh-CN" altLang="en-US" sz="1400" dirty="0"/>
              <a:t>定义指向基类对象的指针变量</a:t>
            </a:r>
            <a:r>
              <a:rPr lang="en-US" altLang="zh-CN" sz="1400" dirty="0" err="1"/>
              <a:t>pt</a:t>
            </a:r>
            <a:endParaRPr lang="en-US" altLang="zh-CN" sz="1400" dirty="0"/>
          </a:p>
          <a:p>
            <a:pPr indent="-6351" algn="l"/>
            <a:r>
              <a:rPr lang="en-US" altLang="zh-CN" sz="1400" dirty="0"/>
              <a:t>  </a:t>
            </a:r>
            <a:r>
              <a:rPr lang="en-US" altLang="zh-CN" sz="1400" dirty="0" smtClean="0"/>
              <a:t>    </a:t>
            </a:r>
            <a:r>
              <a:rPr lang="en-US" altLang="zh-CN" sz="1400" dirty="0" err="1" smtClean="0"/>
              <a:t>pt</a:t>
            </a:r>
            <a:r>
              <a:rPr lang="en-US" altLang="zh-CN" sz="1400" dirty="0" smtClean="0"/>
              <a:t>-</a:t>
            </a:r>
            <a:r>
              <a:rPr lang="en-US" altLang="zh-CN" sz="1400" dirty="0"/>
              <a:t>&gt;display( );</a:t>
            </a:r>
          </a:p>
          <a:p>
            <a:pPr indent="-6351" algn="l"/>
            <a:r>
              <a:rPr lang="en-US" altLang="zh-CN" sz="1400" dirty="0"/>
              <a:t>  </a:t>
            </a:r>
            <a:r>
              <a:rPr lang="en-US" altLang="zh-CN" sz="1400" dirty="0" smtClean="0"/>
              <a:t>    </a:t>
            </a:r>
            <a:r>
              <a:rPr lang="en-US" altLang="zh-CN" sz="1400" dirty="0" err="1" smtClean="0"/>
              <a:t>pt</a:t>
            </a:r>
            <a:r>
              <a:rPr lang="en-US" altLang="zh-CN" sz="1400" dirty="0"/>
              <a:t>=&amp;grad1;</a:t>
            </a:r>
          </a:p>
          <a:p>
            <a:pPr indent="-6351" algn="l"/>
            <a:r>
              <a:rPr lang="en-US" altLang="zh-CN" sz="1400" dirty="0"/>
              <a:t>  </a:t>
            </a:r>
            <a:r>
              <a:rPr lang="en-US" altLang="zh-CN" sz="1400" dirty="0" smtClean="0"/>
              <a:t>    </a:t>
            </a:r>
            <a:r>
              <a:rPr lang="en-US" altLang="zh-CN" sz="1400" dirty="0" err="1" smtClean="0"/>
              <a:t>pt</a:t>
            </a:r>
            <a:r>
              <a:rPr lang="en-US" altLang="zh-CN" sz="1400" dirty="0" smtClean="0"/>
              <a:t>-</a:t>
            </a:r>
            <a:r>
              <a:rPr lang="en-US" altLang="zh-CN" sz="1400" dirty="0"/>
              <a:t>&gt;display( );</a:t>
            </a:r>
          </a:p>
          <a:p>
            <a:pPr indent="-6351" algn="l"/>
            <a:r>
              <a:rPr lang="en-US" altLang="zh-CN" sz="1400" dirty="0"/>
              <a:t>  </a:t>
            </a:r>
            <a:r>
              <a:rPr lang="en-US" altLang="zh-CN" sz="1400" dirty="0" smtClean="0"/>
              <a:t>    return </a:t>
            </a:r>
            <a:r>
              <a:rPr lang="en-US" altLang="zh-CN" sz="1400" dirty="0"/>
              <a:t>0;</a:t>
            </a:r>
          </a:p>
          <a:p>
            <a:pPr indent="-6351" algn="l"/>
            <a:r>
              <a:rPr lang="en-US" altLang="zh-CN" sz="1400" dirty="0"/>
              <a:t> }</a:t>
            </a:r>
            <a:endParaRPr lang="zh-CN" altLang="en-US" b="0" dirty="0" smtClean="0"/>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66561" y="27385"/>
            <a:ext cx="592470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6.</a:t>
            </a:r>
            <a:r>
              <a:rPr lang="zh-CN" altLang="en-US" sz="3200" kern="0" dirty="0">
                <a:solidFill>
                  <a:schemeClr val="bg1"/>
                </a:solidFill>
              </a:rPr>
              <a:t>演示定义和访问虚</a:t>
            </a:r>
            <a:r>
              <a:rPr lang="zh-CN" altLang="en-US" sz="3200" kern="0" dirty="0" smtClean="0">
                <a:solidFill>
                  <a:schemeClr val="bg1"/>
                </a:solidFill>
              </a:rPr>
              <a:t>函数</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150463069"/>
      </p:ext>
    </p:extLst>
  </p:cSld>
  <p:clrMapOvr>
    <a:masterClrMapping/>
  </p:clrMapOvr>
  <p:transition spd="med">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subTitle" idx="1"/>
          </p:nvPr>
        </p:nvSpPr>
        <p:spPr>
          <a:xfrm>
            <a:off x="338534" y="1485578"/>
            <a:ext cx="11859815" cy="5374010"/>
          </a:xfrm>
          <a:noFill/>
        </p:spPr>
        <p:txBody>
          <a:bodyPr/>
          <a:lstStyle/>
          <a:p>
            <a:pPr indent="-6351" algn="l"/>
            <a:r>
              <a:rPr lang="zh-CN" altLang="en-US" sz="2800" b="0" dirty="0" smtClean="0"/>
              <a:t>运行结果如下，请仔细分析。</a:t>
            </a:r>
          </a:p>
          <a:p>
            <a:pPr indent="-6351" algn="l"/>
            <a:r>
              <a:rPr lang="en-US" altLang="zh-CN" sz="1400" dirty="0"/>
              <a:t>num:1001(stud1</a:t>
            </a:r>
            <a:r>
              <a:rPr lang="zh-CN" altLang="en-US" sz="1400" dirty="0"/>
              <a:t>的数据)</a:t>
            </a:r>
          </a:p>
          <a:p>
            <a:pPr indent="-6351" algn="l"/>
            <a:r>
              <a:rPr lang="en-US" altLang="zh-CN" sz="1400" dirty="0" err="1"/>
              <a:t>name:Li</a:t>
            </a:r>
            <a:endParaRPr lang="en-US" altLang="zh-CN" sz="1400" dirty="0"/>
          </a:p>
          <a:p>
            <a:pPr indent="-6351" algn="l"/>
            <a:r>
              <a:rPr lang="en-US" altLang="zh-CN" sz="1400" dirty="0"/>
              <a:t>score:87.5</a:t>
            </a:r>
          </a:p>
          <a:p>
            <a:pPr indent="-6351" algn="l"/>
            <a:endParaRPr lang="en-US" altLang="zh-CN" sz="1400" dirty="0"/>
          </a:p>
          <a:p>
            <a:pPr indent="-6351" algn="l"/>
            <a:r>
              <a:rPr lang="en-US" altLang="zh-CN" sz="1400" dirty="0"/>
              <a:t>num:2001                  (grad1</a:t>
            </a:r>
            <a:r>
              <a:rPr lang="zh-CN" altLang="en-US" sz="1400" dirty="0"/>
              <a:t>中基类部分的数据)</a:t>
            </a:r>
          </a:p>
          <a:p>
            <a:pPr indent="-6351" algn="l"/>
            <a:r>
              <a:rPr lang="en-US" altLang="zh-CN" sz="1400" dirty="0" err="1"/>
              <a:t>name:wang</a:t>
            </a:r>
            <a:endParaRPr lang="en-US" altLang="zh-CN" sz="1400" dirty="0"/>
          </a:p>
          <a:p>
            <a:pPr indent="-6351" algn="l"/>
            <a:r>
              <a:rPr lang="en-US" altLang="zh-CN" sz="1400" dirty="0"/>
              <a:t>score:98.5</a:t>
            </a:r>
          </a:p>
          <a:p>
            <a:pPr indent="-6351" algn="l"/>
            <a:r>
              <a:rPr lang="zh-CN" altLang="en-US" sz="2800" dirty="0" smtClean="0"/>
              <a:t>下面对程序作一点修改，在</a:t>
            </a:r>
            <a:r>
              <a:rPr lang="en-US" altLang="zh-CN" sz="2800" dirty="0" smtClean="0"/>
              <a:t>Student</a:t>
            </a:r>
            <a:r>
              <a:rPr lang="zh-CN" altLang="en-US" sz="2800" dirty="0" smtClean="0"/>
              <a:t>类中声明</a:t>
            </a:r>
            <a:r>
              <a:rPr lang="en-US" altLang="zh-CN" sz="2800" dirty="0" smtClean="0"/>
              <a:t>display</a:t>
            </a:r>
            <a:r>
              <a:rPr lang="zh-CN" altLang="en-US" sz="2800" dirty="0" smtClean="0"/>
              <a:t>函数时，在最左面加一个关键字</a:t>
            </a:r>
            <a:r>
              <a:rPr lang="en-US" altLang="zh-CN" sz="2800" dirty="0" smtClean="0"/>
              <a:t>virtual，</a:t>
            </a:r>
            <a:r>
              <a:rPr lang="zh-CN" altLang="en-US" sz="2800" dirty="0" smtClean="0"/>
              <a:t>即</a:t>
            </a:r>
          </a:p>
          <a:p>
            <a:pPr indent="-6351" algn="l"/>
            <a:r>
              <a:rPr lang="en-US" altLang="zh-CN" sz="2000" dirty="0"/>
              <a:t>virtual void display( );</a:t>
            </a:r>
          </a:p>
          <a:p>
            <a:pPr indent="-6351"/>
            <a:endParaRPr lang="en-US" altLang="zh-CN" sz="1400" dirty="0"/>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66561" y="27385"/>
            <a:ext cx="592470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6.</a:t>
            </a:r>
            <a:r>
              <a:rPr lang="zh-CN" altLang="en-US" sz="3200" kern="0" dirty="0">
                <a:solidFill>
                  <a:schemeClr val="bg1"/>
                </a:solidFill>
              </a:rPr>
              <a:t>演示定义和访问虚</a:t>
            </a:r>
            <a:r>
              <a:rPr lang="zh-CN" altLang="en-US" sz="3200" kern="0" dirty="0" smtClean="0">
                <a:solidFill>
                  <a:schemeClr val="bg1"/>
                </a:solidFill>
              </a:rPr>
              <a:t>函数</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770573450"/>
      </p:ext>
    </p:extLst>
  </p:cSld>
  <p:clrMapOvr>
    <a:masterClrMapping/>
  </p:clrMapOvr>
  <p:transition spd="med">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subTitle" idx="1"/>
          </p:nvPr>
        </p:nvSpPr>
        <p:spPr>
          <a:xfrm>
            <a:off x="122511" y="1053530"/>
            <a:ext cx="11953328" cy="5472606"/>
          </a:xfrm>
          <a:noFill/>
        </p:spPr>
        <p:txBody>
          <a:bodyPr/>
          <a:lstStyle/>
          <a:p>
            <a:pPr indent="-6351" algn="l"/>
            <a:r>
              <a:rPr lang="zh-CN" altLang="en-US" sz="2400" dirty="0"/>
              <a:t>这样就把</a:t>
            </a:r>
            <a:r>
              <a:rPr lang="en-US" altLang="zh-CN" sz="2400" dirty="0"/>
              <a:t>Student</a:t>
            </a:r>
            <a:r>
              <a:rPr lang="zh-CN" altLang="en-US" sz="2400" dirty="0"/>
              <a:t>类的</a:t>
            </a:r>
            <a:r>
              <a:rPr lang="en-US" altLang="zh-CN" sz="2400" dirty="0"/>
              <a:t>display</a:t>
            </a:r>
            <a:r>
              <a:rPr lang="zh-CN" altLang="en-US" sz="2400" dirty="0"/>
              <a:t>函数声明为虚函数。程序其他部分都不改动。再编译和运行程序，请注意分析运行结果: </a:t>
            </a:r>
          </a:p>
          <a:p>
            <a:pPr indent="-6351" algn="l"/>
            <a:r>
              <a:rPr lang="en-US" altLang="zh-CN" sz="2400" dirty="0"/>
              <a:t>num:1001(stud1</a:t>
            </a:r>
            <a:r>
              <a:rPr lang="zh-CN" altLang="en-US" sz="2400" dirty="0"/>
              <a:t>的数据)</a:t>
            </a:r>
          </a:p>
          <a:p>
            <a:pPr indent="-6351" algn="l"/>
            <a:r>
              <a:rPr lang="en-US" altLang="zh-CN" sz="2400" dirty="0" err="1"/>
              <a:t>name:Li</a:t>
            </a:r>
            <a:endParaRPr lang="en-US" altLang="zh-CN" sz="2400" dirty="0"/>
          </a:p>
          <a:p>
            <a:pPr indent="-6351" algn="l"/>
            <a:r>
              <a:rPr lang="en-US" altLang="zh-CN" sz="2400" dirty="0"/>
              <a:t>score:87.5</a:t>
            </a:r>
          </a:p>
          <a:p>
            <a:pPr indent="-6351" algn="l"/>
            <a:r>
              <a:rPr lang="en-US" altLang="zh-CN" sz="2400" dirty="0"/>
              <a:t>num:2001                  (grad1</a:t>
            </a:r>
            <a:r>
              <a:rPr lang="zh-CN" altLang="en-US" sz="2400" dirty="0"/>
              <a:t>中基类部分的数据)</a:t>
            </a:r>
          </a:p>
          <a:p>
            <a:pPr indent="-6351" algn="l"/>
            <a:r>
              <a:rPr lang="en-US" altLang="zh-CN" sz="2400" dirty="0" err="1"/>
              <a:t>name:wang</a:t>
            </a:r>
            <a:endParaRPr lang="en-US" altLang="zh-CN" sz="2400" dirty="0"/>
          </a:p>
          <a:p>
            <a:pPr indent="-6351" algn="l"/>
            <a:r>
              <a:rPr lang="en-US" altLang="zh-CN" sz="2400" dirty="0"/>
              <a:t>score:98.5</a:t>
            </a:r>
          </a:p>
          <a:p>
            <a:pPr indent="-6351" algn="l"/>
            <a:r>
              <a:rPr lang="en-US" altLang="zh-CN" sz="2400" dirty="0"/>
              <a:t>pay=1200                   (</a:t>
            </a:r>
            <a:r>
              <a:rPr lang="zh-CN" altLang="en-US" sz="2400" dirty="0"/>
              <a:t>这一项以前是没有的)</a:t>
            </a:r>
          </a:p>
          <a:p>
            <a:pPr indent="-6351" algn="l"/>
            <a:endParaRPr lang="en-US" altLang="zh-CN" sz="2400" dirty="0" smtClean="0"/>
          </a:p>
          <a:p>
            <a:pPr indent="-6351" algn="l"/>
            <a:r>
              <a:rPr lang="zh-CN" altLang="en-US" sz="2400" dirty="0" smtClean="0"/>
              <a:t>由虚函数实现的动态多态性就是: </a:t>
            </a:r>
            <a:r>
              <a:rPr lang="zh-CN" altLang="en-US" sz="2400" dirty="0" smtClean="0">
                <a:solidFill>
                  <a:schemeClr val="bg2"/>
                </a:solidFill>
              </a:rPr>
              <a:t>同一类族中不同类的对象，对同一函数调用作出不同的响应。</a:t>
            </a:r>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66561" y="27385"/>
            <a:ext cx="592470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6.</a:t>
            </a:r>
            <a:r>
              <a:rPr lang="zh-CN" altLang="en-US" sz="3200" kern="0" dirty="0">
                <a:solidFill>
                  <a:schemeClr val="bg1"/>
                </a:solidFill>
              </a:rPr>
              <a:t>演示定义和访问虚</a:t>
            </a:r>
            <a:r>
              <a:rPr lang="zh-CN" altLang="en-US" sz="3200" kern="0" dirty="0" smtClean="0">
                <a:solidFill>
                  <a:schemeClr val="bg1"/>
                </a:solidFill>
              </a:rPr>
              <a:t>函数</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504572930"/>
      </p:ext>
    </p:extLst>
  </p:cSld>
  <p:clrMapOvr>
    <a:masterClrMapping/>
  </p:clrMapOvr>
  <p:transition spd="med">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122511" y="1125538"/>
            <a:ext cx="11975624" cy="500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marL="800100" indent="-342900" eaLnBrk="0" hangingPunct="0">
              <a:defRPr sz="2400">
                <a:solidFill>
                  <a:schemeClr val="tx1"/>
                </a:solidFill>
                <a:latin typeface="Times New Roman" panose="02020603050405020304" pitchFamily="18" charset="0"/>
                <a:ea typeface="宋体" panose="02010600030101010101" pitchFamily="2" charset="-122"/>
              </a:defRPr>
            </a:lvl2pPr>
            <a:lvl3pPr marL="1257300" indent="-342900" eaLnBrk="0" hangingPunct="0">
              <a:defRPr sz="2400">
                <a:solidFill>
                  <a:schemeClr val="tx1"/>
                </a:solidFill>
                <a:latin typeface="Times New Roman" panose="02020603050405020304" pitchFamily="18" charset="0"/>
                <a:ea typeface="宋体" panose="02010600030101010101" pitchFamily="2" charset="-122"/>
              </a:defRPr>
            </a:lvl3pPr>
            <a:lvl4pPr marL="1714500" indent="-342900" eaLnBrk="0" hangingPunct="0">
              <a:defRPr sz="2400">
                <a:solidFill>
                  <a:schemeClr val="tx1"/>
                </a:solidFill>
                <a:latin typeface="Times New Roman" panose="02020603050405020304" pitchFamily="18" charset="0"/>
                <a:ea typeface="宋体" panose="02010600030101010101" pitchFamily="2" charset="-122"/>
              </a:defRPr>
            </a:lvl4pPr>
            <a:lvl5pPr marL="2171700" indent="-342900" eaLnBrk="0" hangingPunct="0">
              <a:defRPr sz="2400">
                <a:solidFill>
                  <a:schemeClr val="tx1"/>
                </a:solidFill>
                <a:latin typeface="Times New Roman" panose="02020603050405020304" pitchFamily="18" charset="0"/>
                <a:ea typeface="宋体" panose="02010600030101010101" pitchFamily="2" charset="-122"/>
              </a:defRPr>
            </a:lvl5pPr>
            <a:lvl6pPr marL="2628900" indent="-3429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086100" indent="-3429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543300" indent="-3429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000500" indent="-3429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zh-CN" altLang="en-US" dirty="0">
                <a:latin typeface="Arial" panose="020B0604020202020204" pitchFamily="34" charset="0"/>
              </a:rPr>
              <a:t>（</a:t>
            </a:r>
            <a:r>
              <a:rPr lang="en-US" altLang="zh-CN" dirty="0">
                <a:latin typeface="Arial" panose="020B0604020202020204" pitchFamily="34" charset="0"/>
              </a:rPr>
              <a:t>1</a:t>
            </a:r>
            <a:r>
              <a:rPr lang="zh-CN" altLang="en-US" dirty="0">
                <a:latin typeface="Arial" panose="020B0604020202020204" pitchFamily="34" charset="0"/>
              </a:rPr>
              <a:t>）</a:t>
            </a:r>
            <a:r>
              <a:rPr lang="en-US" altLang="zh-CN" dirty="0">
                <a:latin typeface="Arial" panose="020B0604020202020204" pitchFamily="34" charset="0"/>
              </a:rPr>
              <a:t>. </a:t>
            </a:r>
            <a:r>
              <a:rPr lang="zh-CN" altLang="en-US" dirty="0">
                <a:latin typeface="Arial" panose="020B0604020202020204" pitchFamily="34" charset="0"/>
              </a:rPr>
              <a:t>通过定义虚函数来使用</a:t>
            </a:r>
            <a:r>
              <a:rPr lang="en-US" altLang="zh-CN" dirty="0">
                <a:latin typeface="Arial" panose="020B0604020202020204" pitchFamily="34" charset="0"/>
              </a:rPr>
              <a:t>C++</a:t>
            </a:r>
            <a:r>
              <a:rPr lang="zh-CN" altLang="en-US" dirty="0">
                <a:latin typeface="Arial" panose="020B0604020202020204" pitchFamily="34" charset="0"/>
              </a:rPr>
              <a:t>提供的多态机制时，派生类应该从它的基类</a:t>
            </a:r>
            <a:r>
              <a:rPr lang="zh-CN" altLang="en-US" dirty="0">
                <a:solidFill>
                  <a:srgbClr val="FF0000"/>
                </a:solidFill>
                <a:latin typeface="Arial" panose="020B0604020202020204" pitchFamily="34" charset="0"/>
              </a:rPr>
              <a:t>公有派生。赋值兼容规则成立的前提条件是派生类从其基类公有派生。</a:t>
            </a:r>
          </a:p>
          <a:p>
            <a:pPr eaLnBrk="1" hangingPunct="1">
              <a:lnSpc>
                <a:spcPct val="150000"/>
              </a:lnSpc>
            </a:pPr>
            <a:r>
              <a:rPr lang="zh-CN" altLang="en-US" dirty="0">
                <a:latin typeface="Arial" panose="020B0604020202020204" pitchFamily="34" charset="0"/>
              </a:rPr>
              <a:t>（</a:t>
            </a:r>
            <a:r>
              <a:rPr lang="en-US" altLang="zh-CN" dirty="0">
                <a:latin typeface="Arial" panose="020B0604020202020204" pitchFamily="34" charset="0"/>
              </a:rPr>
              <a:t>2</a:t>
            </a:r>
            <a:r>
              <a:rPr lang="zh-CN" altLang="en-US" dirty="0">
                <a:latin typeface="Arial" panose="020B0604020202020204" pitchFamily="34" charset="0"/>
              </a:rPr>
              <a:t>）</a:t>
            </a:r>
            <a:r>
              <a:rPr lang="en-US" altLang="zh-CN" dirty="0">
                <a:latin typeface="Arial" panose="020B0604020202020204" pitchFamily="34" charset="0"/>
              </a:rPr>
              <a:t>. </a:t>
            </a:r>
            <a:r>
              <a:rPr lang="zh-CN" altLang="en-US" dirty="0">
                <a:latin typeface="Arial" panose="020B0604020202020204" pitchFamily="34" charset="0"/>
              </a:rPr>
              <a:t>必须</a:t>
            </a:r>
            <a:r>
              <a:rPr lang="zh-CN" altLang="en-US" dirty="0">
                <a:solidFill>
                  <a:srgbClr val="FF0000"/>
                </a:solidFill>
                <a:latin typeface="Arial" panose="020B0604020202020204" pitchFamily="34" charset="0"/>
              </a:rPr>
              <a:t>首先在基类中定义虚函数</a:t>
            </a:r>
            <a:r>
              <a:rPr lang="zh-CN" altLang="en-US" dirty="0">
                <a:latin typeface="Arial" panose="020B0604020202020204" pitchFamily="34" charset="0"/>
              </a:rPr>
              <a:t>。在实际应用中，应该在类等级内需要具有动态多态性的几个层次中的最高层类内首先声明虚函数。</a:t>
            </a:r>
          </a:p>
          <a:p>
            <a:pPr eaLnBrk="1" hangingPunct="1">
              <a:lnSpc>
                <a:spcPct val="150000"/>
              </a:lnSpc>
            </a:pPr>
            <a:r>
              <a:rPr lang="zh-CN" altLang="en-US" dirty="0">
                <a:latin typeface="Arial" panose="020B0604020202020204" pitchFamily="34" charset="0"/>
              </a:rPr>
              <a:t>（</a:t>
            </a:r>
            <a:r>
              <a:rPr lang="en-US" altLang="zh-CN" dirty="0">
                <a:latin typeface="Arial" panose="020B0604020202020204" pitchFamily="34" charset="0"/>
              </a:rPr>
              <a:t>3</a:t>
            </a:r>
            <a:r>
              <a:rPr lang="zh-CN" altLang="en-US" dirty="0">
                <a:latin typeface="Arial" panose="020B0604020202020204" pitchFamily="34" charset="0"/>
              </a:rPr>
              <a:t>）</a:t>
            </a:r>
            <a:r>
              <a:rPr lang="en-US" altLang="zh-CN" dirty="0">
                <a:latin typeface="Arial" panose="020B0604020202020204" pitchFamily="34" charset="0"/>
              </a:rPr>
              <a:t>. </a:t>
            </a:r>
            <a:r>
              <a:rPr lang="zh-CN" altLang="en-US" dirty="0">
                <a:latin typeface="Arial" panose="020B0604020202020204" pitchFamily="34" charset="0"/>
              </a:rPr>
              <a:t>在</a:t>
            </a:r>
            <a:r>
              <a:rPr lang="zh-CN" altLang="en-US" dirty="0">
                <a:solidFill>
                  <a:srgbClr val="FF0000"/>
                </a:solidFill>
                <a:latin typeface="Arial" panose="020B0604020202020204" pitchFamily="34" charset="0"/>
              </a:rPr>
              <a:t>派生类</a:t>
            </a:r>
            <a:r>
              <a:rPr lang="zh-CN" altLang="en-US" dirty="0">
                <a:latin typeface="Arial" panose="020B0604020202020204" pitchFamily="34" charset="0"/>
              </a:rPr>
              <a:t>对基类中声明的虚函数进行重新定义时，关键字</a:t>
            </a:r>
            <a:r>
              <a:rPr lang="en-US" altLang="zh-CN" dirty="0">
                <a:solidFill>
                  <a:srgbClr val="FF0000"/>
                </a:solidFill>
                <a:latin typeface="Arial" panose="020B0604020202020204" pitchFamily="34" charset="0"/>
              </a:rPr>
              <a:t>virtual</a:t>
            </a:r>
            <a:r>
              <a:rPr lang="zh-CN" altLang="en-US" dirty="0">
                <a:solidFill>
                  <a:srgbClr val="FF0000"/>
                </a:solidFill>
                <a:latin typeface="Arial" panose="020B0604020202020204" pitchFamily="34" charset="0"/>
              </a:rPr>
              <a:t>可以写也可以不写</a:t>
            </a:r>
            <a:r>
              <a:rPr lang="zh-CN" altLang="en-US" dirty="0">
                <a:latin typeface="Arial" panose="020B0604020202020204" pitchFamily="34" charset="0"/>
              </a:rPr>
              <a:t>。</a:t>
            </a:r>
          </a:p>
          <a:p>
            <a:pPr eaLnBrk="1" hangingPunct="1">
              <a:lnSpc>
                <a:spcPct val="150000"/>
              </a:lnSpc>
            </a:pPr>
            <a:r>
              <a:rPr lang="zh-CN" altLang="en-US" dirty="0">
                <a:latin typeface="Arial" panose="020B0604020202020204" pitchFamily="34" charset="0"/>
              </a:rPr>
              <a:t>（</a:t>
            </a:r>
            <a:r>
              <a:rPr lang="en-US" altLang="zh-CN" dirty="0">
                <a:latin typeface="Arial" panose="020B0604020202020204" pitchFamily="34" charset="0"/>
              </a:rPr>
              <a:t>4</a:t>
            </a:r>
            <a:r>
              <a:rPr lang="zh-CN" altLang="en-US" dirty="0">
                <a:latin typeface="Arial" panose="020B0604020202020204" pitchFamily="34" charset="0"/>
              </a:rPr>
              <a:t>）</a:t>
            </a:r>
            <a:r>
              <a:rPr lang="en-US" altLang="zh-CN" dirty="0">
                <a:latin typeface="Arial" panose="020B0604020202020204" pitchFamily="34" charset="0"/>
              </a:rPr>
              <a:t>. </a:t>
            </a:r>
            <a:r>
              <a:rPr lang="zh-CN" altLang="en-US" dirty="0">
                <a:latin typeface="Arial" panose="020B0604020202020204" pitchFamily="34" charset="0"/>
              </a:rPr>
              <a:t>使用</a:t>
            </a:r>
            <a:r>
              <a:rPr lang="zh-CN" altLang="en-US" dirty="0">
                <a:solidFill>
                  <a:srgbClr val="FF0000"/>
                </a:solidFill>
                <a:latin typeface="Arial" panose="020B0604020202020204" pitchFamily="34" charset="0"/>
              </a:rPr>
              <a:t>对象名和点运算符</a:t>
            </a:r>
            <a:r>
              <a:rPr lang="zh-CN" altLang="en-US" dirty="0">
                <a:latin typeface="Arial" panose="020B0604020202020204" pitchFamily="34" charset="0"/>
              </a:rPr>
              <a:t>的方式也可以</a:t>
            </a:r>
            <a:r>
              <a:rPr lang="zh-CN" altLang="en-US" dirty="0">
                <a:solidFill>
                  <a:srgbClr val="FF0000"/>
                </a:solidFill>
                <a:latin typeface="Arial" panose="020B0604020202020204" pitchFamily="34" charset="0"/>
              </a:rPr>
              <a:t>调用虚函数</a:t>
            </a:r>
            <a:r>
              <a:rPr lang="zh-CN" altLang="en-US" dirty="0">
                <a:latin typeface="Arial" panose="020B0604020202020204" pitchFamily="34" charset="0"/>
              </a:rPr>
              <a:t>，但是这种调用在编译时进行的是静态联编，它没有充分利用虚函数的特性。</a:t>
            </a:r>
            <a:r>
              <a:rPr lang="zh-CN" altLang="en-US" dirty="0">
                <a:solidFill>
                  <a:srgbClr val="FF0000"/>
                </a:solidFill>
                <a:latin typeface="Arial" panose="020B0604020202020204" pitchFamily="34" charset="0"/>
              </a:rPr>
              <a:t>只有通过基类指针访问虚函数时才能获得运行时的多态性</a:t>
            </a:r>
            <a:r>
              <a:rPr lang="zh-CN" altLang="en-US" dirty="0">
                <a:latin typeface="Arial" panose="020B0604020202020204" pitchFamily="34" charset="0"/>
              </a:rPr>
              <a:t>。</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66561" y="27385"/>
            <a:ext cx="592470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虚函数</a:t>
            </a:r>
            <a:r>
              <a:rPr lang="en-US" altLang="zh-CN" sz="3000" dirty="0" smtClean="0">
                <a:solidFill>
                  <a:schemeClr val="bg1"/>
                </a:solidFill>
                <a:latin typeface="Rockwell" pitchFamily="18" charset="0"/>
                <a:ea typeface="微软雅黑" pitchFamily="34" charset="-122"/>
              </a:rPr>
              <a:t>:</a:t>
            </a:r>
            <a:r>
              <a:rPr lang="zh-CN" altLang="en-US" sz="3200" b="1" dirty="0">
                <a:solidFill>
                  <a:schemeClr val="bg1"/>
                </a:solidFill>
              </a:rPr>
              <a:t>几点</a:t>
            </a:r>
            <a:r>
              <a:rPr lang="zh-CN" altLang="en-US" sz="3200" b="1" dirty="0" smtClean="0">
                <a:solidFill>
                  <a:schemeClr val="bg1"/>
                </a:solidFill>
              </a:rPr>
              <a:t>说明</a:t>
            </a:r>
            <a:endParaRPr lang="zh-CN" altLang="en-US" sz="3200" b="1" dirty="0">
              <a:solidFill>
                <a:schemeClr val="bg1"/>
              </a:solidFill>
            </a:endParaRPr>
          </a:p>
        </p:txBody>
      </p:sp>
      <p:grpSp>
        <p:nvGrpSpPr>
          <p:cNvPr id="13" name="组合 12"/>
          <p:cNvGrpSpPr>
            <a:grpSpLocks/>
          </p:cNvGrpSpPr>
          <p:nvPr/>
        </p:nvGrpSpPr>
        <p:grpSpPr bwMode="auto">
          <a:xfrm>
            <a:off x="9771583" y="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64510562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338535" y="901106"/>
            <a:ext cx="11665295" cy="500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dirty="0">
                <a:latin typeface="Arial" panose="020B0604020202020204" pitchFamily="34" charset="0"/>
              </a:rPr>
              <a:t>(5) </a:t>
            </a:r>
            <a:r>
              <a:rPr lang="zh-CN" altLang="en-US" dirty="0">
                <a:latin typeface="Arial" panose="020B0604020202020204" pitchFamily="34" charset="0"/>
              </a:rPr>
              <a:t>一个虚函数无论被</a:t>
            </a:r>
            <a:r>
              <a:rPr lang="zh-CN" altLang="en-US" dirty="0">
                <a:solidFill>
                  <a:srgbClr val="FF0000"/>
                </a:solidFill>
                <a:latin typeface="Arial" panose="020B0604020202020204" pitchFamily="34" charset="0"/>
              </a:rPr>
              <a:t>公有继承多少次</a:t>
            </a:r>
            <a:r>
              <a:rPr lang="zh-CN" altLang="en-US" dirty="0">
                <a:latin typeface="Arial" panose="020B0604020202020204" pitchFamily="34" charset="0"/>
              </a:rPr>
              <a:t>，它仍然保持其虚函数的特性。</a:t>
            </a:r>
          </a:p>
          <a:p>
            <a:pPr eaLnBrk="1" hangingPunct="1">
              <a:lnSpc>
                <a:spcPct val="150000"/>
              </a:lnSpc>
            </a:pPr>
            <a:r>
              <a:rPr lang="en-US" altLang="zh-CN" dirty="0">
                <a:latin typeface="Arial" panose="020B0604020202020204" pitchFamily="34" charset="0"/>
              </a:rPr>
              <a:t>(6) </a:t>
            </a:r>
            <a:r>
              <a:rPr lang="zh-CN" altLang="en-US" dirty="0">
                <a:latin typeface="Arial" panose="020B0604020202020204" pitchFamily="34" charset="0"/>
              </a:rPr>
              <a:t>虚函数必须是其所在类的</a:t>
            </a:r>
            <a:r>
              <a:rPr lang="zh-CN" altLang="en-US" dirty="0">
                <a:solidFill>
                  <a:srgbClr val="FF0000"/>
                </a:solidFill>
                <a:latin typeface="Arial" panose="020B0604020202020204" pitchFamily="34" charset="0"/>
              </a:rPr>
              <a:t>成员函数</a:t>
            </a:r>
            <a:r>
              <a:rPr lang="zh-CN" altLang="en-US" dirty="0">
                <a:latin typeface="Arial" panose="020B0604020202020204" pitchFamily="34" charset="0"/>
              </a:rPr>
              <a:t>，而</a:t>
            </a:r>
            <a:r>
              <a:rPr lang="zh-CN" altLang="en-US" dirty="0">
                <a:solidFill>
                  <a:srgbClr val="FF0000"/>
                </a:solidFill>
                <a:latin typeface="Arial" panose="020B0604020202020204" pitchFamily="34" charset="0"/>
              </a:rPr>
              <a:t>不能是友元函数，也不能是静态成员函数</a:t>
            </a:r>
            <a:r>
              <a:rPr lang="zh-CN" altLang="en-US" dirty="0">
                <a:latin typeface="Arial" panose="020B0604020202020204" pitchFamily="34" charset="0"/>
              </a:rPr>
              <a:t>，因为虚函数调用要靠特定的对象来决定该激活哪个函数。但是虚函数可以在另一个类中被声明为友元函数。</a:t>
            </a:r>
          </a:p>
          <a:p>
            <a:pPr eaLnBrk="1" hangingPunct="1">
              <a:lnSpc>
                <a:spcPct val="150000"/>
              </a:lnSpc>
            </a:pPr>
            <a:r>
              <a:rPr lang="en-US" altLang="zh-CN" dirty="0">
                <a:latin typeface="Arial" panose="020B0604020202020204" pitchFamily="34" charset="0"/>
              </a:rPr>
              <a:t>(7) </a:t>
            </a:r>
            <a:r>
              <a:rPr lang="zh-CN" altLang="en-US" dirty="0">
                <a:solidFill>
                  <a:srgbClr val="FF0000"/>
                </a:solidFill>
                <a:latin typeface="Arial" panose="020B0604020202020204" pitchFamily="34" charset="0"/>
              </a:rPr>
              <a:t>内联函数不能是虚函数</a:t>
            </a:r>
            <a:r>
              <a:rPr lang="zh-CN" altLang="en-US" dirty="0">
                <a:latin typeface="Arial" panose="020B0604020202020204" pitchFamily="34" charset="0"/>
              </a:rPr>
              <a:t>，因为内联函数是不能在运行中动态确定其位置的。即使虚函数在类的内部定义，编译时仍将其看作是非内联的。</a:t>
            </a:r>
          </a:p>
          <a:p>
            <a:pPr eaLnBrk="1" hangingPunct="1">
              <a:lnSpc>
                <a:spcPct val="150000"/>
              </a:lnSpc>
            </a:pPr>
            <a:r>
              <a:rPr lang="en-US" altLang="zh-CN" dirty="0">
                <a:latin typeface="Arial" panose="020B0604020202020204" pitchFamily="34" charset="0"/>
              </a:rPr>
              <a:t>(8) </a:t>
            </a:r>
            <a:r>
              <a:rPr lang="zh-CN" altLang="en-US" dirty="0">
                <a:solidFill>
                  <a:srgbClr val="FF0000"/>
                </a:solidFill>
                <a:latin typeface="Arial" panose="020B0604020202020204" pitchFamily="34" charset="0"/>
              </a:rPr>
              <a:t>构造函数不能是虚函数</a:t>
            </a:r>
            <a:r>
              <a:rPr lang="zh-CN" altLang="en-US" dirty="0">
                <a:latin typeface="Arial" panose="020B0604020202020204" pitchFamily="34" charset="0"/>
              </a:rPr>
              <a:t>。因为虚函数作为运行过程中多态的基础，主要是针对对象的，而构造函数是在对象产生之前运行的，因此虚构造函数是没有意义的。</a:t>
            </a:r>
          </a:p>
          <a:p>
            <a:pPr eaLnBrk="1" hangingPunct="1">
              <a:lnSpc>
                <a:spcPct val="150000"/>
              </a:lnSpc>
            </a:pPr>
            <a:r>
              <a:rPr lang="en-US" altLang="zh-CN" dirty="0">
                <a:latin typeface="Arial" panose="020B0604020202020204" pitchFamily="34" charset="0"/>
              </a:rPr>
              <a:t>(9) </a:t>
            </a:r>
            <a:r>
              <a:rPr lang="zh-CN" altLang="en-US" dirty="0">
                <a:solidFill>
                  <a:srgbClr val="FF0000"/>
                </a:solidFill>
                <a:latin typeface="Arial" panose="020B0604020202020204" pitchFamily="34" charset="0"/>
              </a:rPr>
              <a:t>析构函数可以是虚函数</a:t>
            </a:r>
            <a:r>
              <a:rPr lang="zh-CN" altLang="en-US" dirty="0">
                <a:latin typeface="Arial" panose="020B0604020202020204" pitchFamily="34" charset="0"/>
              </a:rPr>
              <a:t>，而且通常说明为虚函数。</a:t>
            </a:r>
          </a:p>
        </p:txBody>
      </p:sp>
      <p:grpSp>
        <p:nvGrpSpPr>
          <p:cNvPr id="3" name="组合 2"/>
          <p:cNvGrpSpPr>
            <a:grpSpLocks/>
          </p:cNvGrpSpPr>
          <p:nvPr/>
        </p:nvGrpSpPr>
        <p:grpSpPr bwMode="auto">
          <a:xfrm>
            <a:off x="9771583" y="0"/>
            <a:ext cx="2108200" cy="609600"/>
            <a:chOff x="755298" y="2917165"/>
            <a:chExt cx="1584454" cy="447077"/>
          </a:xfrm>
        </p:grpSpPr>
        <p:sp>
          <p:nvSpPr>
            <p:cNvPr id="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5" name="圆角矩形 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pic>
        <p:nvPicPr>
          <p:cNvPr id="7"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a:grpSpLocks/>
          </p:cNvGrpSpPr>
          <p:nvPr/>
        </p:nvGrpSpPr>
        <p:grpSpPr bwMode="auto">
          <a:xfrm>
            <a:off x="304800" y="71835"/>
            <a:ext cx="466725" cy="468313"/>
            <a:chOff x="1192404" y="608225"/>
            <a:chExt cx="1755828" cy="1759616"/>
          </a:xfrm>
        </p:grpSpPr>
        <p:grpSp>
          <p:nvGrpSpPr>
            <p:cNvPr id="9" name="组合 79"/>
            <p:cNvGrpSpPr>
              <a:grpSpLocks/>
            </p:cNvGrpSpPr>
            <p:nvPr/>
          </p:nvGrpSpPr>
          <p:grpSpPr bwMode="auto">
            <a:xfrm>
              <a:off x="1192404" y="608225"/>
              <a:ext cx="1755828" cy="1759616"/>
              <a:chOff x="6379729" y="2488774"/>
              <a:chExt cx="2513016" cy="2513016"/>
            </a:xfrm>
          </p:grpSpPr>
          <p:sp>
            <p:nvSpPr>
              <p:cNvPr id="1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 name="任意多边形 83"/>
              <p:cNvGrpSpPr>
                <a:grpSpLocks/>
              </p:cNvGrpSpPr>
              <p:nvPr/>
            </p:nvGrpSpPr>
            <p:grpSpPr bwMode="auto">
              <a:xfrm>
                <a:off x="6397313" y="2490687"/>
                <a:ext cx="2505748" cy="2500354"/>
                <a:chOff x="1883664" y="1987296"/>
                <a:chExt cx="1322832" cy="1322832"/>
              </a:xfrm>
            </p:grpSpPr>
            <p:pic>
              <p:nvPicPr>
                <p:cNvPr id="13"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5" name="TextBox 64"/>
          <p:cNvSpPr txBox="1">
            <a:spLocks noChangeArrowheads="1"/>
          </p:cNvSpPr>
          <p:nvPr/>
        </p:nvSpPr>
        <p:spPr bwMode="auto">
          <a:xfrm>
            <a:off x="966561" y="27385"/>
            <a:ext cx="592470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虚函数</a:t>
            </a:r>
            <a:r>
              <a:rPr lang="en-US" altLang="zh-CN" sz="3000" dirty="0" smtClean="0">
                <a:solidFill>
                  <a:schemeClr val="bg1"/>
                </a:solidFill>
                <a:latin typeface="Rockwell" pitchFamily="18" charset="0"/>
                <a:ea typeface="微软雅黑" pitchFamily="34" charset="-122"/>
              </a:rPr>
              <a:t>:</a:t>
            </a:r>
            <a:r>
              <a:rPr lang="zh-CN" altLang="en-US" sz="3200" b="1" dirty="0">
                <a:solidFill>
                  <a:schemeClr val="bg1"/>
                </a:solidFill>
              </a:rPr>
              <a:t>几点</a:t>
            </a:r>
            <a:r>
              <a:rPr lang="zh-CN" altLang="en-US" sz="3200" b="1" dirty="0" smtClean="0">
                <a:solidFill>
                  <a:schemeClr val="bg1"/>
                </a:solidFill>
              </a:rPr>
              <a:t>说明</a:t>
            </a:r>
            <a:endParaRPr lang="zh-CN" altLang="en-US" sz="3200" b="1" dirty="0">
              <a:solidFill>
                <a:schemeClr val="bg1"/>
              </a:solidFill>
            </a:endParaRPr>
          </a:p>
        </p:txBody>
      </p:sp>
    </p:spTree>
    <p:extLst>
      <p:ext uri="{BB962C8B-B14F-4D97-AF65-F5344CB8AC3E}">
        <p14:creationId xmlns:p14="http://schemas.microsoft.com/office/powerpoint/2010/main" val="16665847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73217" y="604979"/>
            <a:ext cx="11702622" cy="548911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30000"/>
              </a:lnSpc>
              <a:defRPr/>
            </a:pPr>
            <a:r>
              <a:rPr lang="zh-CN" altLang="en-US" sz="2400" b="0" dirty="0">
                <a:latin typeface="宋体" pitchFamily="2" charset="-122"/>
              </a:rPr>
              <a:t>问题：</a:t>
            </a:r>
          </a:p>
          <a:p>
            <a:pPr>
              <a:lnSpc>
                <a:spcPct val="130000"/>
              </a:lnSpc>
              <a:buFont typeface="Wingdings" pitchFamily="2" charset="2"/>
              <a:buNone/>
              <a:defRPr/>
            </a:pPr>
            <a:r>
              <a:rPr lang="zh-CN" altLang="en-US" sz="2400" b="0" dirty="0" smtClean="0">
                <a:latin typeface="宋体" pitchFamily="2" charset="-122"/>
              </a:rPr>
              <a:t>    在</a:t>
            </a:r>
            <a:r>
              <a:rPr lang="zh-CN" altLang="en-US" sz="2400" b="0" dirty="0">
                <a:latin typeface="宋体" pitchFamily="2" charset="-122"/>
              </a:rPr>
              <a:t>程序用带指针参数的</a:t>
            </a:r>
            <a:r>
              <a:rPr lang="en-US" altLang="zh-CN" sz="2400" b="0" dirty="0">
                <a:latin typeface="宋体" pitchFamily="2" charset="-122"/>
              </a:rPr>
              <a:t>delete</a:t>
            </a:r>
            <a:r>
              <a:rPr lang="zh-CN" altLang="en-US" sz="2400" b="0" dirty="0">
                <a:latin typeface="宋体" pitchFamily="2" charset="-122"/>
              </a:rPr>
              <a:t>运算符撤销对象时，会发生一个情况: 系统会只执行基类的析构函数，而不执行派生类的析构函数。</a:t>
            </a:r>
            <a:endParaRPr lang="en-US" altLang="zh-CN" sz="2400" b="0" kern="0" dirty="0"/>
          </a:p>
          <a:p>
            <a:pPr>
              <a:lnSpc>
                <a:spcPct val="130000"/>
              </a:lnSpc>
              <a:defRPr/>
            </a:pPr>
            <a:r>
              <a:rPr lang="zh-CN" altLang="en-US" sz="2400" b="0" dirty="0">
                <a:latin typeface="宋体" pitchFamily="2" charset="-122"/>
              </a:rPr>
              <a:t>解决方法：</a:t>
            </a:r>
          </a:p>
          <a:p>
            <a:pPr>
              <a:lnSpc>
                <a:spcPct val="130000"/>
              </a:lnSpc>
              <a:buFont typeface="Wingdings" pitchFamily="2" charset="2"/>
              <a:buNone/>
              <a:defRPr/>
            </a:pPr>
            <a:r>
              <a:rPr lang="zh-CN" altLang="en-US" sz="2400" b="0" dirty="0">
                <a:latin typeface="宋体" pitchFamily="2" charset="-122"/>
              </a:rPr>
              <a:t>将基类的</a:t>
            </a:r>
            <a:r>
              <a:rPr lang="zh-CN" altLang="en-US" sz="2400" b="0" dirty="0">
                <a:solidFill>
                  <a:schemeClr val="bg2"/>
                </a:solidFill>
                <a:latin typeface="宋体" pitchFamily="2" charset="-122"/>
              </a:rPr>
              <a:t>析构函数声明为虚函数</a:t>
            </a:r>
            <a:r>
              <a:rPr lang="zh-CN" altLang="en-US" sz="2400" b="0" dirty="0">
                <a:latin typeface="宋体" pitchFamily="2" charset="-122"/>
              </a:rPr>
              <a:t>。</a:t>
            </a:r>
            <a:endParaRPr lang="en-US" altLang="zh-CN" sz="2400" b="0" kern="0" dirty="0"/>
          </a:p>
          <a:p>
            <a:pPr>
              <a:defRPr/>
            </a:pPr>
            <a:r>
              <a:rPr lang="zh-CN" altLang="en-US" sz="2400" b="0" kern="0" dirty="0"/>
              <a:t>析构函数设置为虚函数后，在使用指针引用时可以动态联编，实现运行时的多态，保证使用</a:t>
            </a:r>
            <a:r>
              <a:rPr lang="zh-CN" altLang="en-US" sz="2400" b="0" kern="0" dirty="0">
                <a:solidFill>
                  <a:srgbClr val="FF0000"/>
                </a:solidFill>
              </a:rPr>
              <a:t>基类类型的指针能够调用适当的析构函数针对不同的对象进行清理工作</a:t>
            </a:r>
            <a:r>
              <a:rPr lang="zh-CN" altLang="en-US" sz="2400" b="0" kern="0" dirty="0"/>
              <a:t>。</a:t>
            </a:r>
          </a:p>
          <a:p>
            <a:pPr>
              <a:defRPr/>
            </a:pPr>
            <a:r>
              <a:rPr lang="zh-CN" altLang="en-US" sz="2400" b="0" kern="0" dirty="0"/>
              <a:t>如果一个类的析构函数是虚函数，那么，由它派生而来的</a:t>
            </a:r>
            <a:r>
              <a:rPr lang="zh-CN" altLang="en-US" sz="2400" b="0" kern="0" dirty="0">
                <a:solidFill>
                  <a:srgbClr val="FF0000"/>
                </a:solidFill>
              </a:rPr>
              <a:t>所有派生类的析构函数也是虚析构函数</a:t>
            </a:r>
            <a:r>
              <a:rPr lang="zh-CN" altLang="en-US" sz="2400" b="0" kern="0" dirty="0"/>
              <a:t>，不管它是否使用了关键字</a:t>
            </a:r>
            <a:r>
              <a:rPr lang="en-US" altLang="zh-CN" sz="2400" b="0" kern="0" dirty="0"/>
              <a:t>virtual</a:t>
            </a:r>
            <a:r>
              <a:rPr lang="zh-CN" altLang="en-US" sz="2400" b="0" kern="0" dirty="0"/>
              <a:t>进行说明。</a:t>
            </a:r>
          </a:p>
          <a:p>
            <a:pPr>
              <a:defRPr/>
            </a:pPr>
            <a:r>
              <a:rPr lang="zh-CN" altLang="en-US" sz="2400" b="0" kern="0" dirty="0"/>
              <a:t>虚析构函数的定义格式：</a:t>
            </a:r>
          </a:p>
          <a:p>
            <a:pPr>
              <a:buFont typeface="Wingdings" pitchFamily="2" charset="2"/>
              <a:buNone/>
              <a:defRPr/>
            </a:pPr>
            <a:r>
              <a:rPr lang="zh-CN" altLang="en-US" sz="2400" b="0" kern="0" dirty="0">
                <a:solidFill>
                  <a:srgbClr val="FF0000"/>
                </a:solidFill>
              </a:rPr>
              <a:t>     </a:t>
            </a:r>
            <a:r>
              <a:rPr lang="en-US" altLang="zh-CN" sz="2400" b="0" kern="0" dirty="0">
                <a:solidFill>
                  <a:srgbClr val="FF0000"/>
                </a:solidFill>
              </a:rPr>
              <a:t>Virtual ~</a:t>
            </a:r>
            <a:r>
              <a:rPr lang="zh-CN" altLang="en-US" sz="2400" b="0" kern="0" dirty="0">
                <a:solidFill>
                  <a:srgbClr val="FF0000"/>
                </a:solidFill>
              </a:rPr>
              <a:t>类名（）；</a:t>
            </a:r>
          </a:p>
          <a:p>
            <a:pPr>
              <a:defRPr/>
            </a:pPr>
            <a:endParaRPr lang="en-US" altLang="zh-CN" sz="2400" kern="0" dirty="0"/>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1058615" y="46210"/>
            <a:ext cx="5924702"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 </a:t>
            </a:r>
            <a:r>
              <a:rPr lang="zh-CN" altLang="en-US" sz="3000" dirty="0" smtClean="0">
                <a:solidFill>
                  <a:schemeClr val="bg1"/>
                </a:solidFill>
                <a:latin typeface="Rockwell" pitchFamily="18" charset="0"/>
                <a:ea typeface="微软雅黑" pitchFamily="34" charset="-122"/>
              </a:rPr>
              <a:t>虚</a:t>
            </a:r>
            <a:r>
              <a:rPr lang="zh-CN" altLang="en-US" sz="3000" dirty="0">
                <a:solidFill>
                  <a:schemeClr val="bg1"/>
                </a:solidFill>
                <a:latin typeface="Rockwell" pitchFamily="18" charset="0"/>
                <a:ea typeface="微软雅黑" pitchFamily="34" charset="-122"/>
              </a:rPr>
              <a:t>析</a:t>
            </a:r>
            <a:r>
              <a:rPr lang="zh-CN" altLang="en-US" sz="3000" dirty="0" smtClean="0">
                <a:solidFill>
                  <a:schemeClr val="bg1"/>
                </a:solidFill>
                <a:latin typeface="Rockwell" pitchFamily="18" charset="0"/>
                <a:ea typeface="微软雅黑" pitchFamily="34" charset="-122"/>
              </a:rPr>
              <a:t>构函数</a:t>
            </a:r>
            <a:endParaRPr lang="zh-CN" altLang="en-US" sz="3200" b="1" dirty="0">
              <a:solidFill>
                <a:schemeClr val="bg1"/>
              </a:solidFill>
            </a:endParaRPr>
          </a:p>
        </p:txBody>
      </p:sp>
    </p:spTree>
    <p:extLst>
      <p:ext uri="{BB962C8B-B14F-4D97-AF65-F5344CB8AC3E}">
        <p14:creationId xmlns:p14="http://schemas.microsoft.com/office/powerpoint/2010/main" val="3579264533"/>
      </p:ext>
    </p:extLst>
  </p:cSld>
  <p:clrMapOvr>
    <a:masterClrMapping/>
  </p:clrMapOvr>
  <p:transition spd="med">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22725" y="1053530"/>
            <a:ext cx="11061025" cy="58060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gn="just">
              <a:lnSpc>
                <a:spcPct val="70000"/>
              </a:lnSpc>
              <a:buFont typeface="Wingdings" pitchFamily="2" charset="2"/>
              <a:buNone/>
              <a:defRPr/>
            </a:pPr>
            <a:r>
              <a:rPr lang="en-US" altLang="zh-CN" sz="2000" b="0" kern="0" dirty="0">
                <a:latin typeface="Courier New" pitchFamily="49" charset="0"/>
                <a:cs typeface="Courier New" pitchFamily="49" charset="0"/>
              </a:rPr>
              <a:t>#include&lt;</a:t>
            </a:r>
            <a:r>
              <a:rPr lang="en-US" altLang="zh-CN" sz="2000" b="0" kern="0" dirty="0" err="1">
                <a:latin typeface="Courier New" pitchFamily="49" charset="0"/>
                <a:cs typeface="Courier New" pitchFamily="49" charset="0"/>
              </a:rPr>
              <a:t>iostream.h</a:t>
            </a:r>
            <a:r>
              <a:rPr lang="en-US" altLang="zh-CN" sz="2000" b="0" kern="0" dirty="0">
                <a:latin typeface="Courier New" pitchFamily="49" charset="0"/>
                <a:cs typeface="Courier New" pitchFamily="49" charset="0"/>
              </a:rPr>
              <a:t>&gt;</a:t>
            </a:r>
          </a:p>
          <a:p>
            <a:pPr algn="just">
              <a:lnSpc>
                <a:spcPct val="70000"/>
              </a:lnSpc>
              <a:buFont typeface="Wingdings" pitchFamily="2" charset="2"/>
              <a:buNone/>
              <a:defRPr/>
            </a:pPr>
            <a:r>
              <a:rPr lang="en-US" altLang="zh-CN" sz="2000" b="0" kern="0" dirty="0">
                <a:latin typeface="Courier New" pitchFamily="49" charset="0"/>
                <a:cs typeface="Courier New" pitchFamily="49" charset="0"/>
              </a:rPr>
              <a:t>class </a:t>
            </a:r>
            <a:r>
              <a:rPr lang="en-US" altLang="zh-CN" sz="2000" b="0" kern="0" dirty="0" err="1" smtClean="0">
                <a:latin typeface="Courier New" pitchFamily="49" charset="0"/>
                <a:cs typeface="Courier New" pitchFamily="49" charset="0"/>
              </a:rPr>
              <a:t>Grandam</a:t>
            </a:r>
            <a:endParaRPr lang="en-US" altLang="zh-CN" sz="2000" b="0" kern="0" dirty="0" smtClean="0">
              <a:latin typeface="Courier New" pitchFamily="49" charset="0"/>
              <a:cs typeface="Courier New" pitchFamily="49" charset="0"/>
            </a:endParaRPr>
          </a:p>
          <a:p>
            <a:pPr algn="just">
              <a:lnSpc>
                <a:spcPct val="70000"/>
              </a:lnSpc>
              <a:buFont typeface="Wingdings" pitchFamily="2" charset="2"/>
              <a:buNone/>
              <a:defRPr/>
            </a:pPr>
            <a:r>
              <a:rPr lang="en-US" altLang="zh-CN" sz="2000" b="0" kern="0" dirty="0" smtClean="0">
                <a:latin typeface="Courier New" pitchFamily="49" charset="0"/>
                <a:cs typeface="Courier New" pitchFamily="49" charset="0"/>
              </a:rPr>
              <a:t>{</a:t>
            </a:r>
            <a:endParaRPr lang="en-US" altLang="zh-CN" sz="2000" b="0" kern="0" dirty="0">
              <a:latin typeface="Courier New" pitchFamily="49" charset="0"/>
              <a:cs typeface="Courier New" pitchFamily="49" charset="0"/>
            </a:endParaRPr>
          </a:p>
          <a:p>
            <a:pPr algn="just">
              <a:lnSpc>
                <a:spcPct val="70000"/>
              </a:lnSpc>
              <a:buFont typeface="Wingdings" pitchFamily="2" charset="2"/>
              <a:buNone/>
              <a:defRPr/>
            </a:pPr>
            <a:r>
              <a:rPr lang="en-US" altLang="zh-CN" sz="2000" b="0" kern="0" dirty="0">
                <a:latin typeface="Courier New" pitchFamily="49" charset="0"/>
                <a:cs typeface="Courier New" pitchFamily="49" charset="0"/>
              </a:rPr>
              <a:t>public</a:t>
            </a:r>
            <a:r>
              <a:rPr lang="zh-CN" altLang="en-US" sz="2000" b="0" kern="0" dirty="0">
                <a:latin typeface="Courier New" pitchFamily="49" charset="0"/>
                <a:ea typeface="楷体_GB2312" pitchFamily="49" charset="-122"/>
              </a:rPr>
              <a:t>：</a:t>
            </a:r>
            <a:endParaRPr lang="zh-CN" altLang="en-US" sz="2000" b="0" kern="0" dirty="0">
              <a:latin typeface="Courier New" pitchFamily="49" charset="0"/>
              <a:cs typeface="Courier New" pitchFamily="49" charset="0"/>
            </a:endParaRPr>
          </a:p>
          <a:p>
            <a:pPr algn="just">
              <a:lnSpc>
                <a:spcPct val="70000"/>
              </a:lnSpc>
              <a:buFont typeface="Wingdings" pitchFamily="2" charset="2"/>
              <a:buNone/>
              <a:defRPr/>
            </a:pPr>
            <a:r>
              <a:rPr lang="zh-CN" altLang="en-US" sz="2000" b="0" kern="0" dirty="0">
                <a:latin typeface="Courier New" pitchFamily="49" charset="0"/>
                <a:cs typeface="Courier New" pitchFamily="49" charset="0"/>
              </a:rPr>
              <a:t>    </a:t>
            </a:r>
            <a:r>
              <a:rPr lang="en-US" altLang="zh-CN" sz="2000" b="0" kern="0" dirty="0" err="1">
                <a:latin typeface="Courier New" pitchFamily="49" charset="0"/>
                <a:cs typeface="Courier New" pitchFamily="49" charset="0"/>
              </a:rPr>
              <a:t>Grandam</a:t>
            </a:r>
            <a:r>
              <a:rPr lang="en-US" altLang="zh-CN" sz="2000" b="0" kern="0" dirty="0">
                <a:latin typeface="Courier New" pitchFamily="49" charset="0"/>
                <a:cs typeface="Courier New" pitchFamily="49" charset="0"/>
              </a:rPr>
              <a:t>()</a:t>
            </a:r>
          </a:p>
          <a:p>
            <a:pPr algn="just">
              <a:lnSpc>
                <a:spcPct val="70000"/>
              </a:lnSpc>
              <a:buFont typeface="Wingdings" pitchFamily="2" charset="2"/>
              <a:buNone/>
              <a:defRPr/>
            </a:pPr>
            <a:r>
              <a:rPr lang="en-US" altLang="zh-CN" sz="2000" b="0" kern="0" dirty="0">
                <a:latin typeface="Courier New" pitchFamily="49" charset="0"/>
                <a:cs typeface="Courier New" pitchFamily="49" charset="0"/>
              </a:rPr>
              <a:t>    { }</a:t>
            </a:r>
          </a:p>
          <a:p>
            <a:pPr algn="just">
              <a:lnSpc>
                <a:spcPct val="70000"/>
              </a:lnSpc>
              <a:buFont typeface="Wingdings" pitchFamily="2" charset="2"/>
              <a:buNone/>
              <a:defRPr/>
            </a:pPr>
            <a:r>
              <a:rPr lang="en-US" altLang="zh-CN" sz="2000" b="0" kern="0" dirty="0">
                <a:solidFill>
                  <a:srgbClr val="FF0000"/>
                </a:solidFill>
                <a:latin typeface="Courier New" pitchFamily="49" charset="0"/>
                <a:cs typeface="Courier New" pitchFamily="49" charset="0"/>
              </a:rPr>
              <a:t>    virtual ~</a:t>
            </a:r>
            <a:r>
              <a:rPr lang="en-US" altLang="zh-CN" sz="2000" b="0" kern="0" dirty="0" err="1">
                <a:solidFill>
                  <a:srgbClr val="FF0000"/>
                </a:solidFill>
                <a:latin typeface="Courier New" pitchFamily="49" charset="0"/>
                <a:cs typeface="Courier New" pitchFamily="49" charset="0"/>
              </a:rPr>
              <a:t>Grandam</a:t>
            </a:r>
            <a:r>
              <a:rPr lang="en-US" altLang="zh-CN" sz="2000" b="0" kern="0" dirty="0">
                <a:solidFill>
                  <a:srgbClr val="FF0000"/>
                </a:solidFill>
                <a:latin typeface="Courier New" pitchFamily="49" charset="0"/>
                <a:cs typeface="Courier New" pitchFamily="49" charset="0"/>
              </a:rPr>
              <a:t>()</a:t>
            </a:r>
          </a:p>
          <a:p>
            <a:pPr algn="just">
              <a:lnSpc>
                <a:spcPct val="70000"/>
              </a:lnSpc>
              <a:buFont typeface="Wingdings" pitchFamily="2" charset="2"/>
              <a:buNone/>
              <a:defRPr/>
            </a:pPr>
            <a:r>
              <a:rPr lang="en-US" altLang="zh-CN" sz="2000" b="0" kern="0" dirty="0">
                <a:latin typeface="Courier New" pitchFamily="49" charset="0"/>
                <a:cs typeface="Courier New" pitchFamily="49" charset="0"/>
              </a:rPr>
              <a:t>    {</a:t>
            </a:r>
          </a:p>
          <a:p>
            <a:pPr algn="just">
              <a:lnSpc>
                <a:spcPct val="70000"/>
              </a:lnSpc>
              <a:buFont typeface="Wingdings" pitchFamily="2" charset="2"/>
              <a:buNone/>
              <a:defRPr/>
            </a:pPr>
            <a:r>
              <a:rPr lang="en-US" altLang="zh-CN" sz="2000" b="0" kern="0" dirty="0">
                <a:latin typeface="Courier New" pitchFamily="49" charset="0"/>
                <a:cs typeface="Courier New" pitchFamily="49" charset="0"/>
              </a:rPr>
              <a:t>        </a:t>
            </a:r>
            <a:r>
              <a:rPr lang="en-US" altLang="zh-CN" sz="2000" b="0" kern="0" dirty="0" err="1">
                <a:latin typeface="Courier New" pitchFamily="49" charset="0"/>
                <a:cs typeface="Courier New" pitchFamily="49" charset="0"/>
              </a:rPr>
              <a:t>cout</a:t>
            </a:r>
            <a:r>
              <a:rPr lang="en-US" altLang="zh-CN" sz="2000" b="0" kern="0" dirty="0">
                <a:latin typeface="Courier New" pitchFamily="49" charset="0"/>
                <a:cs typeface="Courier New" pitchFamily="49" charset="0"/>
              </a:rPr>
              <a:t>&lt;&lt;"This is </a:t>
            </a:r>
            <a:r>
              <a:rPr lang="en-US" altLang="zh-CN" sz="2000" b="0" kern="0" dirty="0" err="1">
                <a:latin typeface="Courier New" pitchFamily="49" charset="0"/>
                <a:cs typeface="Courier New" pitchFamily="49" charset="0"/>
              </a:rPr>
              <a:t>Grandam</a:t>
            </a:r>
            <a:r>
              <a:rPr lang="en-US" altLang="zh-CN" sz="2000" b="0" kern="0" dirty="0">
                <a:latin typeface="宋体" pitchFamily="2" charset="-122"/>
              </a:rPr>
              <a:t>∷</a:t>
            </a:r>
            <a:r>
              <a:rPr lang="en-US" altLang="zh-CN" sz="2000" b="0" kern="0" dirty="0">
                <a:latin typeface="Courier New" pitchFamily="49" charset="0"/>
                <a:cs typeface="Courier New" pitchFamily="49" charset="0"/>
              </a:rPr>
              <a:t>~</a:t>
            </a:r>
            <a:r>
              <a:rPr lang="en-US" altLang="zh-CN" sz="2000" b="0" kern="0" dirty="0" err="1">
                <a:latin typeface="Courier New" pitchFamily="49" charset="0"/>
                <a:cs typeface="Courier New" pitchFamily="49" charset="0"/>
              </a:rPr>
              <a:t>Grandam</a:t>
            </a:r>
            <a:r>
              <a:rPr lang="en-US" altLang="zh-CN" sz="2000" b="0" kern="0" dirty="0">
                <a:latin typeface="Courier New" pitchFamily="49" charset="0"/>
                <a:cs typeface="Courier New" pitchFamily="49" charset="0"/>
              </a:rPr>
              <a:t>()."&lt;&lt;</a:t>
            </a:r>
            <a:r>
              <a:rPr lang="en-US" altLang="zh-CN" sz="2000" b="0" kern="0" dirty="0" err="1">
                <a:latin typeface="Courier New" pitchFamily="49" charset="0"/>
                <a:cs typeface="Courier New" pitchFamily="49" charset="0"/>
              </a:rPr>
              <a:t>endl</a:t>
            </a:r>
            <a:r>
              <a:rPr lang="en-US" altLang="zh-CN" sz="2000" b="0" kern="0" dirty="0">
                <a:latin typeface="Courier New" pitchFamily="49" charset="0"/>
                <a:cs typeface="Courier New" pitchFamily="49" charset="0"/>
              </a:rPr>
              <a:t>;</a:t>
            </a:r>
          </a:p>
          <a:p>
            <a:pPr algn="just">
              <a:lnSpc>
                <a:spcPct val="70000"/>
              </a:lnSpc>
              <a:buFont typeface="Wingdings" pitchFamily="2" charset="2"/>
              <a:buNone/>
              <a:defRPr/>
            </a:pPr>
            <a:r>
              <a:rPr lang="en-US" altLang="zh-CN" sz="2000" b="0" kern="0" dirty="0">
                <a:latin typeface="Courier New" pitchFamily="49" charset="0"/>
                <a:cs typeface="Courier New" pitchFamily="49" charset="0"/>
              </a:rPr>
              <a:t>    }</a:t>
            </a:r>
          </a:p>
          <a:p>
            <a:pPr algn="just">
              <a:lnSpc>
                <a:spcPct val="70000"/>
              </a:lnSpc>
              <a:buFont typeface="Wingdings" pitchFamily="2" charset="2"/>
              <a:buNone/>
              <a:defRPr/>
            </a:pPr>
            <a:r>
              <a:rPr lang="en-US" altLang="zh-CN" sz="2000" b="0" kern="0" dirty="0">
                <a:latin typeface="Courier New" pitchFamily="49" charset="0"/>
                <a:cs typeface="Courier New" pitchFamily="49" charset="0"/>
              </a:rPr>
              <a:t>};</a:t>
            </a:r>
          </a:p>
          <a:p>
            <a:pPr algn="just">
              <a:lnSpc>
                <a:spcPct val="70000"/>
              </a:lnSpc>
              <a:buFont typeface="Wingdings" pitchFamily="2" charset="2"/>
              <a:buNone/>
              <a:defRPr/>
            </a:pPr>
            <a:r>
              <a:rPr lang="en-US" altLang="zh-CN" sz="2000" b="0" kern="0" dirty="0">
                <a:latin typeface="Courier New" pitchFamily="49" charset="0"/>
                <a:cs typeface="Courier New" pitchFamily="49" charset="0"/>
              </a:rPr>
              <a:t>class Mother</a:t>
            </a:r>
            <a:r>
              <a:rPr lang="zh-CN" altLang="en-US" sz="2000" b="0" kern="0" dirty="0">
                <a:latin typeface="Courier New" pitchFamily="49" charset="0"/>
                <a:ea typeface="楷体_GB2312" pitchFamily="49" charset="-122"/>
              </a:rPr>
              <a:t>：</a:t>
            </a:r>
            <a:r>
              <a:rPr lang="en-US" altLang="zh-CN" sz="2000" b="0" kern="0" dirty="0">
                <a:latin typeface="Courier New" pitchFamily="49" charset="0"/>
                <a:cs typeface="Courier New" pitchFamily="49" charset="0"/>
              </a:rPr>
              <a:t>public </a:t>
            </a:r>
            <a:r>
              <a:rPr lang="en-US" altLang="zh-CN" sz="2000" b="0" kern="0" dirty="0" err="1" smtClean="0">
                <a:latin typeface="Courier New" pitchFamily="49" charset="0"/>
                <a:cs typeface="Courier New" pitchFamily="49" charset="0"/>
              </a:rPr>
              <a:t>Grandam</a:t>
            </a:r>
            <a:endParaRPr lang="en-US" altLang="zh-CN" sz="2000" b="0" kern="0" dirty="0" smtClean="0">
              <a:latin typeface="Courier New" pitchFamily="49" charset="0"/>
              <a:cs typeface="Courier New" pitchFamily="49" charset="0"/>
            </a:endParaRPr>
          </a:p>
          <a:p>
            <a:pPr algn="just">
              <a:lnSpc>
                <a:spcPct val="70000"/>
              </a:lnSpc>
              <a:buFont typeface="Wingdings" pitchFamily="2" charset="2"/>
              <a:buNone/>
              <a:defRPr/>
            </a:pPr>
            <a:r>
              <a:rPr lang="en-US" altLang="zh-CN" sz="2000" b="0" kern="0" dirty="0" smtClean="0">
                <a:latin typeface="Courier New" pitchFamily="49" charset="0"/>
                <a:cs typeface="Courier New" pitchFamily="49" charset="0"/>
              </a:rPr>
              <a:t>{</a:t>
            </a:r>
            <a:endParaRPr lang="en-US" altLang="zh-CN" sz="2000" b="0" kern="0" dirty="0">
              <a:latin typeface="Courier New" pitchFamily="49" charset="0"/>
              <a:cs typeface="Courier New" pitchFamily="49" charset="0"/>
            </a:endParaRPr>
          </a:p>
          <a:p>
            <a:pPr algn="just">
              <a:lnSpc>
                <a:spcPct val="70000"/>
              </a:lnSpc>
              <a:buFont typeface="Wingdings" pitchFamily="2" charset="2"/>
              <a:buNone/>
              <a:defRPr/>
            </a:pPr>
            <a:r>
              <a:rPr lang="en-US" altLang="zh-CN" sz="2000" b="0" kern="0" dirty="0">
                <a:latin typeface="Courier New" pitchFamily="49" charset="0"/>
                <a:cs typeface="Courier New" pitchFamily="49" charset="0"/>
              </a:rPr>
              <a:t>public</a:t>
            </a:r>
            <a:r>
              <a:rPr lang="zh-CN" altLang="en-US" sz="2000" b="0" kern="0" dirty="0">
                <a:latin typeface="Courier New" pitchFamily="49" charset="0"/>
                <a:ea typeface="楷体_GB2312" pitchFamily="49" charset="-122"/>
              </a:rPr>
              <a:t>：</a:t>
            </a:r>
            <a:endParaRPr lang="zh-CN" altLang="en-US" sz="2000" b="0" kern="0" dirty="0">
              <a:latin typeface="Courier New" pitchFamily="49" charset="0"/>
              <a:cs typeface="Courier New" pitchFamily="49" charset="0"/>
            </a:endParaRPr>
          </a:p>
          <a:p>
            <a:pPr algn="just">
              <a:lnSpc>
                <a:spcPct val="70000"/>
              </a:lnSpc>
              <a:buFont typeface="Wingdings" pitchFamily="2" charset="2"/>
              <a:buNone/>
              <a:defRPr/>
            </a:pPr>
            <a:r>
              <a:rPr lang="zh-CN" altLang="en-US" sz="2000" b="0" kern="0" dirty="0">
                <a:latin typeface="Courier New" pitchFamily="49" charset="0"/>
                <a:cs typeface="Courier New" pitchFamily="49" charset="0"/>
              </a:rPr>
              <a:t>    </a:t>
            </a:r>
            <a:r>
              <a:rPr lang="en-US" altLang="zh-CN" sz="2000" b="0" kern="0" dirty="0">
                <a:latin typeface="Courier New" pitchFamily="49" charset="0"/>
                <a:cs typeface="Courier New" pitchFamily="49" charset="0"/>
              </a:rPr>
              <a:t>Mother()</a:t>
            </a:r>
          </a:p>
          <a:p>
            <a:pPr algn="just">
              <a:lnSpc>
                <a:spcPct val="70000"/>
              </a:lnSpc>
              <a:buFont typeface="Wingdings" pitchFamily="2" charset="2"/>
              <a:buNone/>
              <a:defRPr/>
            </a:pPr>
            <a:r>
              <a:rPr lang="en-US" altLang="zh-CN" sz="2000" b="0" kern="0" dirty="0">
                <a:latin typeface="Courier New" pitchFamily="49" charset="0"/>
                <a:cs typeface="Courier New" pitchFamily="49" charset="0"/>
              </a:rPr>
              <a:t>    { }</a:t>
            </a:r>
          </a:p>
          <a:p>
            <a:pPr algn="just">
              <a:lnSpc>
                <a:spcPct val="70000"/>
              </a:lnSpc>
              <a:buFont typeface="Wingdings" pitchFamily="2" charset="2"/>
              <a:buNone/>
              <a:defRPr/>
            </a:pPr>
            <a:r>
              <a:rPr lang="en-US" altLang="zh-CN" sz="2000" b="0" kern="0" dirty="0">
                <a:solidFill>
                  <a:srgbClr val="FF0000"/>
                </a:solidFill>
                <a:latin typeface="Courier New" pitchFamily="49" charset="0"/>
                <a:cs typeface="Courier New" pitchFamily="49" charset="0"/>
              </a:rPr>
              <a:t>    ~Mother()</a:t>
            </a:r>
          </a:p>
          <a:p>
            <a:pPr algn="just">
              <a:lnSpc>
                <a:spcPct val="70000"/>
              </a:lnSpc>
              <a:buFont typeface="Wingdings" pitchFamily="2" charset="2"/>
              <a:buNone/>
              <a:defRPr/>
            </a:pPr>
            <a:r>
              <a:rPr lang="en-US" altLang="zh-CN" sz="2000" b="0" kern="0" dirty="0">
                <a:latin typeface="Courier New" pitchFamily="49" charset="0"/>
                <a:cs typeface="Courier New" pitchFamily="49" charset="0"/>
              </a:rPr>
              <a:t>    {</a:t>
            </a:r>
          </a:p>
          <a:p>
            <a:pPr algn="just">
              <a:lnSpc>
                <a:spcPct val="70000"/>
              </a:lnSpc>
              <a:buFont typeface="Wingdings" pitchFamily="2" charset="2"/>
              <a:buNone/>
              <a:defRPr/>
            </a:pPr>
            <a:r>
              <a:rPr lang="en-US" altLang="zh-CN" sz="2000" b="0" kern="0" dirty="0">
                <a:latin typeface="Courier New" pitchFamily="49" charset="0"/>
                <a:cs typeface="Courier New" pitchFamily="49" charset="0"/>
              </a:rPr>
              <a:t>        </a:t>
            </a:r>
            <a:r>
              <a:rPr lang="en-US" altLang="zh-CN" sz="2000" b="0" kern="0" dirty="0" err="1">
                <a:latin typeface="Courier New" pitchFamily="49" charset="0"/>
                <a:cs typeface="Courier New" pitchFamily="49" charset="0"/>
              </a:rPr>
              <a:t>cout</a:t>
            </a:r>
            <a:r>
              <a:rPr lang="en-US" altLang="zh-CN" sz="2000" b="0" kern="0" dirty="0">
                <a:latin typeface="Courier New" pitchFamily="49" charset="0"/>
                <a:cs typeface="Courier New" pitchFamily="49" charset="0"/>
              </a:rPr>
              <a:t>&lt;&lt;"This is Mother</a:t>
            </a:r>
            <a:r>
              <a:rPr lang="en-US" altLang="zh-CN" sz="2000" b="0" kern="0" dirty="0">
                <a:latin typeface="宋体" pitchFamily="2" charset="-122"/>
              </a:rPr>
              <a:t>∷</a:t>
            </a:r>
            <a:r>
              <a:rPr lang="en-US" altLang="zh-CN" sz="2000" b="0" kern="0" dirty="0">
                <a:latin typeface="Courier New" pitchFamily="49" charset="0"/>
                <a:cs typeface="Courier New" pitchFamily="49" charset="0"/>
              </a:rPr>
              <a:t>~Mother()."&lt;&lt;</a:t>
            </a:r>
            <a:r>
              <a:rPr lang="en-US" altLang="zh-CN" sz="2000" b="0" kern="0" dirty="0" err="1">
                <a:latin typeface="Courier New" pitchFamily="49" charset="0"/>
                <a:cs typeface="Courier New" pitchFamily="49" charset="0"/>
              </a:rPr>
              <a:t>endl</a:t>
            </a:r>
            <a:r>
              <a:rPr lang="en-US" altLang="zh-CN" sz="2000" b="0" kern="0" dirty="0">
                <a:latin typeface="Courier New" pitchFamily="49" charset="0"/>
                <a:cs typeface="Courier New" pitchFamily="49" charset="0"/>
              </a:rPr>
              <a:t>;</a:t>
            </a:r>
          </a:p>
          <a:p>
            <a:pPr algn="just">
              <a:lnSpc>
                <a:spcPct val="70000"/>
              </a:lnSpc>
              <a:buFont typeface="Wingdings" pitchFamily="2" charset="2"/>
              <a:buNone/>
              <a:defRPr/>
            </a:pPr>
            <a:r>
              <a:rPr lang="en-US" altLang="zh-CN" sz="2000" b="0" kern="0" dirty="0">
                <a:latin typeface="Courier New" pitchFamily="49" charset="0"/>
                <a:cs typeface="Courier New" pitchFamily="49" charset="0"/>
              </a:rPr>
              <a:t>    }</a:t>
            </a:r>
          </a:p>
          <a:p>
            <a:pPr algn="just">
              <a:lnSpc>
                <a:spcPct val="70000"/>
              </a:lnSpc>
              <a:buFont typeface="Wingdings" pitchFamily="2" charset="2"/>
              <a:buNone/>
              <a:defRPr/>
            </a:pPr>
            <a:r>
              <a:rPr lang="en-US" altLang="zh-CN" sz="2000" b="0" kern="0" dirty="0">
                <a:latin typeface="Courier New" pitchFamily="49" charset="0"/>
                <a:cs typeface="Courier New" pitchFamily="49" charset="0"/>
              </a:rPr>
              <a:t>};</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66561" y="27385"/>
            <a:ext cx="592470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smtClean="0">
                <a:solidFill>
                  <a:schemeClr val="bg1"/>
                </a:solidFill>
              </a:rPr>
              <a:t>例</a:t>
            </a:r>
            <a:r>
              <a:rPr lang="en-US" altLang="zh-CN" sz="3200" b="1" dirty="0" smtClean="0">
                <a:solidFill>
                  <a:schemeClr val="bg1"/>
                </a:solidFill>
              </a:rPr>
              <a:t>7</a:t>
            </a:r>
            <a:r>
              <a:rPr lang="zh-CN" altLang="en-US" sz="3200" b="1" dirty="0" smtClean="0">
                <a:solidFill>
                  <a:schemeClr val="bg1"/>
                </a:solidFill>
              </a:rPr>
              <a:t>：</a:t>
            </a:r>
            <a:r>
              <a:rPr lang="zh-CN" altLang="en-US" sz="3200" b="1" dirty="0">
                <a:solidFill>
                  <a:schemeClr val="bg1"/>
                </a:solidFill>
              </a:rPr>
              <a:t>虚析构函数举例 </a:t>
            </a:r>
          </a:p>
        </p:txBody>
      </p:sp>
    </p:spTree>
    <p:extLst>
      <p:ext uri="{BB962C8B-B14F-4D97-AF65-F5344CB8AC3E}">
        <p14:creationId xmlns:p14="http://schemas.microsoft.com/office/powerpoint/2010/main" val="1556150858"/>
      </p:ext>
    </p:extLst>
  </p:cSld>
  <p:clrMapOvr>
    <a:masterClrMapping/>
  </p:clrMapOvr>
  <p:transition spd="med">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22726" y="990829"/>
            <a:ext cx="10068419" cy="53352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gn="just">
              <a:lnSpc>
                <a:spcPct val="70000"/>
              </a:lnSpc>
              <a:buFont typeface="Wingdings" pitchFamily="2" charset="2"/>
              <a:buNone/>
              <a:defRPr/>
            </a:pPr>
            <a:r>
              <a:rPr lang="en-US" altLang="zh-CN" sz="2400" b="0" kern="0" dirty="0">
                <a:latin typeface="Courier New" pitchFamily="49" charset="0"/>
                <a:cs typeface="Courier New" pitchFamily="49" charset="0"/>
              </a:rPr>
              <a:t>void main()</a:t>
            </a:r>
          </a:p>
          <a:p>
            <a:pPr algn="just">
              <a:lnSpc>
                <a:spcPct val="70000"/>
              </a:lnSpc>
              <a:buFont typeface="Wingdings" pitchFamily="2" charset="2"/>
              <a:buNone/>
              <a:defRPr/>
            </a:pPr>
            <a:r>
              <a:rPr lang="en-US" altLang="zh-CN" sz="2400" b="0" kern="0" dirty="0">
                <a:latin typeface="Courier New" pitchFamily="49" charset="0"/>
                <a:cs typeface="Courier New" pitchFamily="49" charset="0"/>
              </a:rPr>
              <a:t>{</a:t>
            </a:r>
          </a:p>
          <a:p>
            <a:pPr algn="just">
              <a:lnSpc>
                <a:spcPct val="70000"/>
              </a:lnSpc>
              <a:buFont typeface="Wingdings" pitchFamily="2" charset="2"/>
              <a:buNone/>
              <a:defRPr/>
            </a:pPr>
            <a:r>
              <a:rPr lang="en-US" altLang="zh-CN" sz="2400" b="0" kern="0" dirty="0">
                <a:latin typeface="Courier New" pitchFamily="49" charset="0"/>
                <a:cs typeface="Courier New" pitchFamily="49" charset="0"/>
              </a:rPr>
              <a:t>    </a:t>
            </a:r>
            <a:r>
              <a:rPr lang="en-US" altLang="zh-CN" sz="2400" b="0" kern="0" dirty="0" err="1">
                <a:latin typeface="Courier New" pitchFamily="49" charset="0"/>
                <a:cs typeface="Courier New" pitchFamily="49" charset="0"/>
              </a:rPr>
              <a:t>Grandam</a:t>
            </a:r>
            <a:r>
              <a:rPr lang="en-US" altLang="zh-CN" sz="2400" b="0" kern="0" dirty="0">
                <a:latin typeface="Courier New" pitchFamily="49" charset="0"/>
                <a:cs typeface="Courier New" pitchFamily="49" charset="0"/>
              </a:rPr>
              <a:t> *f;</a:t>
            </a:r>
          </a:p>
          <a:p>
            <a:pPr algn="just">
              <a:lnSpc>
                <a:spcPct val="70000"/>
              </a:lnSpc>
              <a:buFont typeface="Wingdings" pitchFamily="2" charset="2"/>
              <a:buNone/>
              <a:defRPr/>
            </a:pPr>
            <a:r>
              <a:rPr lang="en-US" altLang="zh-CN" sz="2400" b="0" kern="0" dirty="0">
                <a:latin typeface="Courier New" pitchFamily="49" charset="0"/>
                <a:cs typeface="Courier New" pitchFamily="49" charset="0"/>
              </a:rPr>
              <a:t>    f=new Mother;</a:t>
            </a:r>
          </a:p>
          <a:p>
            <a:pPr algn="just">
              <a:lnSpc>
                <a:spcPct val="70000"/>
              </a:lnSpc>
              <a:buFont typeface="Wingdings" pitchFamily="2" charset="2"/>
              <a:buNone/>
              <a:defRPr/>
            </a:pPr>
            <a:r>
              <a:rPr lang="en-US" altLang="zh-CN" sz="2400" b="0" kern="0" dirty="0">
                <a:latin typeface="Courier New" pitchFamily="49" charset="0"/>
                <a:cs typeface="Courier New" pitchFamily="49" charset="0"/>
              </a:rPr>
              <a:t>    delete f;</a:t>
            </a:r>
          </a:p>
          <a:p>
            <a:pPr algn="just">
              <a:lnSpc>
                <a:spcPct val="70000"/>
              </a:lnSpc>
              <a:buFont typeface="Wingdings" pitchFamily="2" charset="2"/>
              <a:buNone/>
              <a:defRPr/>
            </a:pPr>
            <a:r>
              <a:rPr lang="en-US" altLang="zh-CN" sz="2400" b="0" kern="0" dirty="0">
                <a:latin typeface="Courier New" pitchFamily="49" charset="0"/>
                <a:cs typeface="Courier New" pitchFamily="49" charset="0"/>
              </a:rPr>
              <a:t>}</a:t>
            </a:r>
            <a:endParaRPr lang="en-US" altLang="zh-CN" sz="2400" b="0" kern="0" dirty="0"/>
          </a:p>
          <a:p>
            <a:pPr>
              <a:buFont typeface="Wingdings" pitchFamily="2" charset="2"/>
              <a:buNone/>
              <a:defRPr/>
            </a:pPr>
            <a:r>
              <a:rPr lang="zh-CN" altLang="en-US" sz="2801" b="0" kern="0" dirty="0"/>
              <a:t>运行结果为：</a:t>
            </a:r>
          </a:p>
          <a:p>
            <a:pPr algn="just">
              <a:buFont typeface="Wingdings" pitchFamily="2" charset="2"/>
              <a:buNone/>
              <a:defRPr/>
            </a:pPr>
            <a:r>
              <a:rPr lang="en-US" altLang="zh-CN" sz="2400" b="0" kern="0" dirty="0">
                <a:latin typeface="Courier New" pitchFamily="49" charset="0"/>
                <a:cs typeface="Courier New" pitchFamily="49" charset="0"/>
              </a:rPr>
              <a:t>This is Mother</a:t>
            </a:r>
            <a:r>
              <a:rPr lang="en-US" altLang="zh-CN" sz="2400" b="0" kern="0" dirty="0">
                <a:latin typeface="宋体" pitchFamily="2" charset="-122"/>
              </a:rPr>
              <a:t>∷</a:t>
            </a:r>
            <a:r>
              <a:rPr lang="en-US" altLang="zh-CN" sz="2400" b="0" kern="0" dirty="0">
                <a:latin typeface="Courier New" pitchFamily="49" charset="0"/>
                <a:cs typeface="Courier New" pitchFamily="49" charset="0"/>
              </a:rPr>
              <a:t>~Mother().</a:t>
            </a:r>
          </a:p>
          <a:p>
            <a:pPr>
              <a:buFont typeface="Wingdings" pitchFamily="2" charset="2"/>
              <a:buNone/>
              <a:defRPr/>
            </a:pPr>
            <a:r>
              <a:rPr lang="en-US" altLang="zh-CN" sz="2400" b="0" kern="0" dirty="0">
                <a:cs typeface="Times New Roman" pitchFamily="18" charset="0"/>
              </a:rPr>
              <a:t>This is </a:t>
            </a:r>
            <a:r>
              <a:rPr lang="en-US" altLang="zh-CN" sz="2400" b="0" kern="0" dirty="0" err="1">
                <a:cs typeface="Times New Roman" pitchFamily="18" charset="0"/>
              </a:rPr>
              <a:t>Grandam</a:t>
            </a:r>
            <a:r>
              <a:rPr lang="en-US" altLang="zh-CN" sz="2400" b="0" kern="0" dirty="0">
                <a:latin typeface="宋体" pitchFamily="2" charset="-122"/>
              </a:rPr>
              <a:t>∷</a:t>
            </a:r>
            <a:r>
              <a:rPr lang="en-US" altLang="zh-CN" sz="2400" b="0" kern="0" dirty="0">
                <a:cs typeface="Times New Roman" pitchFamily="18" charset="0"/>
              </a:rPr>
              <a:t>~</a:t>
            </a:r>
            <a:r>
              <a:rPr lang="en-US" altLang="zh-CN" sz="2400" b="0" kern="0" dirty="0" err="1">
                <a:cs typeface="Times New Roman" pitchFamily="18" charset="0"/>
              </a:rPr>
              <a:t>Grandam</a:t>
            </a:r>
            <a:r>
              <a:rPr lang="en-US" altLang="zh-CN" sz="2400" b="0" kern="0" dirty="0">
                <a:cs typeface="Times New Roman" pitchFamily="18" charset="0"/>
              </a:rPr>
              <a:t>().</a:t>
            </a:r>
            <a:r>
              <a:rPr lang="en-US" altLang="zh-CN" sz="2801" b="0" kern="0" dirty="0"/>
              <a:t> </a:t>
            </a:r>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66561" y="27385"/>
            <a:ext cx="592470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smtClean="0">
                <a:solidFill>
                  <a:schemeClr val="bg1"/>
                </a:solidFill>
              </a:rPr>
              <a:t>例</a:t>
            </a:r>
            <a:r>
              <a:rPr lang="en-US" altLang="zh-CN" sz="3200" b="1" dirty="0" smtClean="0">
                <a:solidFill>
                  <a:schemeClr val="bg1"/>
                </a:solidFill>
              </a:rPr>
              <a:t>7</a:t>
            </a:r>
            <a:r>
              <a:rPr lang="zh-CN" altLang="en-US" sz="3200" b="1" dirty="0" smtClean="0">
                <a:solidFill>
                  <a:schemeClr val="bg1"/>
                </a:solidFill>
              </a:rPr>
              <a:t>：</a:t>
            </a:r>
            <a:r>
              <a:rPr lang="zh-CN" altLang="en-US" sz="3200" b="1" dirty="0">
                <a:solidFill>
                  <a:schemeClr val="bg1"/>
                </a:solidFill>
              </a:rPr>
              <a:t>虚析构函数举例 </a:t>
            </a:r>
          </a:p>
        </p:txBody>
      </p:sp>
    </p:spTree>
    <p:extLst>
      <p:ext uri="{BB962C8B-B14F-4D97-AF65-F5344CB8AC3E}">
        <p14:creationId xmlns:p14="http://schemas.microsoft.com/office/powerpoint/2010/main" val="672168470"/>
      </p:ext>
    </p:extLst>
  </p:cSld>
  <p:clrMapOvr>
    <a:masterClrMapping/>
  </p:clrMapOvr>
  <p:transition spd="med">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98745" y="1371918"/>
            <a:ext cx="11705086" cy="503036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buFont typeface="Wingdings" pitchFamily="2" charset="2"/>
              <a:buNone/>
              <a:defRPr/>
            </a:pPr>
            <a:r>
              <a:rPr lang="en-US" altLang="zh-CN" sz="2400" b="0" kern="0" dirty="0">
                <a:solidFill>
                  <a:srgbClr val="000000"/>
                </a:solidFill>
              </a:rPr>
              <a:t>    </a:t>
            </a:r>
            <a:r>
              <a:rPr lang="zh-CN" altLang="en-US" sz="2400" b="0" kern="0" dirty="0">
                <a:solidFill>
                  <a:srgbClr val="000000"/>
                </a:solidFill>
                <a:latin typeface="华文楷体" panose="02010600040101010101" pitchFamily="2" charset="-122"/>
                <a:ea typeface="华文楷体" panose="02010600040101010101" pitchFamily="2" charset="-122"/>
              </a:rPr>
              <a:t>在一个派生类中重新定义基类的虚函数是函数重载的另一种形式，但它不同于一般的函数重载。</a:t>
            </a:r>
          </a:p>
          <a:p>
            <a:pPr algn="just">
              <a:buFont typeface="Wingdings" pitchFamily="2" charset="2"/>
              <a:buNone/>
              <a:defRPr/>
            </a:pPr>
            <a:r>
              <a:rPr lang="zh-CN" altLang="en-US" sz="2400" b="0" kern="0" dirty="0">
                <a:solidFill>
                  <a:srgbClr val="000000"/>
                </a:solidFill>
                <a:latin typeface="华文楷体" panose="02010600040101010101" pitchFamily="2" charset="-122"/>
                <a:ea typeface="华文楷体" panose="02010600040101010101" pitchFamily="2" charset="-122"/>
              </a:rPr>
              <a:t>       ◆ 普通的函数重载时，其函数的</a:t>
            </a:r>
            <a:r>
              <a:rPr lang="zh-CN" altLang="en-US" sz="2400" b="0" kern="0" dirty="0">
                <a:solidFill>
                  <a:srgbClr val="FF0000"/>
                </a:solidFill>
                <a:latin typeface="华文楷体" panose="02010600040101010101" pitchFamily="2" charset="-122"/>
                <a:ea typeface="华文楷体" panose="02010600040101010101" pitchFamily="2" charset="-122"/>
              </a:rPr>
              <a:t>参数个数</a:t>
            </a:r>
            <a:r>
              <a:rPr lang="zh-CN" altLang="en-US" sz="2400" b="0" kern="0" dirty="0">
                <a:solidFill>
                  <a:srgbClr val="000000"/>
                </a:solidFill>
                <a:latin typeface="华文楷体" panose="02010600040101010101" pitchFamily="2" charset="-122"/>
                <a:ea typeface="华文楷体" panose="02010600040101010101" pitchFamily="2" charset="-122"/>
              </a:rPr>
              <a:t>或</a:t>
            </a:r>
            <a:r>
              <a:rPr lang="zh-CN" altLang="en-US" sz="2400" b="0" kern="0" dirty="0">
                <a:solidFill>
                  <a:srgbClr val="FF0000"/>
                </a:solidFill>
                <a:latin typeface="华文楷体" panose="02010600040101010101" pitchFamily="2" charset="-122"/>
                <a:ea typeface="华文楷体" panose="02010600040101010101" pitchFamily="2" charset="-122"/>
              </a:rPr>
              <a:t>参数类型</a:t>
            </a:r>
            <a:r>
              <a:rPr lang="zh-CN" altLang="en-US" sz="2400" b="0" kern="0" dirty="0">
                <a:solidFill>
                  <a:srgbClr val="000000"/>
                </a:solidFill>
                <a:latin typeface="华文楷体" panose="02010600040101010101" pitchFamily="2" charset="-122"/>
                <a:ea typeface="华文楷体" panose="02010600040101010101" pitchFamily="2" charset="-122"/>
              </a:rPr>
              <a:t>必须有所不同，函数的返回类型也可以不同。 </a:t>
            </a:r>
          </a:p>
          <a:p>
            <a:pPr algn="just">
              <a:buFont typeface="Wingdings" pitchFamily="2" charset="2"/>
              <a:buNone/>
              <a:defRPr/>
            </a:pPr>
            <a:r>
              <a:rPr lang="zh-CN" altLang="en-US" sz="2400" b="0" kern="0" dirty="0">
                <a:solidFill>
                  <a:srgbClr val="000000"/>
                </a:solidFill>
                <a:latin typeface="华文楷体" panose="02010600040101010101" pitchFamily="2" charset="-122"/>
                <a:ea typeface="华文楷体" panose="02010600040101010101" pitchFamily="2" charset="-122"/>
              </a:rPr>
              <a:t>       ◆ 当重载一个虚函数时，也就是说在派生类中重新定义虚函数时，要求</a:t>
            </a:r>
            <a:r>
              <a:rPr lang="zh-CN" altLang="en-US" sz="2400" b="0" kern="0" dirty="0">
                <a:solidFill>
                  <a:srgbClr val="FF0000"/>
                </a:solidFill>
                <a:latin typeface="华文楷体" panose="02010600040101010101" pitchFamily="2" charset="-122"/>
                <a:ea typeface="华文楷体" panose="02010600040101010101" pitchFamily="2" charset="-122"/>
              </a:rPr>
              <a:t>函数名、返回类型、参数个数、参数的类型和顺序</a:t>
            </a:r>
            <a:r>
              <a:rPr lang="zh-CN" altLang="en-US" sz="2400" b="0" kern="0" dirty="0">
                <a:solidFill>
                  <a:srgbClr val="000000"/>
                </a:solidFill>
                <a:latin typeface="华文楷体" panose="02010600040101010101" pitchFamily="2" charset="-122"/>
                <a:ea typeface="华文楷体" panose="02010600040101010101" pitchFamily="2" charset="-122"/>
              </a:rPr>
              <a:t>与基类中的虚函数原型</a:t>
            </a:r>
            <a:r>
              <a:rPr lang="zh-CN" altLang="en-US" sz="2400" b="0" kern="0" dirty="0">
                <a:solidFill>
                  <a:srgbClr val="FF0000"/>
                </a:solidFill>
                <a:latin typeface="华文楷体" panose="02010600040101010101" pitchFamily="2" charset="-122"/>
                <a:ea typeface="华文楷体" panose="02010600040101010101" pitchFamily="2" charset="-122"/>
              </a:rPr>
              <a:t>完全相同</a:t>
            </a:r>
            <a:r>
              <a:rPr lang="zh-CN" altLang="en-US" sz="2400" b="0" kern="0" dirty="0">
                <a:solidFill>
                  <a:srgbClr val="000000"/>
                </a:solidFill>
                <a:latin typeface="华文楷体" panose="02010600040101010101" pitchFamily="2" charset="-122"/>
                <a:ea typeface="华文楷体" panose="02010600040101010101" pitchFamily="2" charset="-122"/>
              </a:rPr>
              <a:t>。</a:t>
            </a:r>
          </a:p>
          <a:p>
            <a:pPr algn="just">
              <a:buFont typeface="Wingdings" pitchFamily="2" charset="2"/>
              <a:buNone/>
              <a:defRPr/>
            </a:pPr>
            <a:r>
              <a:rPr lang="zh-CN" altLang="en-US" sz="2400" b="0" kern="0" dirty="0">
                <a:solidFill>
                  <a:srgbClr val="000000"/>
                </a:solidFill>
                <a:latin typeface="华文楷体" panose="02010600040101010101" pitchFamily="2" charset="-122"/>
                <a:ea typeface="华文楷体" panose="02010600040101010101" pitchFamily="2" charset="-122"/>
              </a:rPr>
              <a:t>       ◆ 如果</a:t>
            </a:r>
            <a:r>
              <a:rPr lang="zh-CN" altLang="en-US" sz="2400" b="0" kern="0" dirty="0">
                <a:solidFill>
                  <a:srgbClr val="FF0000"/>
                </a:solidFill>
                <a:latin typeface="华文楷体" panose="02010600040101010101" pitchFamily="2" charset="-122"/>
                <a:ea typeface="华文楷体" panose="02010600040101010101" pitchFamily="2" charset="-122"/>
              </a:rPr>
              <a:t>仅仅返回类型不同</a:t>
            </a:r>
            <a:r>
              <a:rPr lang="zh-CN" altLang="en-US" sz="2400" b="0" kern="0" dirty="0">
                <a:solidFill>
                  <a:srgbClr val="000000"/>
                </a:solidFill>
                <a:latin typeface="华文楷体" panose="02010600040101010101" pitchFamily="2" charset="-122"/>
                <a:ea typeface="华文楷体" panose="02010600040101010101" pitchFamily="2" charset="-122"/>
              </a:rPr>
              <a:t>，其余均相同，系统会给出</a:t>
            </a:r>
            <a:r>
              <a:rPr lang="zh-CN" altLang="en-US" sz="2400" b="0" kern="0" dirty="0">
                <a:solidFill>
                  <a:srgbClr val="FF0000"/>
                </a:solidFill>
                <a:latin typeface="华文楷体" panose="02010600040101010101" pitchFamily="2" charset="-122"/>
                <a:ea typeface="华文楷体" panose="02010600040101010101" pitchFamily="2" charset="-122"/>
              </a:rPr>
              <a:t>错误信息</a:t>
            </a:r>
            <a:r>
              <a:rPr lang="en-US" altLang="zh-CN" sz="2400" b="0" kern="0" dirty="0">
                <a:solidFill>
                  <a:srgbClr val="000000"/>
                </a:solidFill>
                <a:latin typeface="华文楷体" panose="02010600040101010101" pitchFamily="2" charset="-122"/>
                <a:ea typeface="华文楷体" panose="02010600040101010101" pitchFamily="2" charset="-122"/>
              </a:rPr>
              <a:t>;</a:t>
            </a:r>
          </a:p>
          <a:p>
            <a:pPr algn="just">
              <a:buFont typeface="Wingdings" pitchFamily="2" charset="2"/>
              <a:buNone/>
              <a:defRPr/>
            </a:pPr>
            <a:r>
              <a:rPr lang="en-US" altLang="zh-CN" sz="2400" b="0" kern="0" dirty="0">
                <a:solidFill>
                  <a:srgbClr val="000000"/>
                </a:solidFill>
                <a:latin typeface="华文楷体" panose="02010600040101010101" pitchFamily="2" charset="-122"/>
                <a:ea typeface="华文楷体" panose="02010600040101010101" pitchFamily="2" charset="-122"/>
              </a:rPr>
              <a:t>       ◆</a:t>
            </a:r>
            <a:r>
              <a:rPr lang="zh-CN" altLang="en-US" sz="2400" b="0" kern="0" dirty="0">
                <a:solidFill>
                  <a:srgbClr val="000000"/>
                </a:solidFill>
                <a:latin typeface="华文楷体" panose="02010600040101010101" pitchFamily="2" charset="-122"/>
                <a:ea typeface="华文楷体" panose="02010600040101010101" pitchFamily="2" charset="-122"/>
              </a:rPr>
              <a:t>若仅仅函数名相同，而</a:t>
            </a:r>
            <a:r>
              <a:rPr lang="zh-CN" altLang="en-US" sz="2400" b="0" kern="0" dirty="0">
                <a:solidFill>
                  <a:srgbClr val="FF0000"/>
                </a:solidFill>
                <a:latin typeface="华文楷体" panose="02010600040101010101" pitchFamily="2" charset="-122"/>
                <a:ea typeface="华文楷体" panose="02010600040101010101" pitchFamily="2" charset="-122"/>
              </a:rPr>
              <a:t>参数的个数、类型或顺序不同</a:t>
            </a:r>
            <a:r>
              <a:rPr lang="zh-CN" altLang="en-US" sz="2400" b="0" kern="0" dirty="0">
                <a:solidFill>
                  <a:srgbClr val="000000"/>
                </a:solidFill>
                <a:latin typeface="华文楷体" panose="02010600040101010101" pitchFamily="2" charset="-122"/>
                <a:ea typeface="华文楷体" panose="02010600040101010101" pitchFamily="2" charset="-122"/>
              </a:rPr>
              <a:t>，系统将它作为</a:t>
            </a:r>
            <a:r>
              <a:rPr lang="zh-CN" altLang="en-US" sz="2400" b="0" kern="0" dirty="0">
                <a:solidFill>
                  <a:srgbClr val="FF0000"/>
                </a:solidFill>
                <a:latin typeface="华文楷体" panose="02010600040101010101" pitchFamily="2" charset="-122"/>
                <a:ea typeface="华文楷体" panose="02010600040101010101" pitchFamily="2" charset="-122"/>
              </a:rPr>
              <a:t>普通的函数重载</a:t>
            </a:r>
            <a:r>
              <a:rPr lang="zh-CN" altLang="en-US" sz="2400" b="0" kern="0" dirty="0">
                <a:solidFill>
                  <a:srgbClr val="000000"/>
                </a:solidFill>
                <a:latin typeface="华文楷体" panose="02010600040101010101" pitchFamily="2" charset="-122"/>
                <a:ea typeface="华文楷体" panose="02010600040101010101" pitchFamily="2" charset="-122"/>
              </a:rPr>
              <a:t>，这时将丢失虚函数的特性。</a:t>
            </a:r>
          </a:p>
          <a:p>
            <a:pPr algn="just">
              <a:buFont typeface="Wingdings" pitchFamily="2" charset="2"/>
              <a:buNone/>
              <a:defRPr/>
            </a:pPr>
            <a:endParaRPr lang="zh-CN" altLang="en-US" sz="2400" kern="0" dirty="0">
              <a:solidFill>
                <a:srgbClr val="000000"/>
              </a:solidFill>
            </a:endParaRPr>
          </a:p>
          <a:p>
            <a:pPr>
              <a:buFont typeface="Wingdings" pitchFamily="2" charset="2"/>
              <a:buNone/>
              <a:defRPr/>
            </a:pPr>
            <a:endParaRPr lang="en-US" altLang="zh-CN" sz="2000" kern="0" dirty="0">
              <a:solidFill>
                <a:srgbClr val="000000"/>
              </a:solidFill>
            </a:endParaRP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1058615" y="46210"/>
            <a:ext cx="5924702" cy="58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3.</a:t>
            </a:r>
            <a:r>
              <a:rPr lang="zh-CN" altLang="en-US" sz="3200" kern="0" dirty="0">
                <a:solidFill>
                  <a:schemeClr val="bg1"/>
                </a:solidFill>
              </a:rPr>
              <a:t>虚函数与重载函数的关系 </a:t>
            </a:r>
            <a:endParaRPr lang="zh-CN" altLang="en-US" sz="3200" b="1" dirty="0">
              <a:solidFill>
                <a:schemeClr val="bg1"/>
              </a:solidFill>
            </a:endParaRPr>
          </a:p>
        </p:txBody>
      </p:sp>
    </p:spTree>
    <p:extLst>
      <p:ext uri="{BB962C8B-B14F-4D97-AF65-F5344CB8AC3E}">
        <p14:creationId xmlns:p14="http://schemas.microsoft.com/office/powerpoint/2010/main" val="1596793070"/>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4227"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260"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1835"/>
            <a:ext cx="466725" cy="468313"/>
            <a:chOff x="1192404" y="608225"/>
            <a:chExt cx="1755828" cy="1759616"/>
          </a:xfrm>
        </p:grpSpPr>
        <p:grpSp>
          <p:nvGrpSpPr>
            <p:cNvPr id="944233"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44236"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44237"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803548" y="398"/>
            <a:ext cx="619345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多态性：分类</a:t>
            </a:r>
            <a:endParaRPr lang="zh-CN" altLang="en-US" sz="3000" dirty="0">
              <a:solidFill>
                <a:schemeClr val="bg1"/>
              </a:solidFill>
              <a:latin typeface="Rockwell" pitchFamily="18" charset="0"/>
              <a:ea typeface="微软雅黑" pitchFamily="34" charset="-122"/>
            </a:endParaRPr>
          </a:p>
        </p:txBody>
      </p:sp>
      <p:sp>
        <p:nvSpPr>
          <p:cNvPr id="12" name="Rectangle 2"/>
          <p:cNvSpPr>
            <a:spLocks noChangeArrowheads="1"/>
          </p:cNvSpPr>
          <p:nvPr/>
        </p:nvSpPr>
        <p:spPr bwMode="auto">
          <a:xfrm>
            <a:off x="457199" y="1115908"/>
            <a:ext cx="11474623" cy="4295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lang="zh-CN" altLang="en-US" sz="2800" dirty="0">
                <a:solidFill>
                  <a:srgbClr val="FF0000"/>
                </a:solidFill>
                <a:latin typeface="华文楷体" panose="02010600040101010101" pitchFamily="2" charset="-122"/>
                <a:ea typeface="华文楷体" panose="02010600040101010101" pitchFamily="2" charset="-122"/>
              </a:rPr>
              <a:t>参数多态</a:t>
            </a:r>
            <a:r>
              <a:rPr lang="zh-CN" altLang="en-US" sz="2800" dirty="0">
                <a:latin typeface="华文楷体" panose="02010600040101010101" pitchFamily="2" charset="-122"/>
                <a:ea typeface="华文楷体" panose="02010600040101010101" pitchFamily="2" charset="-122"/>
              </a:rPr>
              <a:t>与类属函数和类属类相关联，</a:t>
            </a:r>
            <a:r>
              <a:rPr lang="zh-CN" altLang="en-US" sz="2800" dirty="0">
                <a:solidFill>
                  <a:srgbClr val="FF0000"/>
                </a:solidFill>
                <a:latin typeface="华文楷体" panose="02010600040101010101" pitchFamily="2" charset="-122"/>
                <a:ea typeface="华文楷体" panose="02010600040101010101" pitchFamily="2" charset="-122"/>
              </a:rPr>
              <a:t>函数模板</a:t>
            </a:r>
            <a:r>
              <a:rPr lang="zh-CN" altLang="en-US" sz="2800" dirty="0">
                <a:latin typeface="华文楷体" panose="02010600040101010101" pitchFamily="2" charset="-122"/>
                <a:ea typeface="华文楷体" panose="02010600040101010101" pitchFamily="2" charset="-122"/>
              </a:rPr>
              <a:t>和</a:t>
            </a:r>
            <a:r>
              <a:rPr lang="zh-CN" altLang="en-US" sz="2800" dirty="0">
                <a:solidFill>
                  <a:srgbClr val="FF0000"/>
                </a:solidFill>
                <a:latin typeface="华文楷体" panose="02010600040101010101" pitchFamily="2" charset="-122"/>
                <a:ea typeface="华文楷体" panose="02010600040101010101" pitchFamily="2" charset="-122"/>
              </a:rPr>
              <a:t>类模板</a:t>
            </a:r>
            <a:r>
              <a:rPr lang="zh-CN" altLang="en-US" sz="2800" dirty="0">
                <a:latin typeface="华文楷体" panose="02010600040101010101" pitchFamily="2" charset="-122"/>
                <a:ea typeface="华文楷体" panose="02010600040101010101" pitchFamily="2" charset="-122"/>
              </a:rPr>
              <a:t>就是这种多态。</a:t>
            </a:r>
          </a:p>
          <a:p>
            <a:pPr eaLnBrk="1" hangingPunct="1">
              <a:lnSpc>
                <a:spcPct val="120000"/>
              </a:lnSpc>
              <a:buFontTx/>
              <a:buChar char="•"/>
            </a:pPr>
            <a:r>
              <a:rPr lang="zh-CN" altLang="en-US" sz="2800" dirty="0">
                <a:solidFill>
                  <a:srgbClr val="FF0000"/>
                </a:solidFill>
                <a:latin typeface="华文楷体" panose="02010600040101010101" pitchFamily="2" charset="-122"/>
                <a:ea typeface="华文楷体" panose="02010600040101010101" pitchFamily="2" charset="-122"/>
              </a:rPr>
              <a:t>包含多态</a:t>
            </a:r>
            <a:r>
              <a:rPr lang="zh-CN" altLang="en-US" sz="2800" dirty="0">
                <a:latin typeface="华文楷体" panose="02010600040101010101" pitchFamily="2" charset="-122"/>
                <a:ea typeface="华文楷体" panose="02010600040101010101" pitchFamily="2" charset="-122"/>
              </a:rPr>
              <a:t>是研究类族中定义于不同类中的同名成员函数的多态行为，主要是通过</a:t>
            </a:r>
            <a:r>
              <a:rPr lang="zh-CN" altLang="en-US" sz="2800" dirty="0">
                <a:solidFill>
                  <a:srgbClr val="FF0000"/>
                </a:solidFill>
                <a:latin typeface="华文楷体" panose="02010600040101010101" pitchFamily="2" charset="-122"/>
                <a:ea typeface="华文楷体" panose="02010600040101010101" pitchFamily="2" charset="-122"/>
              </a:rPr>
              <a:t>虚函数</a:t>
            </a:r>
            <a:r>
              <a:rPr lang="zh-CN" altLang="en-US" sz="2800" dirty="0">
                <a:latin typeface="华文楷体" panose="02010600040101010101" pitchFamily="2" charset="-122"/>
                <a:ea typeface="华文楷体" panose="02010600040101010101" pitchFamily="2" charset="-122"/>
              </a:rPr>
              <a:t>来实现的。</a:t>
            </a:r>
          </a:p>
          <a:p>
            <a:pPr eaLnBrk="1" hangingPunct="1">
              <a:lnSpc>
                <a:spcPct val="130000"/>
              </a:lnSpc>
              <a:buFontTx/>
              <a:buChar char="•"/>
            </a:pPr>
            <a:r>
              <a:rPr lang="zh-CN" altLang="en-US" sz="2800" dirty="0">
                <a:latin typeface="华文楷体" panose="02010600040101010101" pitchFamily="2" charset="-122"/>
                <a:ea typeface="华文楷体" panose="02010600040101010101" pitchFamily="2" charset="-122"/>
              </a:rPr>
              <a:t> </a:t>
            </a:r>
            <a:r>
              <a:rPr lang="zh-CN" altLang="en-US" sz="2800" dirty="0">
                <a:solidFill>
                  <a:srgbClr val="FF0000"/>
                </a:solidFill>
                <a:latin typeface="华文楷体" panose="02010600040101010101" pitchFamily="2" charset="-122"/>
                <a:ea typeface="华文楷体" panose="02010600040101010101" pitchFamily="2" charset="-122"/>
              </a:rPr>
              <a:t>重载多态</a:t>
            </a:r>
            <a:r>
              <a:rPr lang="zh-CN" altLang="en-US" sz="2800" dirty="0">
                <a:latin typeface="华文楷体" panose="02010600040101010101" pitchFamily="2" charset="-122"/>
                <a:ea typeface="华文楷体" panose="02010600040101010101" pitchFamily="2" charset="-122"/>
              </a:rPr>
              <a:t>如</a:t>
            </a:r>
            <a:r>
              <a:rPr lang="zh-CN" altLang="en-US" sz="2800" dirty="0">
                <a:solidFill>
                  <a:srgbClr val="FF0000"/>
                </a:solidFill>
                <a:latin typeface="华文楷体" panose="02010600040101010101" pitchFamily="2" charset="-122"/>
                <a:ea typeface="华文楷体" panose="02010600040101010101" pitchFamily="2" charset="-122"/>
              </a:rPr>
              <a:t>函数重载</a:t>
            </a:r>
            <a:r>
              <a:rPr lang="zh-CN" altLang="en-US" sz="2800" dirty="0">
                <a:latin typeface="华文楷体" panose="02010600040101010101" pitchFamily="2" charset="-122"/>
                <a:ea typeface="华文楷体" panose="02010600040101010101" pitchFamily="2" charset="-122"/>
              </a:rPr>
              <a:t>、</a:t>
            </a:r>
            <a:r>
              <a:rPr lang="zh-CN" altLang="en-US" sz="2800" dirty="0">
                <a:solidFill>
                  <a:srgbClr val="FF0000"/>
                </a:solidFill>
                <a:latin typeface="华文楷体" panose="02010600040101010101" pitchFamily="2" charset="-122"/>
                <a:ea typeface="华文楷体" panose="02010600040101010101" pitchFamily="2" charset="-122"/>
              </a:rPr>
              <a:t>运算符重载</a:t>
            </a:r>
            <a:r>
              <a:rPr lang="zh-CN" altLang="en-US" sz="2800" dirty="0">
                <a:latin typeface="华文楷体" panose="02010600040101010101" pitchFamily="2" charset="-122"/>
                <a:ea typeface="华文楷体" panose="02010600040101010101" pitchFamily="2" charset="-122"/>
              </a:rPr>
              <a:t>等。普通函数及类的成员函数的重载多属于重载多态。 </a:t>
            </a:r>
          </a:p>
          <a:p>
            <a:pPr eaLnBrk="1" hangingPunct="1">
              <a:lnSpc>
                <a:spcPct val="130000"/>
              </a:lnSpc>
              <a:buFontTx/>
              <a:buChar char="•"/>
            </a:pPr>
            <a:r>
              <a:rPr lang="zh-CN" altLang="en-US" sz="2800" dirty="0">
                <a:latin typeface="华文楷体" panose="02010600040101010101" pitchFamily="2" charset="-122"/>
                <a:ea typeface="华文楷体" panose="02010600040101010101" pitchFamily="2" charset="-122"/>
              </a:rPr>
              <a:t> </a:t>
            </a:r>
            <a:r>
              <a:rPr lang="zh-CN" altLang="en-US" sz="2800" dirty="0">
                <a:solidFill>
                  <a:srgbClr val="FF0000"/>
                </a:solidFill>
                <a:latin typeface="华文楷体" panose="02010600040101010101" pitchFamily="2" charset="-122"/>
                <a:ea typeface="华文楷体" panose="02010600040101010101" pitchFamily="2" charset="-122"/>
              </a:rPr>
              <a:t>强制多态</a:t>
            </a:r>
            <a:r>
              <a:rPr lang="zh-CN" altLang="en-US" sz="2800" dirty="0">
                <a:latin typeface="华文楷体" panose="02010600040101010101" pitchFamily="2" charset="-122"/>
                <a:ea typeface="华文楷体" panose="02010600040101010101" pitchFamily="2" charset="-122"/>
              </a:rPr>
              <a:t>是指将一个变元的类型加以变化，以符合一个函数或操作的要求，例如加法运算符在进行浮点数与整型数相加时，首先进行类型强制转换，把整型数变为浮点数再相加的情况，就是强制多态的实例。</a:t>
            </a:r>
          </a:p>
        </p:txBody>
      </p:sp>
    </p:spTree>
    <p:extLst>
      <p:ext uri="{BB962C8B-B14F-4D97-AF65-F5344CB8AC3E}">
        <p14:creationId xmlns:p14="http://schemas.microsoft.com/office/powerpoint/2010/main" val="3277570024"/>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22511" y="981303"/>
            <a:ext cx="11953328" cy="568933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defRPr/>
            </a:pPr>
            <a:r>
              <a:rPr lang="en-US" altLang="zh-CN" sz="2400" b="0" kern="0" dirty="0">
                <a:latin typeface="华文楷体" panose="02010600040101010101" pitchFamily="2" charset="-122"/>
                <a:ea typeface="华文楷体" panose="02010600040101010101" pitchFamily="2" charset="-122"/>
                <a:cs typeface="Times New Roman" pitchFamily="18" charset="0"/>
              </a:rPr>
              <a:t>(1) </a:t>
            </a:r>
            <a:r>
              <a:rPr lang="zh-CN" altLang="en-US" sz="2400" b="0" kern="0" dirty="0">
                <a:latin typeface="华文楷体" panose="02010600040101010101" pitchFamily="2" charset="-122"/>
                <a:ea typeface="华文楷体" panose="02010600040101010101" pitchFamily="2" charset="-122"/>
              </a:rPr>
              <a:t>只有</a:t>
            </a:r>
            <a:r>
              <a:rPr lang="zh-CN" altLang="en-US" sz="2400" b="0" kern="0" dirty="0">
                <a:solidFill>
                  <a:schemeClr val="bg2"/>
                </a:solidFill>
                <a:latin typeface="华文楷体" panose="02010600040101010101" pitchFamily="2" charset="-122"/>
                <a:ea typeface="华文楷体" panose="02010600040101010101" pitchFamily="2" charset="-122"/>
              </a:rPr>
              <a:t>成员函数</a:t>
            </a:r>
            <a:r>
              <a:rPr lang="zh-CN" altLang="en-US" sz="2400" b="0" kern="0" dirty="0">
                <a:latin typeface="华文楷体" panose="02010600040101010101" pitchFamily="2" charset="-122"/>
                <a:ea typeface="华文楷体" panose="02010600040101010101" pitchFamily="2" charset="-122"/>
              </a:rPr>
              <a:t>才能声明为虚函数。因为虚函数仅适用于有继     承关系的类对象，所以普通函数不能声明为虚函数。</a:t>
            </a:r>
          </a:p>
          <a:p>
            <a:pPr marL="0" indent="0">
              <a:buNone/>
              <a:defRPr/>
            </a:pPr>
            <a:r>
              <a:rPr lang="en-US" altLang="zh-CN" sz="2400" b="0" kern="0" dirty="0">
                <a:latin typeface="华文楷体" panose="02010600040101010101" pitchFamily="2" charset="-122"/>
                <a:ea typeface="华文楷体" panose="02010600040101010101" pitchFamily="2" charset="-122"/>
                <a:cs typeface="Times New Roman" pitchFamily="18" charset="0"/>
              </a:rPr>
              <a:t>(2) </a:t>
            </a:r>
            <a:r>
              <a:rPr lang="zh-CN" altLang="en-US" sz="2400" b="0" kern="0" dirty="0">
                <a:latin typeface="华文楷体" panose="02010600040101010101" pitchFamily="2" charset="-122"/>
                <a:ea typeface="华文楷体" panose="02010600040101010101" pitchFamily="2" charset="-122"/>
              </a:rPr>
              <a:t>虚函数必须</a:t>
            </a:r>
            <a:r>
              <a:rPr lang="zh-CN" altLang="en-US" sz="2400" b="0" kern="0" dirty="0">
                <a:solidFill>
                  <a:schemeClr val="bg2"/>
                </a:solidFill>
                <a:latin typeface="华文楷体" panose="02010600040101010101" pitchFamily="2" charset="-122"/>
                <a:ea typeface="华文楷体" panose="02010600040101010101" pitchFamily="2" charset="-122"/>
              </a:rPr>
              <a:t>是非静态</a:t>
            </a:r>
            <a:r>
              <a:rPr lang="zh-CN" altLang="en-US" sz="2400" b="0" kern="0" dirty="0">
                <a:latin typeface="华文楷体" panose="02010600040101010101" pitchFamily="2" charset="-122"/>
                <a:ea typeface="华文楷体" panose="02010600040101010101" pitchFamily="2" charset="-122"/>
              </a:rPr>
              <a:t>成员函数。这是因为静态成员函数不受 限于某个对象。</a:t>
            </a:r>
            <a:endParaRPr lang="en-US" altLang="zh-CN" sz="2400" b="0" kern="0" dirty="0">
              <a:latin typeface="华文楷体" panose="02010600040101010101" pitchFamily="2" charset="-122"/>
              <a:ea typeface="华文楷体" panose="02010600040101010101" pitchFamily="2" charset="-122"/>
            </a:endParaRPr>
          </a:p>
          <a:p>
            <a:pPr marL="0" indent="0">
              <a:buNone/>
              <a:defRPr/>
            </a:pPr>
            <a:r>
              <a:rPr lang="en-US" altLang="zh-CN" sz="2400" b="0" kern="0" dirty="0">
                <a:latin typeface="华文楷体" panose="02010600040101010101" pitchFamily="2" charset="-122"/>
                <a:ea typeface="华文楷体" panose="02010600040101010101" pitchFamily="2" charset="-122"/>
                <a:cs typeface="Times New Roman" pitchFamily="18" charset="0"/>
              </a:rPr>
              <a:t>(3) </a:t>
            </a:r>
            <a:r>
              <a:rPr lang="zh-CN" altLang="en-US" sz="2400" b="0" kern="0" dirty="0">
                <a:solidFill>
                  <a:schemeClr val="bg2"/>
                </a:solidFill>
                <a:latin typeface="华文楷体" panose="02010600040101010101" pitchFamily="2" charset="-122"/>
                <a:ea typeface="华文楷体" panose="02010600040101010101" pitchFamily="2" charset="-122"/>
              </a:rPr>
              <a:t>内联函数不能</a:t>
            </a:r>
            <a:r>
              <a:rPr lang="zh-CN" altLang="en-US" sz="2400" b="0" kern="0" dirty="0">
                <a:latin typeface="华文楷体" panose="02010600040101010101" pitchFamily="2" charset="-122"/>
                <a:ea typeface="华文楷体" panose="02010600040101010101" pitchFamily="2" charset="-122"/>
              </a:rPr>
              <a:t>声明为虚函数。因为内联函数不能在运行中动态确定其位置。</a:t>
            </a:r>
            <a:endParaRPr lang="en-US" altLang="zh-CN" sz="2400" b="0" kern="0" dirty="0">
              <a:latin typeface="华文楷体" panose="02010600040101010101" pitchFamily="2" charset="-122"/>
              <a:ea typeface="华文楷体" panose="02010600040101010101" pitchFamily="2" charset="-122"/>
            </a:endParaRPr>
          </a:p>
          <a:p>
            <a:pPr marL="0" indent="0">
              <a:buNone/>
              <a:defRPr/>
            </a:pPr>
            <a:r>
              <a:rPr lang="en-US" altLang="zh-CN" sz="2400" b="0" kern="0" dirty="0">
                <a:latin typeface="华文楷体" panose="02010600040101010101" pitchFamily="2" charset="-122"/>
                <a:ea typeface="华文楷体" panose="02010600040101010101" pitchFamily="2" charset="-122"/>
                <a:cs typeface="Times New Roman" pitchFamily="18" charset="0"/>
              </a:rPr>
              <a:t>(4) </a:t>
            </a:r>
            <a:r>
              <a:rPr lang="zh-CN" altLang="en-US" sz="2400" b="0" kern="0" dirty="0">
                <a:solidFill>
                  <a:schemeClr val="bg2"/>
                </a:solidFill>
                <a:latin typeface="华文楷体" panose="02010600040101010101" pitchFamily="2" charset="-122"/>
                <a:ea typeface="华文楷体" panose="02010600040101010101" pitchFamily="2" charset="-122"/>
              </a:rPr>
              <a:t>构造函数不能</a:t>
            </a:r>
            <a:r>
              <a:rPr lang="zh-CN" altLang="en-US" sz="2400" b="0" kern="0" dirty="0">
                <a:latin typeface="华文楷体" panose="02010600040101010101" pitchFamily="2" charset="-122"/>
                <a:ea typeface="华文楷体" panose="02010600040101010101" pitchFamily="2" charset="-122"/>
              </a:rPr>
              <a:t>声明为虚函数。多态是指不同的对象对同一消息有不同的行为特性。虚函数作为运行过程中</a:t>
            </a:r>
          </a:p>
          <a:p>
            <a:pPr marL="0" indent="0">
              <a:buNone/>
              <a:defRPr/>
            </a:pPr>
            <a:r>
              <a:rPr lang="zh-CN" altLang="en-US" sz="2400" b="0" kern="0" dirty="0">
                <a:latin typeface="华文楷体" panose="02010600040101010101" pitchFamily="2" charset="-122"/>
                <a:ea typeface="华文楷体" panose="02010600040101010101" pitchFamily="2" charset="-122"/>
              </a:rPr>
              <a:t>多态的基础，主要是针对对象的，而</a:t>
            </a:r>
            <a:r>
              <a:rPr lang="zh-CN" altLang="en-US" sz="2400" b="0" kern="0" dirty="0">
                <a:solidFill>
                  <a:schemeClr val="bg2"/>
                </a:solidFill>
                <a:latin typeface="华文楷体" panose="02010600040101010101" pitchFamily="2" charset="-122"/>
                <a:ea typeface="华文楷体" panose="02010600040101010101" pitchFamily="2" charset="-122"/>
              </a:rPr>
              <a:t>构造函数是在</a:t>
            </a:r>
            <a:r>
              <a:rPr lang="zh-CN" altLang="en-US" sz="2400" b="0" kern="0" dirty="0" smtClean="0">
                <a:solidFill>
                  <a:schemeClr val="bg2"/>
                </a:solidFill>
                <a:latin typeface="华文楷体" panose="02010600040101010101" pitchFamily="2" charset="-122"/>
                <a:ea typeface="华文楷体" panose="02010600040101010101" pitchFamily="2" charset="-122"/>
              </a:rPr>
              <a:t>对象</a:t>
            </a:r>
            <a:r>
              <a:rPr lang="zh-CN" altLang="en-US" sz="2400" b="0" kern="0" dirty="0">
                <a:solidFill>
                  <a:schemeClr val="bg2"/>
                </a:solidFill>
                <a:latin typeface="华文楷体" panose="02010600040101010101" pitchFamily="2" charset="-122"/>
                <a:ea typeface="华文楷体" panose="02010600040101010101" pitchFamily="2" charset="-122"/>
              </a:rPr>
              <a:t>产生之前运行的</a:t>
            </a:r>
            <a:r>
              <a:rPr lang="zh-CN" altLang="en-US" sz="2400" b="0" kern="0" dirty="0">
                <a:latin typeface="华文楷体" panose="02010600040101010101" pitchFamily="2" charset="-122"/>
                <a:ea typeface="华文楷体" panose="02010600040101010101" pitchFamily="2" charset="-122"/>
              </a:rPr>
              <a:t>，因此，虚构造函数是没有意义的。</a:t>
            </a:r>
          </a:p>
          <a:p>
            <a:pPr marL="0" indent="0">
              <a:buNone/>
              <a:defRPr/>
            </a:pPr>
            <a:r>
              <a:rPr lang="en-US" altLang="zh-CN" sz="2400" b="0" kern="0" dirty="0">
                <a:latin typeface="华文楷体" panose="02010600040101010101" pitchFamily="2" charset="-122"/>
                <a:ea typeface="华文楷体" panose="02010600040101010101" pitchFamily="2" charset="-122"/>
                <a:cs typeface="Times New Roman" pitchFamily="18" charset="0"/>
              </a:rPr>
              <a:t>(5) </a:t>
            </a:r>
            <a:r>
              <a:rPr lang="zh-CN" altLang="en-US" sz="2400" b="0" kern="0" dirty="0">
                <a:solidFill>
                  <a:schemeClr val="bg2"/>
                </a:solidFill>
                <a:latin typeface="华文楷体" panose="02010600040101010101" pitchFamily="2" charset="-122"/>
                <a:ea typeface="华文楷体" panose="02010600040101010101" pitchFamily="2" charset="-122"/>
              </a:rPr>
              <a:t>析构函数可以声明为虚函数</a:t>
            </a:r>
            <a:r>
              <a:rPr lang="zh-CN" altLang="en-US" sz="2400" b="0" kern="0" dirty="0">
                <a:latin typeface="华文楷体" panose="02010600040101010101" pitchFamily="2" charset="-122"/>
                <a:ea typeface="华文楷体" panose="02010600040101010101" pitchFamily="2" charset="-122"/>
              </a:rPr>
              <a:t>。析构函数的功能是在该类对象消亡之前进行一些必要的清理工作，析构函数没有类型，也没有参数，和普通成员函数相比，虚析构函数情况略为简单些。</a:t>
            </a:r>
          </a:p>
          <a:p>
            <a:pPr marL="0" indent="0">
              <a:buNone/>
              <a:defRPr/>
            </a:pPr>
            <a:endParaRPr lang="zh-CN" altLang="en-US" sz="2400" b="0" kern="0" dirty="0"/>
          </a:p>
          <a:p>
            <a:pPr marL="0" indent="0">
              <a:buNone/>
              <a:defRPr/>
            </a:pPr>
            <a:endParaRPr lang="zh-CN" altLang="en-US" sz="2400" kern="0" dirty="0"/>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1058615" y="46210"/>
            <a:ext cx="5924702" cy="58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4.</a:t>
            </a:r>
            <a:r>
              <a:rPr lang="zh-CN" altLang="en-US" sz="3200" kern="0" dirty="0">
                <a:solidFill>
                  <a:schemeClr val="bg1"/>
                </a:solidFill>
              </a:rPr>
              <a:t>虚</a:t>
            </a:r>
            <a:r>
              <a:rPr lang="zh-CN" altLang="en-US" sz="3200" kern="0" dirty="0" smtClean="0">
                <a:solidFill>
                  <a:schemeClr val="bg1"/>
                </a:solidFill>
              </a:rPr>
              <a:t>函数的限制</a:t>
            </a:r>
            <a:endParaRPr lang="zh-CN" altLang="en-US" sz="3200" b="1" dirty="0">
              <a:solidFill>
                <a:schemeClr val="bg1"/>
              </a:solidFill>
            </a:endParaRPr>
          </a:p>
        </p:txBody>
      </p:sp>
    </p:spTree>
    <p:extLst>
      <p:ext uri="{BB962C8B-B14F-4D97-AF65-F5344CB8AC3E}">
        <p14:creationId xmlns:p14="http://schemas.microsoft.com/office/powerpoint/2010/main" val="4150881456"/>
      </p:ext>
    </p:extLst>
  </p:cSld>
  <p:clrMapOvr>
    <a:masterClrMapping/>
  </p:clrMapOvr>
  <p:transition spd="med">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50503" y="1130293"/>
            <a:ext cx="8383940" cy="541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pPr>
            <a:endParaRPr kumimoji="1" lang="zh-CN" altLang="en-US" dirty="0"/>
          </a:p>
          <a:p>
            <a:pPr algn="just">
              <a:lnSpc>
                <a:spcPct val="80000"/>
              </a:lnSpc>
            </a:pPr>
            <a:r>
              <a:rPr kumimoji="1" lang="en-US" altLang="zh-CN" dirty="0" smtClean="0">
                <a:latin typeface="Courier New" panose="02070309020205020404" pitchFamily="49" charset="0"/>
                <a:ea typeface="楷体_GB2312" pitchFamily="49" charset="-122"/>
              </a:rPr>
              <a:t>#</a:t>
            </a:r>
            <a:r>
              <a:rPr kumimoji="1" lang="en-US" altLang="zh-CN" dirty="0">
                <a:latin typeface="Courier New" panose="02070309020205020404" pitchFamily="49" charset="0"/>
                <a:ea typeface="楷体_GB2312" pitchFamily="49" charset="-122"/>
              </a:rPr>
              <a:t>include&lt;</a:t>
            </a:r>
            <a:r>
              <a:rPr kumimoji="1" lang="en-US" altLang="zh-CN" dirty="0" err="1">
                <a:latin typeface="Courier New" panose="02070309020205020404" pitchFamily="49" charset="0"/>
                <a:ea typeface="楷体_GB2312" pitchFamily="49" charset="-122"/>
              </a:rPr>
              <a:t>iostream.h</a:t>
            </a:r>
            <a:r>
              <a:rPr kumimoji="1" lang="en-US" altLang="zh-CN" dirty="0">
                <a:latin typeface="Courier New" panose="02070309020205020404" pitchFamily="49" charset="0"/>
                <a:ea typeface="楷体_GB2312" pitchFamily="49" charset="-122"/>
              </a:rPr>
              <a:t>&gt;</a:t>
            </a:r>
          </a:p>
          <a:p>
            <a:pPr algn="just">
              <a:lnSpc>
                <a:spcPct val="80000"/>
              </a:lnSpc>
            </a:pPr>
            <a:r>
              <a:rPr kumimoji="1" lang="en-US" altLang="zh-CN" dirty="0" smtClean="0">
                <a:latin typeface="Courier New" panose="02070309020205020404" pitchFamily="49" charset="0"/>
                <a:ea typeface="楷体_GB2312" pitchFamily="49" charset="-122"/>
              </a:rPr>
              <a:t>class Base</a:t>
            </a:r>
          </a:p>
          <a:p>
            <a:pPr algn="just">
              <a:lnSpc>
                <a:spcPct val="80000"/>
              </a:lnSpc>
            </a:pPr>
            <a:r>
              <a:rPr kumimoji="1" lang="en-US" altLang="zh-CN" dirty="0" smtClean="0">
                <a:latin typeface="Courier New" panose="02070309020205020404" pitchFamily="49" charset="0"/>
                <a:ea typeface="楷体_GB2312" pitchFamily="49" charset="-122"/>
              </a:rPr>
              <a:t>{</a:t>
            </a:r>
            <a:endParaRPr kumimoji="1" lang="en-US" altLang="zh-CN" dirty="0">
              <a:latin typeface="Courier New" panose="02070309020205020404" pitchFamily="49" charset="0"/>
              <a:ea typeface="楷体_GB2312" pitchFamily="49" charset="-122"/>
            </a:endParaRPr>
          </a:p>
          <a:p>
            <a:pPr algn="just">
              <a:lnSpc>
                <a:spcPct val="80000"/>
              </a:lnSpc>
            </a:pPr>
            <a:r>
              <a:rPr kumimoji="1" lang="en-US" altLang="zh-CN" dirty="0" smtClean="0">
                <a:latin typeface="Courier New" panose="02070309020205020404" pitchFamily="49" charset="0"/>
                <a:ea typeface="楷体_GB2312" pitchFamily="49" charset="-122"/>
              </a:rPr>
              <a:t>public</a:t>
            </a:r>
            <a:r>
              <a:rPr kumimoji="1" lang="zh-CN" altLang="en-US" dirty="0">
                <a:latin typeface="Courier New" panose="02070309020205020404" pitchFamily="49" charset="0"/>
                <a:ea typeface="楷体_GB2312" pitchFamily="49" charset="-122"/>
              </a:rPr>
              <a:t>：</a:t>
            </a:r>
          </a:p>
          <a:p>
            <a:pPr algn="just">
              <a:lnSpc>
                <a:spcPct val="80000"/>
              </a:lnSpc>
            </a:pPr>
            <a:r>
              <a:rPr kumimoji="1" lang="zh-CN" altLang="en-US" dirty="0" smtClean="0">
                <a:latin typeface="Courier New" panose="02070309020205020404" pitchFamily="49" charset="0"/>
                <a:ea typeface="楷体_GB2312" pitchFamily="49" charset="-122"/>
              </a:rPr>
              <a:t>    </a:t>
            </a:r>
            <a:r>
              <a:rPr kumimoji="1" lang="en-US" altLang="zh-CN" dirty="0">
                <a:solidFill>
                  <a:schemeClr val="bg2"/>
                </a:solidFill>
                <a:latin typeface="Courier New" panose="02070309020205020404" pitchFamily="49" charset="0"/>
                <a:ea typeface="楷体_GB2312" pitchFamily="49" charset="-122"/>
              </a:rPr>
              <a:t>virtual </a:t>
            </a:r>
            <a:r>
              <a:rPr kumimoji="1" lang="en-US" altLang="zh-CN" dirty="0">
                <a:latin typeface="Courier New" panose="02070309020205020404" pitchFamily="49" charset="0"/>
                <a:ea typeface="楷体_GB2312" pitchFamily="49" charset="-122"/>
              </a:rPr>
              <a:t>void func1(); </a:t>
            </a:r>
          </a:p>
          <a:p>
            <a:pPr algn="just">
              <a:lnSpc>
                <a:spcPct val="80000"/>
              </a:lnSpc>
            </a:pPr>
            <a:r>
              <a:rPr kumimoji="1" lang="en-US" altLang="zh-CN" dirty="0" smtClean="0">
                <a:latin typeface="Courier New" panose="02070309020205020404" pitchFamily="49" charset="0"/>
                <a:ea typeface="楷体_GB2312" pitchFamily="49" charset="-122"/>
              </a:rPr>
              <a:t>    </a:t>
            </a:r>
            <a:r>
              <a:rPr kumimoji="1" lang="en-US" altLang="zh-CN" dirty="0">
                <a:solidFill>
                  <a:schemeClr val="bg2"/>
                </a:solidFill>
                <a:latin typeface="Courier New" panose="02070309020205020404" pitchFamily="49" charset="0"/>
                <a:ea typeface="楷体_GB2312" pitchFamily="49" charset="-122"/>
              </a:rPr>
              <a:t>virtual</a:t>
            </a:r>
            <a:r>
              <a:rPr kumimoji="1" lang="en-US" altLang="zh-CN" dirty="0">
                <a:latin typeface="Courier New" panose="02070309020205020404" pitchFamily="49" charset="0"/>
                <a:ea typeface="楷体_GB2312" pitchFamily="49" charset="-122"/>
              </a:rPr>
              <a:t> void func2();  </a:t>
            </a:r>
          </a:p>
          <a:p>
            <a:pPr algn="just">
              <a:lnSpc>
                <a:spcPct val="80000"/>
              </a:lnSpc>
            </a:pPr>
            <a:r>
              <a:rPr kumimoji="1" lang="en-US" altLang="zh-CN" dirty="0" smtClean="0">
                <a:latin typeface="Courier New" panose="02070309020205020404" pitchFamily="49" charset="0"/>
                <a:ea typeface="楷体_GB2312" pitchFamily="49" charset="-122"/>
              </a:rPr>
              <a:t>    </a:t>
            </a:r>
            <a:r>
              <a:rPr kumimoji="1" lang="en-US" altLang="zh-CN" dirty="0">
                <a:solidFill>
                  <a:schemeClr val="bg2"/>
                </a:solidFill>
                <a:latin typeface="Courier New" panose="02070309020205020404" pitchFamily="49" charset="0"/>
                <a:ea typeface="楷体_GB2312" pitchFamily="49" charset="-122"/>
              </a:rPr>
              <a:t>virtual</a:t>
            </a:r>
            <a:r>
              <a:rPr kumimoji="1" lang="en-US" altLang="zh-CN" dirty="0">
                <a:latin typeface="Courier New" panose="02070309020205020404" pitchFamily="49" charset="0"/>
                <a:ea typeface="楷体_GB2312" pitchFamily="49" charset="-122"/>
              </a:rPr>
              <a:t> void func3();  </a:t>
            </a:r>
          </a:p>
          <a:p>
            <a:pPr algn="just">
              <a:lnSpc>
                <a:spcPct val="80000"/>
              </a:lnSpc>
            </a:pPr>
            <a:r>
              <a:rPr kumimoji="1" lang="en-US" altLang="zh-CN" dirty="0" smtClean="0">
                <a:latin typeface="Courier New" panose="02070309020205020404" pitchFamily="49" charset="0"/>
                <a:ea typeface="楷体_GB2312" pitchFamily="49" charset="-122"/>
              </a:rPr>
              <a:t>    </a:t>
            </a:r>
            <a:r>
              <a:rPr kumimoji="1" lang="en-US" altLang="zh-CN" dirty="0">
                <a:latin typeface="Courier New" panose="02070309020205020404" pitchFamily="49" charset="0"/>
                <a:ea typeface="楷体_GB2312" pitchFamily="49" charset="-122"/>
              </a:rPr>
              <a:t>void func4();          </a:t>
            </a:r>
          </a:p>
          <a:p>
            <a:pPr algn="just">
              <a:lnSpc>
                <a:spcPct val="80000"/>
              </a:lnSpc>
            </a:pPr>
            <a:r>
              <a:rPr kumimoji="1" lang="en-US" altLang="zh-CN" dirty="0" smtClean="0">
                <a:latin typeface="Courier New" panose="02070309020205020404" pitchFamily="49" charset="0"/>
                <a:ea typeface="楷体_GB2312" pitchFamily="49" charset="-122"/>
              </a:rPr>
              <a:t>};</a:t>
            </a:r>
            <a:endParaRPr kumimoji="1" lang="en-US" altLang="zh-CN" dirty="0">
              <a:latin typeface="Courier New" panose="02070309020205020404" pitchFamily="49" charset="0"/>
              <a:ea typeface="楷体_GB2312" pitchFamily="49" charset="-122"/>
            </a:endParaRPr>
          </a:p>
          <a:p>
            <a:pPr algn="just">
              <a:lnSpc>
                <a:spcPct val="80000"/>
              </a:lnSpc>
            </a:pPr>
            <a:r>
              <a:rPr kumimoji="1" lang="en-US" altLang="zh-CN" dirty="0" smtClean="0">
                <a:latin typeface="Courier New" panose="02070309020205020404" pitchFamily="49" charset="0"/>
                <a:ea typeface="楷体_GB2312" pitchFamily="49" charset="-122"/>
              </a:rPr>
              <a:t>class </a:t>
            </a:r>
            <a:r>
              <a:rPr kumimoji="1" lang="en-US" altLang="zh-CN" dirty="0">
                <a:latin typeface="Courier New" panose="02070309020205020404" pitchFamily="49" charset="0"/>
                <a:ea typeface="楷体_GB2312" pitchFamily="49" charset="-122"/>
              </a:rPr>
              <a:t>Derived</a:t>
            </a:r>
            <a:r>
              <a:rPr kumimoji="1" lang="zh-CN" altLang="en-US" dirty="0">
                <a:latin typeface="Courier New" panose="02070309020205020404" pitchFamily="49" charset="0"/>
                <a:ea typeface="楷体_GB2312" pitchFamily="49" charset="-122"/>
              </a:rPr>
              <a:t>：</a:t>
            </a:r>
            <a:r>
              <a:rPr kumimoji="1" lang="en-US" altLang="zh-CN" dirty="0">
                <a:latin typeface="Courier New" panose="02070309020205020404" pitchFamily="49" charset="0"/>
                <a:ea typeface="楷体_GB2312" pitchFamily="49" charset="-122"/>
              </a:rPr>
              <a:t>public Base </a:t>
            </a:r>
            <a:endParaRPr kumimoji="1" lang="en-US" altLang="zh-CN" dirty="0" smtClean="0">
              <a:latin typeface="Courier New" panose="02070309020205020404" pitchFamily="49" charset="0"/>
              <a:ea typeface="楷体_GB2312" pitchFamily="49" charset="-122"/>
            </a:endParaRPr>
          </a:p>
          <a:p>
            <a:pPr algn="just">
              <a:lnSpc>
                <a:spcPct val="80000"/>
              </a:lnSpc>
            </a:pPr>
            <a:r>
              <a:rPr kumimoji="1" lang="en-US" altLang="zh-CN" dirty="0" smtClean="0">
                <a:latin typeface="Courier New" panose="02070309020205020404" pitchFamily="49" charset="0"/>
                <a:ea typeface="楷体_GB2312" pitchFamily="49" charset="-122"/>
              </a:rPr>
              <a:t>{</a:t>
            </a:r>
            <a:endParaRPr kumimoji="1" lang="en-US" altLang="zh-CN" dirty="0">
              <a:latin typeface="Courier New" panose="02070309020205020404" pitchFamily="49" charset="0"/>
              <a:ea typeface="楷体_GB2312" pitchFamily="49" charset="-122"/>
            </a:endParaRPr>
          </a:p>
          <a:p>
            <a:pPr algn="just">
              <a:lnSpc>
                <a:spcPct val="80000"/>
              </a:lnSpc>
            </a:pPr>
            <a:r>
              <a:rPr kumimoji="1" lang="en-US" altLang="zh-CN" dirty="0" smtClean="0">
                <a:latin typeface="Courier New" panose="02070309020205020404" pitchFamily="49" charset="0"/>
                <a:ea typeface="楷体_GB2312" pitchFamily="49" charset="-122"/>
              </a:rPr>
              <a:t>public</a:t>
            </a:r>
            <a:r>
              <a:rPr kumimoji="1" lang="zh-CN" altLang="en-US" dirty="0">
                <a:latin typeface="Courier New" panose="02070309020205020404" pitchFamily="49" charset="0"/>
                <a:ea typeface="楷体_GB2312" pitchFamily="49" charset="-122"/>
              </a:rPr>
              <a:t>：</a:t>
            </a:r>
          </a:p>
          <a:p>
            <a:pPr algn="just">
              <a:lnSpc>
                <a:spcPct val="80000"/>
              </a:lnSpc>
            </a:pPr>
            <a:r>
              <a:rPr kumimoji="1" lang="zh-CN" altLang="en-US" dirty="0" smtClean="0">
                <a:latin typeface="Courier New" panose="02070309020205020404" pitchFamily="49" charset="0"/>
                <a:ea typeface="楷体_GB2312" pitchFamily="49" charset="-122"/>
              </a:rPr>
              <a:t>   </a:t>
            </a:r>
            <a:r>
              <a:rPr kumimoji="1" lang="en-US" altLang="zh-CN" dirty="0">
                <a:solidFill>
                  <a:schemeClr val="bg2"/>
                </a:solidFill>
                <a:latin typeface="Courier New" panose="02070309020205020404" pitchFamily="49" charset="0"/>
                <a:ea typeface="楷体_GB2312" pitchFamily="49" charset="-122"/>
              </a:rPr>
              <a:t>virtual</a:t>
            </a:r>
            <a:r>
              <a:rPr kumimoji="1" lang="en-US" altLang="zh-CN" dirty="0">
                <a:latin typeface="Courier New" panose="02070309020205020404" pitchFamily="49" charset="0"/>
                <a:ea typeface="楷体_GB2312" pitchFamily="49" charset="-122"/>
              </a:rPr>
              <a:t> void func1();</a:t>
            </a:r>
          </a:p>
          <a:p>
            <a:pPr algn="just">
              <a:lnSpc>
                <a:spcPct val="80000"/>
              </a:lnSpc>
            </a:pPr>
            <a:r>
              <a:rPr kumimoji="1" lang="en-US" altLang="zh-CN" dirty="0" smtClean="0">
                <a:latin typeface="Courier New" panose="02070309020205020404" pitchFamily="49" charset="0"/>
                <a:ea typeface="楷体_GB2312" pitchFamily="49" charset="-122"/>
              </a:rPr>
              <a:t>   </a:t>
            </a:r>
            <a:r>
              <a:rPr kumimoji="1" lang="en-US" altLang="zh-CN" dirty="0">
                <a:latin typeface="Courier New" panose="02070309020205020404" pitchFamily="49" charset="0"/>
                <a:ea typeface="楷体_GB2312" pitchFamily="49" charset="-122"/>
              </a:rPr>
              <a:t>void func2</a:t>
            </a:r>
            <a:r>
              <a:rPr kumimoji="1" lang="en-US" altLang="zh-CN" dirty="0">
                <a:solidFill>
                  <a:schemeClr val="accent2"/>
                </a:solidFill>
                <a:latin typeface="Courier New" panose="02070309020205020404" pitchFamily="49" charset="0"/>
                <a:ea typeface="楷体_GB2312" pitchFamily="49" charset="-122"/>
              </a:rPr>
              <a:t>(</a:t>
            </a:r>
            <a:r>
              <a:rPr kumimoji="1" lang="en-US" altLang="zh-CN" dirty="0" err="1">
                <a:solidFill>
                  <a:srgbClr val="FF0000"/>
                </a:solidFill>
                <a:latin typeface="Courier New" panose="02070309020205020404" pitchFamily="49" charset="0"/>
                <a:ea typeface="楷体_GB2312" pitchFamily="49" charset="-122"/>
              </a:rPr>
              <a:t>int</a:t>
            </a:r>
            <a:r>
              <a:rPr kumimoji="1" lang="en-US" altLang="zh-CN" dirty="0">
                <a:solidFill>
                  <a:srgbClr val="FF0000"/>
                </a:solidFill>
                <a:latin typeface="Courier New" panose="02070309020205020404" pitchFamily="49" charset="0"/>
                <a:ea typeface="楷体_GB2312" pitchFamily="49" charset="-122"/>
              </a:rPr>
              <a:t> x</a:t>
            </a:r>
            <a:r>
              <a:rPr kumimoji="1" lang="en-US" altLang="zh-CN" dirty="0">
                <a:solidFill>
                  <a:schemeClr val="accent2"/>
                </a:solidFill>
                <a:latin typeface="Courier New" panose="02070309020205020404" pitchFamily="49" charset="0"/>
                <a:ea typeface="楷体_GB2312" pitchFamily="49" charset="-122"/>
              </a:rPr>
              <a:t>)</a:t>
            </a:r>
            <a:r>
              <a:rPr kumimoji="1" lang="en-US" altLang="zh-CN" dirty="0">
                <a:latin typeface="Courier New" panose="02070309020205020404" pitchFamily="49" charset="0"/>
                <a:ea typeface="楷体_GB2312" pitchFamily="49" charset="-122"/>
              </a:rPr>
              <a:t>; </a:t>
            </a:r>
          </a:p>
          <a:p>
            <a:pPr algn="just">
              <a:lnSpc>
                <a:spcPct val="80000"/>
              </a:lnSpc>
            </a:pPr>
            <a:r>
              <a:rPr kumimoji="1" lang="en-US" altLang="zh-CN" dirty="0" smtClean="0">
                <a:solidFill>
                  <a:schemeClr val="accent2"/>
                </a:solidFill>
                <a:latin typeface="Courier New" panose="02070309020205020404" pitchFamily="49" charset="0"/>
                <a:ea typeface="楷体_GB2312" pitchFamily="49" charset="-122"/>
              </a:rPr>
              <a:t>   </a:t>
            </a:r>
            <a:r>
              <a:rPr kumimoji="1" lang="en-US" altLang="zh-CN" dirty="0">
                <a:solidFill>
                  <a:srgbClr val="FF0000"/>
                </a:solidFill>
                <a:latin typeface="Courier New" panose="02070309020205020404" pitchFamily="49" charset="0"/>
                <a:ea typeface="楷体_GB2312" pitchFamily="49" charset="-122"/>
              </a:rPr>
              <a:t>char</a:t>
            </a:r>
            <a:r>
              <a:rPr kumimoji="1" lang="en-US" altLang="zh-CN" dirty="0">
                <a:latin typeface="Courier New" panose="02070309020205020404" pitchFamily="49" charset="0"/>
                <a:ea typeface="楷体_GB2312" pitchFamily="49" charset="-122"/>
              </a:rPr>
              <a:t> func3();</a:t>
            </a:r>
          </a:p>
          <a:p>
            <a:pPr algn="just">
              <a:lnSpc>
                <a:spcPct val="80000"/>
              </a:lnSpc>
            </a:pPr>
            <a:r>
              <a:rPr kumimoji="1" lang="en-US" altLang="zh-CN" dirty="0" smtClean="0">
                <a:latin typeface="Courier New" panose="02070309020205020404" pitchFamily="49" charset="0"/>
                <a:ea typeface="楷体_GB2312" pitchFamily="49" charset="-122"/>
              </a:rPr>
              <a:t>   void </a:t>
            </a:r>
            <a:r>
              <a:rPr kumimoji="1" lang="en-US" altLang="zh-CN" dirty="0">
                <a:latin typeface="Courier New" panose="02070309020205020404" pitchFamily="49" charset="0"/>
                <a:ea typeface="楷体_GB2312" pitchFamily="49" charset="-122"/>
              </a:rPr>
              <a:t>func4();</a:t>
            </a:r>
          </a:p>
          <a:p>
            <a:pPr algn="just">
              <a:lnSpc>
                <a:spcPct val="80000"/>
              </a:lnSpc>
            </a:pPr>
            <a:r>
              <a:rPr kumimoji="1" lang="en-US" altLang="zh-CN" dirty="0" smtClean="0">
                <a:latin typeface="Courier New" panose="02070309020205020404" pitchFamily="49" charset="0"/>
                <a:ea typeface="楷体_GB2312" pitchFamily="49" charset="-122"/>
              </a:rPr>
              <a:t>};</a:t>
            </a:r>
            <a:endParaRPr kumimoji="1" lang="en-US" altLang="zh-CN" dirty="0"/>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66561" y="27385"/>
            <a:ext cx="592470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smtClean="0">
                <a:solidFill>
                  <a:schemeClr val="bg1"/>
                </a:solidFill>
              </a:rPr>
              <a:t>例</a:t>
            </a:r>
            <a:r>
              <a:rPr lang="en-US" altLang="zh-CN" sz="3200" b="1" dirty="0" smtClean="0">
                <a:solidFill>
                  <a:schemeClr val="bg1"/>
                </a:solidFill>
              </a:rPr>
              <a:t>8</a:t>
            </a:r>
            <a:r>
              <a:rPr lang="zh-CN" altLang="en-US" sz="3200" b="1" dirty="0" smtClean="0">
                <a:solidFill>
                  <a:schemeClr val="bg1"/>
                </a:solidFill>
              </a:rPr>
              <a:t>：</a:t>
            </a:r>
            <a:r>
              <a:rPr kumimoji="1" lang="zh-CN" altLang="en-US" sz="2800" b="1" dirty="0">
                <a:solidFill>
                  <a:schemeClr val="bg1"/>
                </a:solidFill>
              </a:rPr>
              <a:t>虚函数与重载函数的比较</a:t>
            </a:r>
            <a:endParaRPr lang="zh-CN" altLang="en-US" sz="2800" b="1" dirty="0">
              <a:solidFill>
                <a:schemeClr val="bg1"/>
              </a:solidFill>
            </a:endParaRPr>
          </a:p>
        </p:txBody>
      </p:sp>
    </p:spTree>
    <p:extLst>
      <p:ext uri="{BB962C8B-B14F-4D97-AF65-F5344CB8AC3E}">
        <p14:creationId xmlns:p14="http://schemas.microsoft.com/office/powerpoint/2010/main" val="3336735921"/>
      </p:ext>
    </p:extLst>
  </p:cSld>
  <p:clrMapOvr>
    <a:masterClrMapping/>
  </p:clrMapOvr>
  <p:transition spd="med">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710496" y="715759"/>
            <a:ext cx="8485023" cy="613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90000"/>
              </a:lnSpc>
            </a:pPr>
            <a:r>
              <a:rPr kumimoji="1" lang="en-US" altLang="zh-CN" sz="2000" dirty="0">
                <a:latin typeface="Courier New" panose="02070309020205020404" pitchFamily="49" charset="0"/>
                <a:cs typeface="Courier New" panose="02070309020205020404" pitchFamily="49" charset="0"/>
              </a:rPr>
              <a:t>      </a:t>
            </a:r>
            <a:r>
              <a:rPr kumimoji="1" lang="en-US" altLang="zh-CN" sz="2000" dirty="0" smtClean="0">
                <a:latin typeface="Courier New" panose="02070309020205020404" pitchFamily="49" charset="0"/>
                <a:cs typeface="Courier New" panose="02070309020205020404" pitchFamily="49" charset="0"/>
              </a:rPr>
              <a:t>void </a:t>
            </a:r>
            <a:r>
              <a:rPr kumimoji="1" lang="en-US" altLang="zh-CN" sz="2000" dirty="0">
                <a:latin typeface="Courier New" panose="02070309020205020404" pitchFamily="49" charset="0"/>
                <a:cs typeface="Courier New" panose="02070309020205020404" pitchFamily="49" charset="0"/>
              </a:rPr>
              <a:t>Base</a:t>
            </a:r>
            <a:r>
              <a:rPr kumimoji="1" lang="en-US" altLang="zh-CN" sz="2000" dirty="0"/>
              <a:t>∷</a:t>
            </a:r>
            <a:r>
              <a:rPr kumimoji="1" lang="en-US" altLang="zh-CN" sz="2000" dirty="0">
                <a:latin typeface="Courier New" panose="02070309020205020404" pitchFamily="49" charset="0"/>
                <a:cs typeface="Courier New" panose="02070309020205020404" pitchFamily="49" charset="0"/>
              </a:rPr>
              <a:t>func1()</a:t>
            </a:r>
          </a:p>
          <a:p>
            <a:pPr algn="just">
              <a:lnSpc>
                <a:spcPct val="90000"/>
              </a:lnSpc>
            </a:pPr>
            <a:r>
              <a:rPr kumimoji="1" lang="en-US" altLang="zh-CN" sz="2000" dirty="0">
                <a:latin typeface="Courier New" panose="02070309020205020404" pitchFamily="49" charset="0"/>
                <a:cs typeface="Courier New" panose="02070309020205020404" pitchFamily="49" charset="0"/>
              </a:rPr>
              <a:t>	{   </a:t>
            </a:r>
            <a:r>
              <a:rPr kumimoji="1" lang="en-US" altLang="zh-CN" sz="2000" dirty="0" err="1">
                <a:latin typeface="Courier New" panose="02070309020205020404" pitchFamily="49" charset="0"/>
                <a:cs typeface="Courier New" panose="02070309020205020404" pitchFamily="49" charset="0"/>
              </a:rPr>
              <a:t>cout</a:t>
            </a:r>
            <a:r>
              <a:rPr kumimoji="1" lang="en-US" altLang="zh-CN" sz="2000" dirty="0">
                <a:latin typeface="Courier New" panose="02070309020205020404" pitchFamily="49" charset="0"/>
                <a:cs typeface="Courier New" panose="02070309020205020404" pitchFamily="49" charset="0"/>
              </a:rPr>
              <a:t>&lt;&lt;"--Base func1--\n";	}</a:t>
            </a:r>
          </a:p>
          <a:p>
            <a:pPr algn="just">
              <a:lnSpc>
                <a:spcPct val="90000"/>
              </a:lnSpc>
            </a:pPr>
            <a:r>
              <a:rPr kumimoji="1" lang="en-US" altLang="zh-CN" sz="2000" dirty="0">
                <a:latin typeface="Courier New" panose="02070309020205020404" pitchFamily="49" charset="0"/>
                <a:cs typeface="Courier New" panose="02070309020205020404" pitchFamily="49" charset="0"/>
              </a:rPr>
              <a:t>	void Base</a:t>
            </a:r>
            <a:r>
              <a:rPr kumimoji="1" lang="en-US" altLang="zh-CN" sz="2000" dirty="0"/>
              <a:t>∷</a:t>
            </a:r>
            <a:r>
              <a:rPr kumimoji="1" lang="en-US" altLang="zh-CN" sz="2000" dirty="0">
                <a:latin typeface="Courier New" panose="02070309020205020404" pitchFamily="49" charset="0"/>
                <a:cs typeface="Courier New" panose="02070309020205020404" pitchFamily="49" charset="0"/>
              </a:rPr>
              <a:t>func2()</a:t>
            </a:r>
          </a:p>
          <a:p>
            <a:pPr algn="just">
              <a:lnSpc>
                <a:spcPct val="90000"/>
              </a:lnSpc>
            </a:pPr>
            <a:r>
              <a:rPr kumimoji="1" lang="en-US" altLang="zh-CN" sz="2000" dirty="0">
                <a:latin typeface="Courier New" panose="02070309020205020404" pitchFamily="49" charset="0"/>
                <a:cs typeface="Courier New" panose="02070309020205020404" pitchFamily="49" charset="0"/>
              </a:rPr>
              <a:t>	{   </a:t>
            </a:r>
            <a:r>
              <a:rPr kumimoji="1" lang="en-US" altLang="zh-CN" sz="2000" dirty="0" err="1">
                <a:latin typeface="Courier New" panose="02070309020205020404" pitchFamily="49" charset="0"/>
                <a:cs typeface="Courier New" panose="02070309020205020404" pitchFamily="49" charset="0"/>
              </a:rPr>
              <a:t>cout</a:t>
            </a:r>
            <a:r>
              <a:rPr kumimoji="1" lang="en-US" altLang="zh-CN" sz="2000" dirty="0">
                <a:latin typeface="Courier New" panose="02070309020205020404" pitchFamily="49" charset="0"/>
                <a:cs typeface="Courier New" panose="02070309020205020404" pitchFamily="49" charset="0"/>
              </a:rPr>
              <a:t>&lt;&lt;"--Base func2--\n";	}</a:t>
            </a:r>
          </a:p>
          <a:p>
            <a:pPr algn="just">
              <a:lnSpc>
                <a:spcPct val="90000"/>
              </a:lnSpc>
            </a:pPr>
            <a:r>
              <a:rPr kumimoji="1" lang="en-US" altLang="zh-CN" sz="2000" dirty="0">
                <a:latin typeface="Courier New" panose="02070309020205020404" pitchFamily="49" charset="0"/>
                <a:cs typeface="Courier New" panose="02070309020205020404" pitchFamily="49" charset="0"/>
              </a:rPr>
              <a:t>	void Base</a:t>
            </a:r>
            <a:r>
              <a:rPr kumimoji="1" lang="en-US" altLang="zh-CN" sz="2000" dirty="0"/>
              <a:t>∷</a:t>
            </a:r>
            <a:r>
              <a:rPr kumimoji="1" lang="en-US" altLang="zh-CN" sz="2000" dirty="0">
                <a:latin typeface="Courier New" panose="02070309020205020404" pitchFamily="49" charset="0"/>
                <a:cs typeface="Courier New" panose="02070309020205020404" pitchFamily="49" charset="0"/>
              </a:rPr>
              <a:t>func3()</a:t>
            </a:r>
          </a:p>
          <a:p>
            <a:pPr algn="just">
              <a:lnSpc>
                <a:spcPct val="90000"/>
              </a:lnSpc>
            </a:pPr>
            <a:r>
              <a:rPr kumimoji="1" lang="en-US" altLang="zh-CN" sz="2000" dirty="0">
                <a:latin typeface="Courier New" panose="02070309020205020404" pitchFamily="49" charset="0"/>
                <a:cs typeface="Courier New" panose="02070309020205020404" pitchFamily="49" charset="0"/>
              </a:rPr>
              <a:t>      { </a:t>
            </a:r>
            <a:r>
              <a:rPr kumimoji="1" lang="en-US" altLang="zh-CN" sz="2000" dirty="0" err="1">
                <a:latin typeface="Courier New" panose="02070309020205020404" pitchFamily="49" charset="0"/>
                <a:cs typeface="Courier New" panose="02070309020205020404" pitchFamily="49" charset="0"/>
              </a:rPr>
              <a:t>cout</a:t>
            </a:r>
            <a:r>
              <a:rPr kumimoji="1" lang="en-US" altLang="zh-CN" sz="2000" dirty="0">
                <a:latin typeface="Courier New" panose="02070309020205020404" pitchFamily="49" charset="0"/>
                <a:cs typeface="Courier New" panose="02070309020205020404" pitchFamily="49" charset="0"/>
              </a:rPr>
              <a:t>&lt;&lt;"--Base func3--\n"; }</a:t>
            </a:r>
          </a:p>
          <a:p>
            <a:pPr algn="just">
              <a:lnSpc>
                <a:spcPct val="90000"/>
              </a:lnSpc>
            </a:pPr>
            <a:r>
              <a:rPr kumimoji="1" lang="en-US" altLang="zh-CN" sz="2000" dirty="0">
                <a:latin typeface="Courier New" panose="02070309020205020404" pitchFamily="49" charset="0"/>
                <a:cs typeface="Courier New" panose="02070309020205020404" pitchFamily="49" charset="0"/>
              </a:rPr>
              <a:t>	void Base</a:t>
            </a:r>
            <a:r>
              <a:rPr kumimoji="1" lang="en-US" altLang="zh-CN" sz="2000" dirty="0"/>
              <a:t>∷</a:t>
            </a:r>
            <a:r>
              <a:rPr kumimoji="1" lang="en-US" altLang="zh-CN" sz="2000" dirty="0">
                <a:latin typeface="Courier New" panose="02070309020205020404" pitchFamily="49" charset="0"/>
                <a:cs typeface="Courier New" panose="02070309020205020404" pitchFamily="49" charset="0"/>
              </a:rPr>
              <a:t>func4()</a:t>
            </a:r>
          </a:p>
          <a:p>
            <a:pPr algn="just">
              <a:lnSpc>
                <a:spcPct val="90000"/>
              </a:lnSpc>
            </a:pPr>
            <a:r>
              <a:rPr kumimoji="1" lang="en-US" altLang="zh-CN" sz="2000" dirty="0">
                <a:latin typeface="Courier New" panose="02070309020205020404" pitchFamily="49" charset="0"/>
                <a:cs typeface="Courier New" panose="02070309020205020404" pitchFamily="49" charset="0"/>
              </a:rPr>
              <a:t>	{   </a:t>
            </a:r>
            <a:r>
              <a:rPr kumimoji="1" lang="en-US" altLang="zh-CN" sz="2000" dirty="0" err="1">
                <a:latin typeface="Courier New" panose="02070309020205020404" pitchFamily="49" charset="0"/>
                <a:cs typeface="Courier New" panose="02070309020205020404" pitchFamily="49" charset="0"/>
              </a:rPr>
              <a:t>cout</a:t>
            </a:r>
            <a:r>
              <a:rPr kumimoji="1" lang="en-US" altLang="zh-CN" sz="2000" dirty="0">
                <a:latin typeface="Courier New" panose="02070309020205020404" pitchFamily="49" charset="0"/>
                <a:cs typeface="Courier New" panose="02070309020205020404" pitchFamily="49" charset="0"/>
              </a:rPr>
              <a:t>&lt;&lt;"--Base func4--\n"; }</a:t>
            </a:r>
          </a:p>
          <a:p>
            <a:pPr algn="just">
              <a:lnSpc>
                <a:spcPct val="90000"/>
              </a:lnSpc>
            </a:pPr>
            <a:r>
              <a:rPr kumimoji="1" lang="en-US" altLang="zh-CN" sz="2000" dirty="0">
                <a:latin typeface="Courier New" panose="02070309020205020404" pitchFamily="49" charset="0"/>
                <a:cs typeface="Courier New" panose="02070309020205020404" pitchFamily="49" charset="0"/>
              </a:rPr>
              <a:t>	void Derived</a:t>
            </a:r>
            <a:r>
              <a:rPr kumimoji="1" lang="en-US" altLang="zh-CN" sz="2000" dirty="0"/>
              <a:t>∷</a:t>
            </a:r>
            <a:r>
              <a:rPr kumimoji="1" lang="en-US" altLang="zh-CN" sz="2000" dirty="0">
                <a:latin typeface="Courier New" panose="02070309020205020404" pitchFamily="49" charset="0"/>
                <a:cs typeface="Courier New" panose="02070309020205020404" pitchFamily="49" charset="0"/>
              </a:rPr>
              <a:t>func1()</a:t>
            </a:r>
          </a:p>
          <a:p>
            <a:pPr algn="just">
              <a:lnSpc>
                <a:spcPct val="90000"/>
              </a:lnSpc>
            </a:pPr>
            <a:r>
              <a:rPr kumimoji="1" lang="en-US" altLang="zh-CN" sz="2000" dirty="0">
                <a:latin typeface="Courier New" panose="02070309020205020404" pitchFamily="49" charset="0"/>
                <a:cs typeface="Courier New" panose="02070309020205020404" pitchFamily="49" charset="0"/>
              </a:rPr>
              <a:t>	{   </a:t>
            </a:r>
            <a:r>
              <a:rPr kumimoji="1" lang="en-US" altLang="zh-CN" sz="2000" dirty="0" err="1">
                <a:latin typeface="Courier New" panose="02070309020205020404" pitchFamily="49" charset="0"/>
                <a:cs typeface="Courier New" panose="02070309020205020404" pitchFamily="49" charset="0"/>
              </a:rPr>
              <a:t>cout</a:t>
            </a:r>
            <a:r>
              <a:rPr kumimoji="1" lang="en-US" altLang="zh-CN" sz="2000" dirty="0">
                <a:latin typeface="Courier New" panose="02070309020205020404" pitchFamily="49" charset="0"/>
                <a:cs typeface="Courier New" panose="02070309020205020404" pitchFamily="49" charset="0"/>
              </a:rPr>
              <a:t>&lt;&lt;"--Derived func1--\n";}</a:t>
            </a:r>
          </a:p>
          <a:p>
            <a:pPr algn="just">
              <a:lnSpc>
                <a:spcPct val="90000"/>
              </a:lnSpc>
            </a:pPr>
            <a:r>
              <a:rPr kumimoji="1" lang="en-US" altLang="zh-CN" sz="2000" dirty="0">
                <a:latin typeface="Courier New" panose="02070309020205020404" pitchFamily="49" charset="0"/>
                <a:cs typeface="Courier New" panose="02070309020205020404" pitchFamily="49" charset="0"/>
              </a:rPr>
              <a:t>	void Derived</a:t>
            </a:r>
            <a:r>
              <a:rPr kumimoji="1" lang="en-US" altLang="zh-CN" sz="2000" dirty="0"/>
              <a:t>∷</a:t>
            </a:r>
            <a:r>
              <a:rPr kumimoji="1" lang="en-US" altLang="zh-CN" sz="2000" dirty="0">
                <a:latin typeface="Courier New" panose="02070309020205020404" pitchFamily="49" charset="0"/>
                <a:cs typeface="Courier New" panose="02070309020205020404" pitchFamily="49" charset="0"/>
              </a:rPr>
              <a:t>func2(</a:t>
            </a:r>
            <a:r>
              <a:rPr kumimoji="1" lang="en-US" altLang="zh-CN" sz="2000" dirty="0" err="1">
                <a:latin typeface="Courier New" panose="02070309020205020404" pitchFamily="49" charset="0"/>
                <a:cs typeface="Courier New" panose="02070309020205020404" pitchFamily="49" charset="0"/>
              </a:rPr>
              <a:t>int</a:t>
            </a:r>
            <a:r>
              <a:rPr kumimoji="1" lang="en-US" altLang="zh-CN" sz="2000" dirty="0">
                <a:latin typeface="Courier New" panose="02070309020205020404" pitchFamily="49" charset="0"/>
                <a:cs typeface="Courier New" panose="02070309020205020404" pitchFamily="49" charset="0"/>
              </a:rPr>
              <a:t> x)</a:t>
            </a:r>
          </a:p>
          <a:p>
            <a:pPr algn="just">
              <a:lnSpc>
                <a:spcPct val="90000"/>
              </a:lnSpc>
            </a:pPr>
            <a:r>
              <a:rPr kumimoji="1" lang="en-US" altLang="zh-CN" sz="2000" dirty="0">
                <a:latin typeface="Courier New" panose="02070309020205020404" pitchFamily="49" charset="0"/>
                <a:cs typeface="Courier New" panose="02070309020205020404" pitchFamily="49" charset="0"/>
              </a:rPr>
              <a:t>	{   </a:t>
            </a:r>
            <a:r>
              <a:rPr kumimoji="1" lang="en-US" altLang="zh-CN" sz="2000" dirty="0" err="1">
                <a:latin typeface="Courier New" panose="02070309020205020404" pitchFamily="49" charset="0"/>
                <a:cs typeface="Courier New" panose="02070309020205020404" pitchFamily="49" charset="0"/>
              </a:rPr>
              <a:t>cout</a:t>
            </a:r>
            <a:r>
              <a:rPr kumimoji="1" lang="en-US" altLang="zh-CN" sz="2000" dirty="0">
                <a:latin typeface="Courier New" panose="02070309020205020404" pitchFamily="49" charset="0"/>
                <a:cs typeface="Courier New" panose="02070309020205020404" pitchFamily="49" charset="0"/>
              </a:rPr>
              <a:t>&lt;&lt;"--Derived func2--\n";}</a:t>
            </a:r>
          </a:p>
          <a:p>
            <a:pPr algn="just">
              <a:lnSpc>
                <a:spcPct val="90000"/>
              </a:lnSpc>
            </a:pPr>
            <a:r>
              <a:rPr kumimoji="1" lang="en-US" altLang="zh-CN" sz="2000" dirty="0">
                <a:latin typeface="Courier New" panose="02070309020205020404" pitchFamily="49" charset="0"/>
                <a:cs typeface="Courier New" panose="02070309020205020404" pitchFamily="49" charset="0"/>
              </a:rPr>
              <a:t>	void Derived</a:t>
            </a:r>
            <a:r>
              <a:rPr kumimoji="1" lang="en-US" altLang="zh-CN" sz="2000" dirty="0"/>
              <a:t>∷</a:t>
            </a:r>
            <a:r>
              <a:rPr kumimoji="1" lang="en-US" altLang="zh-CN" sz="2000" dirty="0">
                <a:latin typeface="Courier New" panose="02070309020205020404" pitchFamily="49" charset="0"/>
                <a:cs typeface="Courier New" panose="02070309020205020404" pitchFamily="49" charset="0"/>
              </a:rPr>
              <a:t>func4()</a:t>
            </a:r>
          </a:p>
          <a:p>
            <a:pPr algn="just">
              <a:lnSpc>
                <a:spcPct val="90000"/>
              </a:lnSpc>
            </a:pPr>
            <a:r>
              <a:rPr kumimoji="1" lang="en-US" altLang="zh-CN" sz="2000" dirty="0">
                <a:latin typeface="Courier New" panose="02070309020205020404" pitchFamily="49" charset="0"/>
                <a:cs typeface="Courier New" panose="02070309020205020404" pitchFamily="49" charset="0"/>
              </a:rPr>
              <a:t>	{   </a:t>
            </a:r>
            <a:r>
              <a:rPr kumimoji="1" lang="en-US" altLang="zh-CN" sz="2000" dirty="0" err="1">
                <a:latin typeface="Courier New" panose="02070309020205020404" pitchFamily="49" charset="0"/>
                <a:cs typeface="Courier New" panose="02070309020205020404" pitchFamily="49" charset="0"/>
              </a:rPr>
              <a:t>cout</a:t>
            </a:r>
            <a:r>
              <a:rPr kumimoji="1" lang="en-US" altLang="zh-CN" sz="2000" dirty="0">
                <a:latin typeface="Courier New" panose="02070309020205020404" pitchFamily="49" charset="0"/>
                <a:cs typeface="Courier New" panose="02070309020205020404" pitchFamily="49" charset="0"/>
              </a:rPr>
              <a:t>&lt;&lt;"--Derived func4--\n";}</a:t>
            </a:r>
          </a:p>
          <a:p>
            <a:pPr algn="just">
              <a:lnSpc>
                <a:spcPct val="90000"/>
              </a:lnSpc>
            </a:pPr>
            <a:r>
              <a:rPr kumimoji="1" lang="en-US" altLang="zh-CN" sz="2000" dirty="0">
                <a:latin typeface="Courier New" panose="02070309020205020404" pitchFamily="49" charset="0"/>
                <a:cs typeface="Courier New" panose="02070309020205020404" pitchFamily="49" charset="0"/>
              </a:rPr>
              <a:t>	void main()</a:t>
            </a:r>
          </a:p>
          <a:p>
            <a:pPr algn="just">
              <a:lnSpc>
                <a:spcPct val="90000"/>
              </a:lnSpc>
            </a:pPr>
            <a:r>
              <a:rPr kumimoji="1" lang="en-US" altLang="zh-CN" sz="2000" dirty="0">
                <a:latin typeface="Courier New" panose="02070309020205020404" pitchFamily="49" charset="0"/>
                <a:cs typeface="Courier New" panose="02070309020205020404" pitchFamily="49" charset="0"/>
              </a:rPr>
              <a:t>	{   Base d1</a:t>
            </a:r>
            <a:r>
              <a:rPr kumimoji="1" lang="zh-CN" altLang="en-US" sz="2000" dirty="0">
                <a:latin typeface="Courier New" panose="02070309020205020404" pitchFamily="49" charset="0"/>
                <a:ea typeface="楷体_GB2312" pitchFamily="49" charset="-122"/>
              </a:rPr>
              <a:t>，</a:t>
            </a:r>
            <a:r>
              <a:rPr kumimoji="1" lang="zh-CN" altLang="en-US" sz="2000" dirty="0">
                <a:latin typeface="Courier New" panose="02070309020205020404" pitchFamily="49" charset="0"/>
                <a:cs typeface="Courier New" panose="02070309020205020404" pitchFamily="49" charset="0"/>
              </a:rPr>
              <a:t>*</a:t>
            </a:r>
            <a:r>
              <a:rPr kumimoji="1" lang="en-US" altLang="zh-CN" sz="2000" dirty="0" err="1">
                <a:latin typeface="Courier New" panose="02070309020205020404" pitchFamily="49" charset="0"/>
                <a:cs typeface="Courier New" panose="02070309020205020404" pitchFamily="49" charset="0"/>
              </a:rPr>
              <a:t>bp</a:t>
            </a:r>
            <a:r>
              <a:rPr kumimoji="1" lang="en-US" altLang="zh-CN" sz="2000" dirty="0">
                <a:latin typeface="Courier New" panose="02070309020205020404" pitchFamily="49" charset="0"/>
                <a:cs typeface="Courier New" panose="02070309020205020404" pitchFamily="49" charset="0"/>
              </a:rPr>
              <a:t>;</a:t>
            </a:r>
          </a:p>
          <a:p>
            <a:pPr algn="just">
              <a:lnSpc>
                <a:spcPct val="90000"/>
              </a:lnSpc>
            </a:pPr>
            <a:r>
              <a:rPr kumimoji="1" lang="en-US" altLang="zh-CN" sz="2000" dirty="0">
                <a:latin typeface="Courier New" panose="02070309020205020404" pitchFamily="49" charset="0"/>
                <a:cs typeface="Courier New" panose="02070309020205020404" pitchFamily="49" charset="0"/>
              </a:rPr>
              <a:t>	    Derived d2;</a:t>
            </a:r>
          </a:p>
          <a:p>
            <a:pPr algn="just">
              <a:lnSpc>
                <a:spcPct val="90000"/>
              </a:lnSpc>
            </a:pPr>
            <a:r>
              <a:rPr kumimoji="1" lang="en-US" altLang="zh-CN"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bp</a:t>
            </a:r>
            <a:r>
              <a:rPr kumimoji="1" lang="en-US" altLang="zh-CN" sz="2000" dirty="0">
                <a:latin typeface="Courier New" panose="02070309020205020404" pitchFamily="49" charset="0"/>
                <a:cs typeface="Courier New" panose="02070309020205020404" pitchFamily="49" charset="0"/>
              </a:rPr>
              <a:t>=&amp;d2;</a:t>
            </a:r>
          </a:p>
          <a:p>
            <a:pPr algn="just">
              <a:lnSpc>
                <a:spcPct val="90000"/>
              </a:lnSpc>
            </a:pPr>
            <a:r>
              <a:rPr kumimoji="1" lang="en-US" altLang="zh-CN"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bp</a:t>
            </a:r>
            <a:r>
              <a:rPr kumimoji="1" lang="en-US" altLang="zh-CN" sz="2000" dirty="0">
                <a:latin typeface="Courier New" panose="02070309020205020404" pitchFamily="49" charset="0"/>
                <a:cs typeface="Courier New" panose="02070309020205020404" pitchFamily="49" charset="0"/>
              </a:rPr>
              <a:t>-&gt;func1();     	//</a:t>
            </a:r>
            <a:r>
              <a:rPr kumimoji="1" lang="zh-CN" altLang="en-US" sz="2000" dirty="0">
                <a:latin typeface="Courier New" panose="02070309020205020404" pitchFamily="49" charset="0"/>
                <a:ea typeface="楷体_GB2312" pitchFamily="49" charset="-122"/>
              </a:rPr>
              <a:t>调用</a:t>
            </a:r>
            <a:r>
              <a:rPr kumimoji="1" lang="en-US" altLang="zh-CN" sz="2000" dirty="0">
                <a:latin typeface="Courier New" panose="02070309020205020404" pitchFamily="49" charset="0"/>
                <a:cs typeface="Courier New" panose="02070309020205020404" pitchFamily="49" charset="0"/>
              </a:rPr>
              <a:t>Derived</a:t>
            </a:r>
            <a:r>
              <a:rPr kumimoji="1" lang="en-US" altLang="zh-CN" sz="2000" dirty="0"/>
              <a:t>∷</a:t>
            </a:r>
            <a:r>
              <a:rPr kumimoji="1" lang="en-US" altLang="zh-CN" sz="2000" dirty="0">
                <a:latin typeface="Courier New" panose="02070309020205020404" pitchFamily="49" charset="0"/>
                <a:cs typeface="Courier New" panose="02070309020205020404" pitchFamily="49" charset="0"/>
              </a:rPr>
              <a:t>func1()</a:t>
            </a:r>
          </a:p>
          <a:p>
            <a:pPr algn="just">
              <a:lnSpc>
                <a:spcPct val="90000"/>
              </a:lnSpc>
            </a:pPr>
            <a:r>
              <a:rPr kumimoji="1" lang="en-US" altLang="zh-CN"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bp</a:t>
            </a:r>
            <a:r>
              <a:rPr kumimoji="1" lang="en-US" altLang="zh-CN" sz="2000" dirty="0">
                <a:latin typeface="Courier New" panose="02070309020205020404" pitchFamily="49" charset="0"/>
                <a:cs typeface="Courier New" panose="02070309020205020404" pitchFamily="49" charset="0"/>
              </a:rPr>
              <a:t>-&gt;func2();     	//</a:t>
            </a:r>
            <a:r>
              <a:rPr kumimoji="1" lang="zh-CN" altLang="en-US" sz="2000" dirty="0">
                <a:latin typeface="Courier New" panose="02070309020205020404" pitchFamily="49" charset="0"/>
                <a:ea typeface="楷体_GB2312" pitchFamily="49" charset="-122"/>
              </a:rPr>
              <a:t>调用</a:t>
            </a:r>
            <a:r>
              <a:rPr kumimoji="1" lang="en-US" altLang="zh-CN" sz="2000" dirty="0">
                <a:latin typeface="Courier New" panose="02070309020205020404" pitchFamily="49" charset="0"/>
                <a:cs typeface="Courier New" panose="02070309020205020404" pitchFamily="49" charset="0"/>
              </a:rPr>
              <a:t>Base</a:t>
            </a:r>
            <a:r>
              <a:rPr kumimoji="1" lang="en-US" altLang="zh-CN" sz="2000" dirty="0"/>
              <a:t>∷</a:t>
            </a:r>
            <a:r>
              <a:rPr kumimoji="1" lang="en-US" altLang="zh-CN" sz="2000" dirty="0">
                <a:latin typeface="Courier New" panose="02070309020205020404" pitchFamily="49" charset="0"/>
                <a:cs typeface="Courier New" panose="02070309020205020404" pitchFamily="49" charset="0"/>
              </a:rPr>
              <a:t>func2()</a:t>
            </a:r>
          </a:p>
          <a:p>
            <a:pPr algn="just">
              <a:lnSpc>
                <a:spcPct val="90000"/>
              </a:lnSpc>
            </a:pPr>
            <a:r>
              <a:rPr kumimoji="1" lang="en-US" altLang="zh-CN"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bp</a:t>
            </a:r>
            <a:r>
              <a:rPr kumimoji="1" lang="en-US" altLang="zh-CN" sz="2000" dirty="0">
                <a:latin typeface="Courier New" panose="02070309020205020404" pitchFamily="49" charset="0"/>
                <a:cs typeface="Courier New" panose="02070309020205020404" pitchFamily="49" charset="0"/>
              </a:rPr>
              <a:t>-&gt;func4();     	//</a:t>
            </a:r>
            <a:r>
              <a:rPr kumimoji="1" lang="zh-CN" altLang="en-US" sz="2000" dirty="0">
                <a:latin typeface="Courier New" panose="02070309020205020404" pitchFamily="49" charset="0"/>
                <a:ea typeface="楷体_GB2312" pitchFamily="49" charset="-122"/>
              </a:rPr>
              <a:t>调用</a:t>
            </a:r>
            <a:r>
              <a:rPr kumimoji="1" lang="en-US" altLang="zh-CN" sz="2000" dirty="0">
                <a:latin typeface="Courier New" panose="02070309020205020404" pitchFamily="49" charset="0"/>
                <a:cs typeface="Courier New" panose="02070309020205020404" pitchFamily="49" charset="0"/>
              </a:rPr>
              <a:t>Base</a:t>
            </a:r>
            <a:r>
              <a:rPr kumimoji="1" lang="en-US" altLang="zh-CN" sz="2000" dirty="0"/>
              <a:t>∷</a:t>
            </a:r>
            <a:r>
              <a:rPr kumimoji="1" lang="en-US" altLang="zh-CN" sz="2000" dirty="0">
                <a:latin typeface="Courier New" panose="02070309020205020404" pitchFamily="49" charset="0"/>
                <a:cs typeface="Courier New" panose="02070309020205020404" pitchFamily="49" charset="0"/>
              </a:rPr>
              <a:t>func4()</a:t>
            </a:r>
          </a:p>
          <a:p>
            <a:pPr algn="just">
              <a:lnSpc>
                <a:spcPct val="90000"/>
              </a:lnSpc>
            </a:pPr>
            <a:r>
              <a:rPr kumimoji="1" lang="en-US" altLang="zh-CN" sz="2000" b="1" dirty="0">
                <a:latin typeface="Courier New" panose="02070309020205020404" pitchFamily="49" charset="0"/>
                <a:cs typeface="Courier New" panose="02070309020205020404" pitchFamily="49" charset="0"/>
              </a:rPr>
              <a:t>	}</a:t>
            </a:r>
            <a:endParaRPr kumimoji="1" lang="en-US" altLang="zh-CN" sz="2000" b="1" dirty="0"/>
          </a:p>
        </p:txBody>
      </p:sp>
      <p:sp>
        <p:nvSpPr>
          <p:cNvPr id="3" name="Rectangle 4"/>
          <p:cNvSpPr>
            <a:spLocks noChangeArrowheads="1"/>
          </p:cNvSpPr>
          <p:nvPr/>
        </p:nvSpPr>
        <p:spPr bwMode="auto">
          <a:xfrm>
            <a:off x="8979495" y="3141762"/>
            <a:ext cx="2930208" cy="160471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latin typeface="Courier New" panose="02070309020205020404" pitchFamily="49" charset="0"/>
                <a:cs typeface="Courier New" panose="02070309020205020404" pitchFamily="49" charset="0"/>
              </a:rPr>
              <a:t>--Derived func1--</a:t>
            </a:r>
          </a:p>
          <a:p>
            <a:pPr eaLnBrk="1" hangingPunct="1"/>
            <a:r>
              <a:rPr kumimoji="1" lang="en-US" altLang="zh-CN" sz="2000">
                <a:latin typeface="Courier New" panose="02070309020205020404" pitchFamily="49" charset="0"/>
                <a:cs typeface="Courier New" panose="02070309020205020404" pitchFamily="49" charset="0"/>
              </a:rPr>
              <a:t>--Base func2</a:t>
            </a:r>
            <a:r>
              <a:rPr kumimoji="1" lang="en-US" altLang="zh-CN" sz="2000">
                <a:cs typeface="Courier New" panose="02070309020205020404" pitchFamily="49" charset="0"/>
              </a:rPr>
              <a:t>—</a:t>
            </a:r>
            <a:endParaRPr kumimoji="1" lang="en-US" altLang="zh-CN" sz="2000">
              <a:latin typeface="Courier New" panose="02070309020205020404" pitchFamily="49" charset="0"/>
              <a:cs typeface="Courier New" panose="02070309020205020404" pitchFamily="49" charset="0"/>
            </a:endParaRPr>
          </a:p>
          <a:p>
            <a:pPr eaLnBrk="1" hangingPunct="1"/>
            <a:r>
              <a:rPr kumimoji="1" lang="en-US" altLang="zh-CN" sz="2000">
                <a:latin typeface="Courier New" panose="02070309020205020404" pitchFamily="49" charset="0"/>
                <a:cs typeface="Courier New" panose="02070309020205020404" pitchFamily="49" charset="0"/>
              </a:rPr>
              <a:t>--Base func4--</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66561" y="27385"/>
            <a:ext cx="592470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smtClean="0">
                <a:solidFill>
                  <a:schemeClr val="bg1"/>
                </a:solidFill>
              </a:rPr>
              <a:t>例</a:t>
            </a:r>
            <a:r>
              <a:rPr lang="en-US" altLang="zh-CN" sz="3200" b="1" dirty="0" smtClean="0">
                <a:solidFill>
                  <a:schemeClr val="bg1"/>
                </a:solidFill>
              </a:rPr>
              <a:t>8</a:t>
            </a:r>
            <a:r>
              <a:rPr lang="zh-CN" altLang="en-US" sz="3200" b="1" dirty="0" smtClean="0">
                <a:solidFill>
                  <a:schemeClr val="bg1"/>
                </a:solidFill>
              </a:rPr>
              <a:t>：</a:t>
            </a:r>
            <a:r>
              <a:rPr kumimoji="1" lang="zh-CN" altLang="en-US" sz="2800" b="1" dirty="0">
                <a:solidFill>
                  <a:schemeClr val="bg1"/>
                </a:solidFill>
              </a:rPr>
              <a:t>虚函数与重载函数的比较</a:t>
            </a:r>
            <a:endParaRPr lang="zh-CN" altLang="en-US" sz="2800" b="1" dirty="0">
              <a:solidFill>
                <a:schemeClr val="bg1"/>
              </a:solidFill>
            </a:endParaRPr>
          </a:p>
        </p:txBody>
      </p:sp>
    </p:spTree>
    <p:extLst>
      <p:ext uri="{BB962C8B-B14F-4D97-AF65-F5344CB8AC3E}">
        <p14:creationId xmlns:p14="http://schemas.microsoft.com/office/powerpoint/2010/main" val="17926650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73217" y="765498"/>
            <a:ext cx="9902421" cy="580683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gn="just">
              <a:lnSpc>
                <a:spcPct val="90000"/>
              </a:lnSpc>
              <a:buFont typeface="Wingdings" pitchFamily="2" charset="2"/>
              <a:buNone/>
              <a:defRPr/>
            </a:pPr>
            <a:r>
              <a:rPr lang="en-US" altLang="zh-CN" sz="1800" b="0" kern="0" dirty="0" smtClean="0">
                <a:latin typeface="Courier New" pitchFamily="49" charset="0"/>
                <a:cs typeface="Courier New" pitchFamily="49" charset="0"/>
              </a:rPr>
              <a:t>#</a:t>
            </a:r>
            <a:r>
              <a:rPr lang="en-US" altLang="zh-CN" sz="1800" b="0" kern="0" dirty="0">
                <a:latin typeface="Courier New" pitchFamily="49" charset="0"/>
                <a:cs typeface="Courier New" pitchFamily="49" charset="0"/>
              </a:rPr>
              <a:t>include&lt;</a:t>
            </a:r>
            <a:r>
              <a:rPr lang="en-US" altLang="zh-CN" sz="1800" b="0" kern="0" dirty="0" err="1">
                <a:latin typeface="Courier New" pitchFamily="49" charset="0"/>
                <a:cs typeface="Courier New" pitchFamily="49" charset="0"/>
              </a:rPr>
              <a:t>iostream.h</a:t>
            </a:r>
            <a:r>
              <a:rPr lang="en-US" altLang="zh-CN" sz="1800" b="0" kern="0" dirty="0">
                <a:latin typeface="Courier New" pitchFamily="49" charset="0"/>
                <a:cs typeface="Courier New" pitchFamily="49" charset="0"/>
              </a:rPr>
              <a:t>&gt;</a:t>
            </a:r>
          </a:p>
          <a:p>
            <a:pPr algn="just">
              <a:lnSpc>
                <a:spcPct val="90000"/>
              </a:lnSpc>
              <a:buFont typeface="Wingdings" pitchFamily="2" charset="2"/>
              <a:buNone/>
              <a:defRPr/>
            </a:pPr>
            <a:r>
              <a:rPr lang="en-US" altLang="zh-CN" sz="1800" b="0" kern="0" dirty="0" smtClean="0">
                <a:latin typeface="Courier New" pitchFamily="49" charset="0"/>
                <a:cs typeface="Courier New" pitchFamily="49" charset="0"/>
              </a:rPr>
              <a:t>class Base1</a:t>
            </a:r>
          </a:p>
          <a:p>
            <a:pPr algn="just">
              <a:lnSpc>
                <a:spcPct val="90000"/>
              </a:lnSpc>
              <a:buFont typeface="Wingdings" pitchFamily="2" charset="2"/>
              <a:buNone/>
              <a:defRPr/>
            </a:pPr>
            <a:r>
              <a:rPr lang="en-US" altLang="zh-CN" sz="1800" b="0" kern="0" dirty="0" smtClean="0">
                <a:latin typeface="Courier New" pitchFamily="49" charset="0"/>
                <a:cs typeface="Courier New" pitchFamily="49" charset="0"/>
              </a:rPr>
              <a:t>{</a:t>
            </a:r>
            <a:endParaRPr lang="en-US" altLang="zh-CN" sz="1800" b="0" kern="0" dirty="0">
              <a:latin typeface="Courier New" pitchFamily="49" charset="0"/>
              <a:cs typeface="Courier New" pitchFamily="49" charset="0"/>
            </a:endParaRPr>
          </a:p>
          <a:p>
            <a:pPr algn="just">
              <a:lnSpc>
                <a:spcPct val="90000"/>
              </a:lnSpc>
              <a:buFont typeface="Wingdings" pitchFamily="2" charset="2"/>
              <a:buNone/>
              <a:defRPr/>
            </a:pPr>
            <a:r>
              <a:rPr lang="en-US" altLang="zh-CN" sz="1800" b="0" kern="0" dirty="0" smtClean="0">
                <a:latin typeface="Courier New" pitchFamily="49" charset="0"/>
                <a:cs typeface="Courier New" pitchFamily="49" charset="0"/>
              </a:rPr>
              <a:t>public</a:t>
            </a:r>
            <a:r>
              <a:rPr lang="zh-CN" altLang="en-US" sz="1800" b="0" kern="0" dirty="0">
                <a:latin typeface="Courier New" pitchFamily="49" charset="0"/>
                <a:ea typeface="楷体_GB2312" pitchFamily="49" charset="-122"/>
              </a:rPr>
              <a:t>：</a:t>
            </a:r>
            <a:endParaRPr lang="zh-CN" altLang="en-US" sz="1800" b="0" kern="0" dirty="0">
              <a:latin typeface="Courier New" pitchFamily="49" charset="0"/>
              <a:cs typeface="Courier New" pitchFamily="49" charset="0"/>
            </a:endParaRPr>
          </a:p>
          <a:p>
            <a:pPr algn="just">
              <a:lnSpc>
                <a:spcPct val="90000"/>
              </a:lnSpc>
              <a:buFont typeface="Wingdings" pitchFamily="2" charset="2"/>
              <a:buNone/>
              <a:defRPr/>
            </a:pPr>
            <a:r>
              <a:rPr lang="zh-CN" altLang="en-US" sz="1800" b="0" kern="0" dirty="0">
                <a:latin typeface="Courier New" pitchFamily="49" charset="0"/>
                <a:cs typeface="Courier New" pitchFamily="49" charset="0"/>
              </a:rPr>
              <a:t>	    </a:t>
            </a:r>
            <a:r>
              <a:rPr lang="en-US" altLang="zh-CN" sz="1800" b="0" kern="0" dirty="0">
                <a:solidFill>
                  <a:srgbClr val="FF0000"/>
                </a:solidFill>
                <a:latin typeface="Courier New" pitchFamily="49" charset="0"/>
                <a:cs typeface="Courier New" pitchFamily="49" charset="0"/>
              </a:rPr>
              <a:t>virtual void fun()       </a:t>
            </a:r>
            <a:r>
              <a:rPr lang="en-US" altLang="zh-CN" sz="1800" b="0" kern="0" dirty="0">
                <a:latin typeface="Courier New" pitchFamily="49" charset="0"/>
                <a:cs typeface="Courier New" pitchFamily="49" charset="0"/>
              </a:rPr>
              <a:t>//</a:t>
            </a:r>
            <a:r>
              <a:rPr lang="zh-CN" altLang="en-US" sz="1800" b="0" kern="0" dirty="0">
                <a:latin typeface="Courier New" pitchFamily="49" charset="0"/>
                <a:ea typeface="楷体_GB2312" pitchFamily="49" charset="-122"/>
              </a:rPr>
              <a:t>定义</a:t>
            </a:r>
            <a:r>
              <a:rPr lang="en-US" altLang="zh-CN" sz="1800" b="0" kern="0" dirty="0">
                <a:latin typeface="Courier New" pitchFamily="49" charset="0"/>
                <a:cs typeface="Courier New" pitchFamily="49" charset="0"/>
              </a:rPr>
              <a:t>fun()</a:t>
            </a:r>
            <a:r>
              <a:rPr lang="zh-CN" altLang="en-US" sz="1800" b="0" kern="0" dirty="0">
                <a:latin typeface="Courier New" pitchFamily="49" charset="0"/>
                <a:ea typeface="楷体_GB2312" pitchFamily="49" charset="-122"/>
              </a:rPr>
              <a:t>是虚函数</a:t>
            </a:r>
            <a:endParaRPr lang="zh-CN" altLang="en-US" sz="1800" b="0" kern="0" dirty="0">
              <a:latin typeface="Courier New" pitchFamily="49" charset="0"/>
              <a:cs typeface="Courier New" pitchFamily="49" charset="0"/>
            </a:endParaRPr>
          </a:p>
          <a:p>
            <a:pPr algn="just">
              <a:lnSpc>
                <a:spcPct val="90000"/>
              </a:lnSpc>
              <a:buFont typeface="Wingdings" pitchFamily="2" charset="2"/>
              <a:buNone/>
              <a:defRPr/>
            </a:pPr>
            <a:r>
              <a:rPr lang="zh-CN" altLang="en-US" sz="1800" b="0" kern="0" dirty="0">
                <a:latin typeface="Courier New" pitchFamily="49" charset="0"/>
                <a:cs typeface="Courier New" pitchFamily="49" charset="0"/>
              </a:rPr>
              <a:t>	    </a:t>
            </a:r>
            <a:r>
              <a:rPr lang="en-US" altLang="zh-CN" sz="1800" b="0" kern="0" dirty="0">
                <a:latin typeface="Courier New" pitchFamily="49" charset="0"/>
                <a:cs typeface="Courier New" pitchFamily="49" charset="0"/>
              </a:rPr>
              <a:t>{   </a:t>
            </a:r>
            <a:r>
              <a:rPr lang="en-US" altLang="zh-CN" sz="1800" b="0" kern="0" dirty="0" err="1">
                <a:latin typeface="Courier New" pitchFamily="49" charset="0"/>
                <a:cs typeface="Courier New" pitchFamily="49" charset="0"/>
              </a:rPr>
              <a:t>cout</a:t>
            </a:r>
            <a:r>
              <a:rPr lang="en-US" altLang="zh-CN" sz="1800" b="0" kern="0" dirty="0">
                <a:latin typeface="Courier New" pitchFamily="49" charset="0"/>
                <a:cs typeface="Courier New" pitchFamily="49" charset="0"/>
              </a:rPr>
              <a:t>&lt;&lt;"--Base1--\n";  }</a:t>
            </a:r>
          </a:p>
          <a:p>
            <a:pPr algn="just">
              <a:lnSpc>
                <a:spcPct val="90000"/>
              </a:lnSpc>
              <a:buFont typeface="Wingdings" pitchFamily="2" charset="2"/>
              <a:buNone/>
              <a:defRPr/>
            </a:pPr>
            <a:r>
              <a:rPr lang="en-US" altLang="zh-CN" sz="1800" b="0" kern="0" dirty="0" smtClean="0">
                <a:latin typeface="Courier New" pitchFamily="49" charset="0"/>
                <a:cs typeface="Courier New" pitchFamily="49" charset="0"/>
              </a:rPr>
              <a:t>};</a:t>
            </a:r>
            <a:endParaRPr lang="en-US" altLang="zh-CN" sz="1800" b="0" kern="0" dirty="0">
              <a:latin typeface="Courier New" pitchFamily="49" charset="0"/>
              <a:cs typeface="Courier New" pitchFamily="49" charset="0"/>
            </a:endParaRPr>
          </a:p>
          <a:p>
            <a:pPr algn="just">
              <a:lnSpc>
                <a:spcPct val="90000"/>
              </a:lnSpc>
              <a:buFont typeface="Wingdings" pitchFamily="2" charset="2"/>
              <a:buNone/>
              <a:defRPr/>
            </a:pPr>
            <a:r>
              <a:rPr lang="en-US" altLang="zh-CN" sz="1800" b="0" kern="0" dirty="0" smtClean="0">
                <a:latin typeface="Courier New" pitchFamily="49" charset="0"/>
                <a:cs typeface="Courier New" pitchFamily="49" charset="0"/>
              </a:rPr>
              <a:t>class Base2</a:t>
            </a:r>
          </a:p>
          <a:p>
            <a:pPr algn="just">
              <a:lnSpc>
                <a:spcPct val="90000"/>
              </a:lnSpc>
              <a:buFont typeface="Wingdings" pitchFamily="2" charset="2"/>
              <a:buNone/>
              <a:defRPr/>
            </a:pPr>
            <a:r>
              <a:rPr lang="en-US" altLang="zh-CN" sz="1800" b="0" kern="0" dirty="0" smtClean="0">
                <a:latin typeface="Courier New" pitchFamily="49" charset="0"/>
                <a:cs typeface="Courier New" pitchFamily="49" charset="0"/>
              </a:rPr>
              <a:t>{</a:t>
            </a:r>
            <a:endParaRPr lang="en-US" altLang="zh-CN" sz="1800" b="0" kern="0" dirty="0">
              <a:latin typeface="Courier New" pitchFamily="49" charset="0"/>
              <a:cs typeface="Courier New" pitchFamily="49" charset="0"/>
            </a:endParaRPr>
          </a:p>
          <a:p>
            <a:pPr algn="just">
              <a:lnSpc>
                <a:spcPct val="90000"/>
              </a:lnSpc>
              <a:buFont typeface="Wingdings" pitchFamily="2" charset="2"/>
              <a:buNone/>
              <a:defRPr/>
            </a:pPr>
            <a:r>
              <a:rPr lang="en-US" altLang="zh-CN" sz="1800" b="0" kern="0" dirty="0" smtClean="0">
                <a:latin typeface="Courier New" pitchFamily="49" charset="0"/>
                <a:cs typeface="Courier New" pitchFamily="49" charset="0"/>
              </a:rPr>
              <a:t>public</a:t>
            </a:r>
            <a:r>
              <a:rPr lang="zh-CN" altLang="en-US" sz="1800" b="0" kern="0" dirty="0">
                <a:latin typeface="Courier New" pitchFamily="49" charset="0"/>
                <a:ea typeface="楷体_GB2312" pitchFamily="49" charset="-122"/>
              </a:rPr>
              <a:t>：</a:t>
            </a:r>
            <a:endParaRPr lang="zh-CN" altLang="en-US" sz="1800" b="0" kern="0" dirty="0">
              <a:latin typeface="Courier New" pitchFamily="49" charset="0"/>
              <a:cs typeface="Courier New" pitchFamily="49" charset="0"/>
            </a:endParaRPr>
          </a:p>
          <a:p>
            <a:pPr algn="just">
              <a:lnSpc>
                <a:spcPct val="90000"/>
              </a:lnSpc>
              <a:buFont typeface="Wingdings" pitchFamily="2" charset="2"/>
              <a:buNone/>
              <a:defRPr/>
            </a:pPr>
            <a:r>
              <a:rPr lang="zh-CN" altLang="en-US" sz="1800" b="0" kern="0" dirty="0">
                <a:latin typeface="Courier New" pitchFamily="49" charset="0"/>
                <a:cs typeface="Courier New" pitchFamily="49" charset="0"/>
              </a:rPr>
              <a:t>	    </a:t>
            </a:r>
            <a:r>
              <a:rPr lang="en-US" altLang="zh-CN" sz="1800" b="0" kern="0" dirty="0">
                <a:solidFill>
                  <a:srgbClr val="FF0000"/>
                </a:solidFill>
                <a:latin typeface="Courier New" pitchFamily="49" charset="0"/>
                <a:cs typeface="Courier New" pitchFamily="49" charset="0"/>
              </a:rPr>
              <a:t>void fun()         </a:t>
            </a:r>
            <a:r>
              <a:rPr lang="en-US" altLang="zh-CN" sz="1800" b="0" kern="0" dirty="0">
                <a:latin typeface="Courier New" pitchFamily="49" charset="0"/>
                <a:cs typeface="Courier New" pitchFamily="49" charset="0"/>
              </a:rPr>
              <a:t>//</a:t>
            </a:r>
            <a:r>
              <a:rPr lang="zh-CN" altLang="en-US" sz="1800" b="0" kern="0" dirty="0">
                <a:latin typeface="Courier New" pitchFamily="49" charset="0"/>
                <a:ea typeface="楷体_GB2312" pitchFamily="49" charset="-122"/>
              </a:rPr>
              <a:t>定义</a:t>
            </a:r>
            <a:r>
              <a:rPr lang="en-US" altLang="zh-CN" sz="1800" b="0" kern="0" dirty="0">
                <a:latin typeface="Courier New" pitchFamily="49" charset="0"/>
                <a:cs typeface="Courier New" pitchFamily="49" charset="0"/>
              </a:rPr>
              <a:t>fun()</a:t>
            </a:r>
            <a:r>
              <a:rPr lang="zh-CN" altLang="en-US" sz="1800" b="0" kern="0" dirty="0">
                <a:latin typeface="Courier New" pitchFamily="49" charset="0"/>
                <a:ea typeface="楷体_GB2312" pitchFamily="49" charset="-122"/>
              </a:rPr>
              <a:t>为普通的成员函数</a:t>
            </a:r>
            <a:endParaRPr lang="zh-CN" altLang="en-US" sz="1800" b="0" kern="0" dirty="0">
              <a:latin typeface="Courier New" pitchFamily="49" charset="0"/>
              <a:cs typeface="Courier New" pitchFamily="49" charset="0"/>
            </a:endParaRPr>
          </a:p>
          <a:p>
            <a:pPr algn="just">
              <a:lnSpc>
                <a:spcPct val="90000"/>
              </a:lnSpc>
              <a:buFont typeface="Wingdings" pitchFamily="2" charset="2"/>
              <a:buNone/>
              <a:defRPr/>
            </a:pPr>
            <a:r>
              <a:rPr lang="zh-CN" altLang="en-US" sz="1800" b="0" kern="0" dirty="0">
                <a:latin typeface="Courier New" pitchFamily="49" charset="0"/>
                <a:cs typeface="Courier New" pitchFamily="49" charset="0"/>
              </a:rPr>
              <a:t>	    </a:t>
            </a:r>
            <a:r>
              <a:rPr lang="en-US" altLang="zh-CN" sz="1800" b="0" kern="0" dirty="0">
                <a:latin typeface="Courier New" pitchFamily="49" charset="0"/>
                <a:cs typeface="Courier New" pitchFamily="49" charset="0"/>
              </a:rPr>
              <a:t>{   </a:t>
            </a:r>
            <a:r>
              <a:rPr lang="en-US" altLang="zh-CN" sz="1800" b="0" kern="0" dirty="0" err="1">
                <a:latin typeface="Courier New" pitchFamily="49" charset="0"/>
                <a:cs typeface="Courier New" pitchFamily="49" charset="0"/>
              </a:rPr>
              <a:t>cout</a:t>
            </a:r>
            <a:r>
              <a:rPr lang="en-US" altLang="zh-CN" sz="1800" b="0" kern="0" dirty="0">
                <a:latin typeface="Courier New" pitchFamily="49" charset="0"/>
                <a:cs typeface="Courier New" pitchFamily="49" charset="0"/>
              </a:rPr>
              <a:t>&lt;&lt;"--Base2--\n"; }</a:t>
            </a:r>
          </a:p>
          <a:p>
            <a:pPr algn="just">
              <a:lnSpc>
                <a:spcPct val="90000"/>
              </a:lnSpc>
              <a:buFont typeface="Wingdings" pitchFamily="2" charset="2"/>
              <a:buNone/>
              <a:defRPr/>
            </a:pPr>
            <a:r>
              <a:rPr lang="en-US" altLang="zh-CN" sz="1800" b="0" kern="0" dirty="0" smtClean="0">
                <a:latin typeface="Courier New" pitchFamily="49" charset="0"/>
                <a:cs typeface="Courier New" pitchFamily="49" charset="0"/>
              </a:rPr>
              <a:t>};</a:t>
            </a:r>
            <a:endParaRPr lang="en-US" altLang="zh-CN" sz="1800" b="0" kern="0" dirty="0">
              <a:latin typeface="Courier New" pitchFamily="49" charset="0"/>
              <a:cs typeface="Courier New" pitchFamily="49" charset="0"/>
            </a:endParaRPr>
          </a:p>
          <a:p>
            <a:pPr algn="just">
              <a:lnSpc>
                <a:spcPct val="90000"/>
              </a:lnSpc>
              <a:buFont typeface="Wingdings" pitchFamily="2" charset="2"/>
              <a:buNone/>
              <a:defRPr/>
            </a:pPr>
            <a:r>
              <a:rPr lang="en-US" altLang="zh-CN" sz="1800" b="0" kern="0" dirty="0" smtClean="0">
                <a:latin typeface="Courier New" pitchFamily="49" charset="0"/>
                <a:cs typeface="Courier New" pitchFamily="49" charset="0"/>
              </a:rPr>
              <a:t>class </a:t>
            </a:r>
            <a:r>
              <a:rPr lang="en-US" altLang="zh-CN" sz="1800" b="0" kern="0" dirty="0">
                <a:latin typeface="Courier New" pitchFamily="49" charset="0"/>
                <a:cs typeface="Courier New" pitchFamily="49" charset="0"/>
              </a:rPr>
              <a:t>Derived</a:t>
            </a:r>
            <a:r>
              <a:rPr lang="zh-CN" altLang="en-US" sz="1800" b="0" kern="0" dirty="0">
                <a:latin typeface="Courier New" pitchFamily="49" charset="0"/>
                <a:ea typeface="楷体_GB2312" pitchFamily="49" charset="-122"/>
              </a:rPr>
              <a:t>：</a:t>
            </a:r>
            <a:r>
              <a:rPr lang="en-US" altLang="zh-CN" sz="1800" b="0" kern="0" dirty="0">
                <a:solidFill>
                  <a:srgbClr val="FF0000"/>
                </a:solidFill>
                <a:latin typeface="Courier New" pitchFamily="49" charset="0"/>
                <a:cs typeface="Courier New" pitchFamily="49" charset="0"/>
              </a:rPr>
              <a:t>public Base1,public </a:t>
            </a:r>
            <a:r>
              <a:rPr lang="en-US" altLang="zh-CN" sz="1800" b="0" kern="0" dirty="0" smtClean="0">
                <a:solidFill>
                  <a:srgbClr val="FF0000"/>
                </a:solidFill>
                <a:latin typeface="Courier New" pitchFamily="49" charset="0"/>
                <a:cs typeface="Courier New" pitchFamily="49" charset="0"/>
              </a:rPr>
              <a:t>Base2</a:t>
            </a:r>
          </a:p>
          <a:p>
            <a:pPr algn="just">
              <a:lnSpc>
                <a:spcPct val="90000"/>
              </a:lnSpc>
              <a:buFont typeface="Wingdings" pitchFamily="2" charset="2"/>
              <a:buNone/>
              <a:defRPr/>
            </a:pPr>
            <a:r>
              <a:rPr lang="en-US" altLang="zh-CN" sz="1800" b="0" kern="0" dirty="0" smtClean="0">
                <a:latin typeface="Courier New" pitchFamily="49" charset="0"/>
                <a:cs typeface="Courier New" pitchFamily="49" charset="0"/>
              </a:rPr>
              <a:t>{</a:t>
            </a:r>
            <a:endParaRPr lang="en-US" altLang="zh-CN" sz="1800" b="0" kern="0" dirty="0">
              <a:latin typeface="Courier New" pitchFamily="49" charset="0"/>
              <a:cs typeface="Courier New" pitchFamily="49" charset="0"/>
            </a:endParaRPr>
          </a:p>
          <a:p>
            <a:pPr algn="just">
              <a:lnSpc>
                <a:spcPct val="90000"/>
              </a:lnSpc>
              <a:buFont typeface="Wingdings" pitchFamily="2" charset="2"/>
              <a:buNone/>
              <a:defRPr/>
            </a:pPr>
            <a:r>
              <a:rPr lang="en-US" altLang="zh-CN" sz="1800" b="0" kern="0" dirty="0" smtClean="0">
                <a:latin typeface="Courier New" pitchFamily="49" charset="0"/>
                <a:cs typeface="Courier New" pitchFamily="49" charset="0"/>
              </a:rPr>
              <a:t>public</a:t>
            </a:r>
            <a:r>
              <a:rPr lang="zh-CN" altLang="en-US" sz="1800" b="0" kern="0" dirty="0">
                <a:latin typeface="Courier New" pitchFamily="49" charset="0"/>
                <a:ea typeface="楷体_GB2312" pitchFamily="49" charset="-122"/>
              </a:rPr>
              <a:t>：</a:t>
            </a:r>
            <a:endParaRPr lang="zh-CN" altLang="en-US" sz="1800" b="0" kern="0" dirty="0">
              <a:latin typeface="Courier New" pitchFamily="49" charset="0"/>
              <a:cs typeface="Courier New" pitchFamily="49" charset="0"/>
            </a:endParaRPr>
          </a:p>
          <a:p>
            <a:pPr algn="just">
              <a:lnSpc>
                <a:spcPct val="90000"/>
              </a:lnSpc>
              <a:buFont typeface="Wingdings" pitchFamily="2" charset="2"/>
              <a:buNone/>
              <a:defRPr/>
            </a:pPr>
            <a:r>
              <a:rPr lang="zh-CN" altLang="en-US" sz="1800" b="0" kern="0" dirty="0">
                <a:latin typeface="Courier New" pitchFamily="49" charset="0"/>
                <a:cs typeface="Courier New" pitchFamily="49" charset="0"/>
              </a:rPr>
              <a:t>	    </a:t>
            </a:r>
            <a:r>
              <a:rPr lang="en-US" altLang="zh-CN" sz="1800" b="0" kern="0" dirty="0">
                <a:solidFill>
                  <a:srgbClr val="FF0000"/>
                </a:solidFill>
                <a:latin typeface="Courier New" pitchFamily="49" charset="0"/>
                <a:cs typeface="Courier New" pitchFamily="49" charset="0"/>
              </a:rPr>
              <a:t>void fun()</a:t>
            </a:r>
          </a:p>
          <a:p>
            <a:pPr algn="just">
              <a:lnSpc>
                <a:spcPct val="90000"/>
              </a:lnSpc>
              <a:buFont typeface="Wingdings" pitchFamily="2" charset="2"/>
              <a:buNone/>
              <a:defRPr/>
            </a:pPr>
            <a:r>
              <a:rPr lang="en-US" altLang="zh-CN" sz="1800" b="0" kern="0" dirty="0">
                <a:latin typeface="Courier New" pitchFamily="49" charset="0"/>
                <a:cs typeface="Courier New" pitchFamily="49" charset="0"/>
              </a:rPr>
              <a:t>	    {   </a:t>
            </a:r>
            <a:r>
              <a:rPr lang="en-US" altLang="zh-CN" sz="1800" b="0" kern="0" dirty="0" err="1">
                <a:latin typeface="Courier New" pitchFamily="49" charset="0"/>
                <a:cs typeface="Courier New" pitchFamily="49" charset="0"/>
              </a:rPr>
              <a:t>cout</a:t>
            </a:r>
            <a:r>
              <a:rPr lang="en-US" altLang="zh-CN" sz="1800" b="0" kern="0" dirty="0">
                <a:latin typeface="Courier New" pitchFamily="49" charset="0"/>
                <a:cs typeface="Courier New" pitchFamily="49" charset="0"/>
              </a:rPr>
              <a:t>&lt;&lt;"--Derived--\n";  }</a:t>
            </a:r>
          </a:p>
          <a:p>
            <a:pPr algn="just">
              <a:lnSpc>
                <a:spcPct val="90000"/>
              </a:lnSpc>
              <a:buFont typeface="Wingdings" pitchFamily="2" charset="2"/>
              <a:buNone/>
              <a:defRPr/>
            </a:pPr>
            <a:r>
              <a:rPr lang="en-US" altLang="zh-CN" sz="1800" b="0" kern="0" dirty="0" smtClean="0">
                <a:latin typeface="Courier New" pitchFamily="49" charset="0"/>
                <a:cs typeface="Courier New" pitchFamily="49" charset="0"/>
              </a:rPr>
              <a:t>};</a:t>
            </a:r>
            <a:endParaRPr lang="en-US" altLang="zh-CN" sz="1800" b="0" kern="0" dirty="0"/>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1058615" y="46210"/>
            <a:ext cx="5924702" cy="58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smtClean="0">
                <a:solidFill>
                  <a:schemeClr val="bg1"/>
                </a:solidFill>
              </a:rPr>
              <a:t>例</a:t>
            </a:r>
            <a:r>
              <a:rPr lang="en-US" altLang="zh-CN" sz="3200" b="1" dirty="0" smtClean="0">
                <a:solidFill>
                  <a:schemeClr val="bg1"/>
                </a:solidFill>
              </a:rPr>
              <a:t>9</a:t>
            </a:r>
            <a:r>
              <a:rPr lang="zh-CN" altLang="en-US" sz="3200" b="1" dirty="0" smtClean="0">
                <a:solidFill>
                  <a:schemeClr val="bg1"/>
                </a:solidFill>
              </a:rPr>
              <a:t>：</a:t>
            </a:r>
            <a:r>
              <a:rPr lang="zh-CN" altLang="en-US" sz="3200" b="1" dirty="0">
                <a:solidFill>
                  <a:schemeClr val="bg1"/>
                </a:solidFill>
              </a:rPr>
              <a:t>继承情况下的虚函数调用</a:t>
            </a:r>
          </a:p>
        </p:txBody>
      </p:sp>
    </p:spTree>
    <p:extLst>
      <p:ext uri="{BB962C8B-B14F-4D97-AF65-F5344CB8AC3E}">
        <p14:creationId xmlns:p14="http://schemas.microsoft.com/office/powerpoint/2010/main" val="1158299675"/>
      </p:ext>
    </p:extLst>
  </p:cSld>
  <p:clrMapOvr>
    <a:masterClrMapping/>
  </p:clrMapOvr>
  <p:transition spd="med">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24730" y="909514"/>
            <a:ext cx="8536376" cy="5263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dirty="0" smtClean="0">
                <a:latin typeface="Courier New" panose="02070309020205020404" pitchFamily="49" charset="0"/>
                <a:cs typeface="Courier New" panose="02070309020205020404" pitchFamily="49" charset="0"/>
              </a:rPr>
              <a:t>void </a:t>
            </a:r>
            <a:r>
              <a:rPr kumimoji="1" lang="en-US" altLang="zh-CN" dirty="0">
                <a:latin typeface="Courier New" panose="02070309020205020404" pitchFamily="49" charset="0"/>
                <a:cs typeface="Courier New" panose="02070309020205020404" pitchFamily="49" charset="0"/>
              </a:rPr>
              <a:t>main()</a:t>
            </a:r>
          </a:p>
          <a:p>
            <a:pPr algn="just"/>
            <a:r>
              <a:rPr kumimoji="1" lang="en-US" altLang="zh-CN" dirty="0" smtClean="0">
                <a:latin typeface="Courier New" panose="02070309020205020404" pitchFamily="49" charset="0"/>
                <a:cs typeface="Courier New" panose="02070309020205020404" pitchFamily="49" charset="0"/>
              </a:rPr>
              <a:t>{</a:t>
            </a:r>
            <a:endParaRPr kumimoji="1" lang="en-US" altLang="zh-CN" dirty="0">
              <a:latin typeface="Courier New" panose="02070309020205020404" pitchFamily="49" charset="0"/>
              <a:cs typeface="Courier New" panose="02070309020205020404" pitchFamily="49" charset="0"/>
            </a:endParaRPr>
          </a:p>
          <a:p>
            <a:pPr algn="just"/>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Base1 obj1,*ptr1;  </a:t>
            </a:r>
          </a:p>
          <a:p>
            <a:pPr algn="just"/>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Base2 obj2,*ptr2;  </a:t>
            </a:r>
          </a:p>
          <a:p>
            <a:pPr algn="just"/>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Derived obj3;     </a:t>
            </a:r>
          </a:p>
          <a:p>
            <a:pPr algn="just"/>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ptr1=&amp;obj1;       </a:t>
            </a:r>
          </a:p>
          <a:p>
            <a:pPr algn="just"/>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ptr1-&gt;fun();        </a:t>
            </a:r>
          </a:p>
          <a:p>
            <a:pPr algn="just"/>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ptr2=&amp;obj2;         </a:t>
            </a:r>
          </a:p>
          <a:p>
            <a:pPr algn="just"/>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ptr2-&gt;fun(); </a:t>
            </a:r>
          </a:p>
          <a:p>
            <a:pPr algn="just"/>
            <a:r>
              <a:rPr kumimoji="1" lang="en-US" altLang="zh-CN" dirty="0" smtClean="0">
                <a:latin typeface="Courier New" panose="02070309020205020404" pitchFamily="49" charset="0"/>
                <a:cs typeface="Courier New" panose="02070309020205020404" pitchFamily="49" charset="0"/>
              </a:rPr>
              <a:t>    </a:t>
            </a:r>
            <a:r>
              <a:rPr kumimoji="1" lang="en-US" altLang="zh-CN" dirty="0">
                <a:solidFill>
                  <a:srgbClr val="FF0000"/>
                </a:solidFill>
                <a:latin typeface="Courier New" panose="02070309020205020404" pitchFamily="49" charset="0"/>
                <a:cs typeface="Courier New" panose="02070309020205020404" pitchFamily="49" charset="0"/>
              </a:rPr>
              <a:t>ptr1=&amp;obj3;    </a:t>
            </a:r>
          </a:p>
          <a:p>
            <a:pPr algn="just"/>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ptr1-&gt;fun(); </a:t>
            </a:r>
          </a:p>
          <a:p>
            <a:pPr algn="just"/>
            <a:r>
              <a:rPr kumimoji="1" lang="en-US" altLang="zh-CN" dirty="0" smtClean="0">
                <a:latin typeface="Courier New" panose="02070309020205020404" pitchFamily="49" charset="0"/>
                <a:cs typeface="Courier New" panose="02070309020205020404" pitchFamily="49" charset="0"/>
              </a:rPr>
              <a:t>    </a:t>
            </a:r>
            <a:r>
              <a:rPr kumimoji="1" lang="en-US" altLang="zh-CN" dirty="0">
                <a:solidFill>
                  <a:srgbClr val="FF0000"/>
                </a:solidFill>
                <a:latin typeface="Courier New" panose="02070309020205020404" pitchFamily="49" charset="0"/>
                <a:cs typeface="Courier New" panose="02070309020205020404" pitchFamily="49" charset="0"/>
              </a:rPr>
              <a:t>ptr2=&amp;obj3; </a:t>
            </a:r>
          </a:p>
          <a:p>
            <a:pPr algn="just"/>
            <a:r>
              <a:rPr kumimoji="1" lang="en-US" altLang="zh-CN" dirty="0" smtClean="0">
                <a:latin typeface="Courier New" panose="02070309020205020404" pitchFamily="49" charset="0"/>
                <a:cs typeface="Courier New" panose="02070309020205020404" pitchFamily="49" charset="0"/>
              </a:rPr>
              <a:t>    </a:t>
            </a:r>
            <a:r>
              <a:rPr kumimoji="1" lang="en-US" altLang="zh-CN" dirty="0">
                <a:latin typeface="Courier New" panose="02070309020205020404" pitchFamily="49" charset="0"/>
                <a:cs typeface="Courier New" panose="02070309020205020404" pitchFamily="49" charset="0"/>
              </a:rPr>
              <a:t>ptr2-&gt;fun();  </a:t>
            </a:r>
          </a:p>
          <a:p>
            <a:pPr algn="just"/>
            <a:r>
              <a:rPr kumimoji="1" lang="en-US" altLang="zh-CN" dirty="0" smtClean="0">
                <a:latin typeface="Courier New" panose="02070309020205020404" pitchFamily="49" charset="0"/>
                <a:cs typeface="Courier New" panose="02070309020205020404" pitchFamily="49" charset="0"/>
              </a:rPr>
              <a:t>}</a:t>
            </a:r>
            <a:endParaRPr kumimoji="1" lang="en-US" altLang="zh-CN" dirty="0"/>
          </a:p>
        </p:txBody>
      </p:sp>
      <p:sp>
        <p:nvSpPr>
          <p:cNvPr id="3" name="Rectangle 3"/>
          <p:cNvSpPr>
            <a:spLocks noChangeArrowheads="1"/>
          </p:cNvSpPr>
          <p:nvPr/>
        </p:nvSpPr>
        <p:spPr bwMode="auto">
          <a:xfrm>
            <a:off x="6708916" y="4115753"/>
            <a:ext cx="2896270" cy="17530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latin typeface="Courier New" panose="02070309020205020404" pitchFamily="49" charset="0"/>
                <a:cs typeface="Courier New" panose="02070309020205020404" pitchFamily="49" charset="0"/>
              </a:rPr>
              <a:t>--Base1--</a:t>
            </a:r>
          </a:p>
          <a:p>
            <a:pPr eaLnBrk="1" hangingPunct="1"/>
            <a:r>
              <a:rPr kumimoji="1" lang="en-US" altLang="zh-CN">
                <a:latin typeface="Courier New" panose="02070309020205020404" pitchFamily="49" charset="0"/>
                <a:cs typeface="Courier New" panose="02070309020205020404" pitchFamily="49" charset="0"/>
              </a:rPr>
              <a:t>--Base2--</a:t>
            </a:r>
          </a:p>
          <a:p>
            <a:pPr eaLnBrk="1" hangingPunct="1"/>
            <a:r>
              <a:rPr kumimoji="1" lang="en-US" altLang="zh-CN">
                <a:latin typeface="Courier New" panose="02070309020205020404" pitchFamily="49" charset="0"/>
                <a:cs typeface="Courier New" panose="02070309020205020404" pitchFamily="49" charset="0"/>
              </a:rPr>
              <a:t>--Derived--</a:t>
            </a:r>
          </a:p>
          <a:p>
            <a:pPr eaLnBrk="1" hangingPunct="1"/>
            <a:r>
              <a:rPr kumimoji="1" lang="en-US" altLang="zh-CN">
                <a:latin typeface="Courier New" panose="02070309020205020404" pitchFamily="49" charset="0"/>
                <a:cs typeface="Courier New" panose="02070309020205020404" pitchFamily="49" charset="0"/>
              </a:rPr>
              <a:t>--Base2</a:t>
            </a:r>
            <a:r>
              <a:rPr kumimoji="1" lang="en-US" altLang="zh-CN">
                <a:cs typeface="Courier New" panose="02070309020205020404" pitchFamily="49" charset="0"/>
              </a:rPr>
              <a:t>—</a:t>
            </a:r>
            <a:endParaRPr kumimoji="1" lang="en-US" altLang="zh-CN">
              <a:latin typeface="Courier New" panose="02070309020205020404" pitchFamily="49" charset="0"/>
              <a:cs typeface="Courier New" panose="02070309020205020404" pitchFamily="49" charset="0"/>
            </a:endParaRP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1058615" y="46210"/>
            <a:ext cx="5924702" cy="58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smtClean="0">
                <a:solidFill>
                  <a:schemeClr val="bg1"/>
                </a:solidFill>
              </a:rPr>
              <a:t>例</a:t>
            </a:r>
            <a:r>
              <a:rPr lang="en-US" altLang="zh-CN" sz="3200" b="1" dirty="0" smtClean="0">
                <a:solidFill>
                  <a:schemeClr val="bg1"/>
                </a:solidFill>
              </a:rPr>
              <a:t>9</a:t>
            </a:r>
            <a:r>
              <a:rPr lang="zh-CN" altLang="en-US" sz="3200" b="1" dirty="0" smtClean="0">
                <a:solidFill>
                  <a:schemeClr val="bg1"/>
                </a:solidFill>
              </a:rPr>
              <a:t>：</a:t>
            </a:r>
            <a:r>
              <a:rPr lang="zh-CN" altLang="en-US" sz="3200" b="1" dirty="0">
                <a:solidFill>
                  <a:schemeClr val="bg1"/>
                </a:solidFill>
              </a:rPr>
              <a:t>继承情况下的虚函数调用</a:t>
            </a:r>
          </a:p>
        </p:txBody>
      </p:sp>
    </p:spTree>
    <p:extLst>
      <p:ext uri="{BB962C8B-B14F-4D97-AF65-F5344CB8AC3E}">
        <p14:creationId xmlns:p14="http://schemas.microsoft.com/office/powerpoint/2010/main" val="23237906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373217" y="1125538"/>
            <a:ext cx="9146117" cy="513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000" dirty="0" smtClean="0"/>
              <a:t>//    </a:t>
            </a:r>
            <a:r>
              <a:rPr kumimoji="1" lang="zh-CN" altLang="en-US" sz="2000" dirty="0" smtClean="0"/>
              <a:t>应用</a:t>
            </a:r>
            <a:r>
              <a:rPr kumimoji="1" lang="en-US" altLang="zh-CN" sz="2000" dirty="0"/>
              <a:t>C++</a:t>
            </a:r>
            <a:r>
              <a:rPr kumimoji="1" lang="zh-CN" altLang="en-US" sz="2000" dirty="0"/>
              <a:t>的多态性，计算三角形、矩形和圆的面积</a:t>
            </a:r>
          </a:p>
          <a:p>
            <a:pPr algn="just">
              <a:lnSpc>
                <a:spcPct val="80000"/>
              </a:lnSpc>
            </a:pPr>
            <a:r>
              <a:rPr kumimoji="1" lang="zh-CN" altLang="en-US" sz="2000" dirty="0">
                <a:latin typeface="Courier New" panose="02070309020205020404" pitchFamily="49" charset="0"/>
                <a:ea typeface="楷体_GB2312" pitchFamily="49" charset="-122"/>
              </a:rPr>
              <a:t>	</a:t>
            </a:r>
            <a:endParaRPr kumimoji="1" lang="en-US" altLang="zh-CN" sz="2000" dirty="0" smtClean="0">
              <a:latin typeface="Courier New" panose="02070309020205020404" pitchFamily="49" charset="0"/>
              <a:ea typeface="楷体_GB2312" pitchFamily="49" charset="-122"/>
            </a:endParaRPr>
          </a:p>
          <a:p>
            <a:pPr algn="just">
              <a:lnSpc>
                <a:spcPct val="80000"/>
              </a:lnSpc>
            </a:pPr>
            <a:r>
              <a:rPr kumimoji="1" lang="en-US" altLang="zh-CN" sz="2000" dirty="0" smtClean="0">
                <a:latin typeface="Courier New" panose="02070309020205020404" pitchFamily="49" charset="0"/>
                <a:ea typeface="楷体_GB2312" pitchFamily="49" charset="-122"/>
              </a:rPr>
              <a:t>#</a:t>
            </a:r>
            <a:r>
              <a:rPr kumimoji="1" lang="en-US" altLang="zh-CN" sz="2000" dirty="0">
                <a:latin typeface="Courier New" panose="02070309020205020404" pitchFamily="49" charset="0"/>
                <a:ea typeface="楷体_GB2312" pitchFamily="49" charset="-122"/>
              </a:rPr>
              <a:t>include&lt;</a:t>
            </a:r>
            <a:r>
              <a:rPr kumimoji="1" lang="en-US" altLang="zh-CN" sz="2000" dirty="0" err="1">
                <a:latin typeface="Courier New" panose="02070309020205020404" pitchFamily="49" charset="0"/>
                <a:ea typeface="楷体_GB2312" pitchFamily="49" charset="-122"/>
              </a:rPr>
              <a:t>iostream.h</a:t>
            </a:r>
            <a:r>
              <a:rPr kumimoji="1" lang="en-US" altLang="zh-CN" sz="2000" dirty="0">
                <a:latin typeface="Courier New" panose="02070309020205020404" pitchFamily="49" charset="0"/>
                <a:ea typeface="楷体_GB2312" pitchFamily="49" charset="-122"/>
              </a:rPr>
              <a:t>&gt;</a:t>
            </a:r>
          </a:p>
          <a:p>
            <a:pPr algn="just">
              <a:lnSpc>
                <a:spcPct val="80000"/>
              </a:lnSpc>
            </a:pPr>
            <a:r>
              <a:rPr kumimoji="1" lang="en-US" altLang="zh-CN" sz="2000" dirty="0" smtClean="0">
                <a:latin typeface="Courier New" panose="02070309020205020404" pitchFamily="49" charset="0"/>
                <a:ea typeface="楷体_GB2312" pitchFamily="49" charset="-122"/>
              </a:rPr>
              <a:t>class </a:t>
            </a:r>
            <a:r>
              <a:rPr kumimoji="1" lang="en-US" altLang="zh-CN" sz="2000" dirty="0">
                <a:latin typeface="Courier New" panose="02070309020205020404" pitchFamily="49" charset="0"/>
                <a:ea typeface="楷体_GB2312" pitchFamily="49" charset="-122"/>
              </a:rPr>
              <a:t>Figure </a:t>
            </a:r>
            <a:endParaRPr kumimoji="1" lang="en-US" altLang="zh-CN" sz="2000" dirty="0" smtClean="0">
              <a:latin typeface="Courier New" panose="02070309020205020404" pitchFamily="49" charset="0"/>
              <a:ea typeface="楷体_GB2312" pitchFamily="49" charset="-122"/>
            </a:endParaRPr>
          </a:p>
          <a:p>
            <a:pPr algn="just">
              <a:lnSpc>
                <a:spcPct val="80000"/>
              </a:lnSpc>
            </a:pPr>
            <a:r>
              <a:rPr kumimoji="1" lang="en-US" altLang="zh-CN" sz="2000" dirty="0" smtClean="0">
                <a:latin typeface="Courier New" panose="02070309020205020404" pitchFamily="49" charset="0"/>
                <a:ea typeface="楷体_GB2312" pitchFamily="49" charset="-122"/>
              </a:rPr>
              <a:t>{             </a:t>
            </a:r>
            <a:r>
              <a:rPr kumimoji="1" lang="en-US" altLang="zh-CN" sz="2000" dirty="0">
                <a:latin typeface="Courier New" panose="02070309020205020404" pitchFamily="49" charset="0"/>
                <a:ea typeface="楷体_GB2312" pitchFamily="49" charset="-122"/>
              </a:rPr>
              <a:t>// </a:t>
            </a:r>
            <a:r>
              <a:rPr kumimoji="1" lang="zh-CN" altLang="en-US" sz="2000" dirty="0">
                <a:latin typeface="Courier New" panose="02070309020205020404" pitchFamily="49" charset="0"/>
                <a:ea typeface="楷体_GB2312" pitchFamily="49" charset="-122"/>
              </a:rPr>
              <a:t>定义一个公共基类</a:t>
            </a:r>
          </a:p>
          <a:p>
            <a:pPr algn="just">
              <a:lnSpc>
                <a:spcPct val="80000"/>
              </a:lnSpc>
            </a:pPr>
            <a:r>
              <a:rPr kumimoji="1" lang="en-US" altLang="zh-CN" sz="2000" dirty="0" smtClean="0">
                <a:latin typeface="Courier New" panose="02070309020205020404" pitchFamily="49" charset="0"/>
                <a:ea typeface="楷体_GB2312" pitchFamily="49" charset="-122"/>
              </a:rPr>
              <a:t>public</a:t>
            </a:r>
            <a:r>
              <a:rPr kumimoji="1" lang="zh-CN" altLang="en-US" sz="2000" dirty="0">
                <a:latin typeface="Courier New" panose="02070309020205020404" pitchFamily="49" charset="0"/>
                <a:ea typeface="楷体_GB2312" pitchFamily="49" charset="-122"/>
              </a:rPr>
              <a:t>：</a:t>
            </a:r>
          </a:p>
          <a:p>
            <a:pPr algn="just">
              <a:lnSpc>
                <a:spcPct val="80000"/>
              </a:lnSpc>
            </a:pPr>
            <a:r>
              <a:rPr kumimoji="1" lang="zh-CN" altLang="en-US" sz="2000" dirty="0" smtClean="0">
                <a:latin typeface="Courier New" panose="02070309020205020404" pitchFamily="49" charset="0"/>
                <a:ea typeface="楷体_GB2312" pitchFamily="49" charset="-122"/>
              </a:rPr>
              <a:t>    </a:t>
            </a:r>
            <a:r>
              <a:rPr kumimoji="1" lang="en-US" altLang="zh-CN" sz="2000" dirty="0">
                <a:latin typeface="Courier New" panose="02070309020205020404" pitchFamily="49" charset="0"/>
                <a:ea typeface="楷体_GB2312" pitchFamily="49" charset="-122"/>
              </a:rPr>
              <a:t>Figure(double </a:t>
            </a:r>
            <a:r>
              <a:rPr kumimoji="1" lang="en-US" altLang="zh-CN" sz="2000" dirty="0" err="1">
                <a:latin typeface="Courier New" panose="02070309020205020404" pitchFamily="49" charset="0"/>
                <a:ea typeface="楷体_GB2312" pitchFamily="49" charset="-122"/>
              </a:rPr>
              <a:t>a,double</a:t>
            </a:r>
            <a:r>
              <a:rPr kumimoji="1" lang="en-US" altLang="zh-CN" sz="2000" dirty="0">
                <a:latin typeface="Courier New" panose="02070309020205020404" pitchFamily="49" charset="0"/>
                <a:ea typeface="楷体_GB2312" pitchFamily="49" charset="-122"/>
              </a:rPr>
              <a:t> b)</a:t>
            </a:r>
          </a:p>
          <a:p>
            <a:pPr algn="just">
              <a:lnSpc>
                <a:spcPct val="80000"/>
              </a:lnSpc>
            </a:pPr>
            <a:r>
              <a:rPr kumimoji="1" lang="en-US" altLang="zh-CN" sz="2000" dirty="0" smtClean="0">
                <a:latin typeface="Courier New" panose="02070309020205020404" pitchFamily="49" charset="0"/>
                <a:ea typeface="楷体_GB2312" pitchFamily="49" charset="-122"/>
              </a:rPr>
              <a:t>    </a:t>
            </a:r>
            <a:r>
              <a:rPr kumimoji="1" lang="en-US" altLang="zh-CN" sz="2000" dirty="0">
                <a:latin typeface="Courier New" panose="02070309020205020404" pitchFamily="49" charset="0"/>
                <a:ea typeface="楷体_GB2312" pitchFamily="49" charset="-122"/>
              </a:rPr>
              <a:t>{  </a:t>
            </a:r>
          </a:p>
          <a:p>
            <a:pPr algn="just">
              <a:lnSpc>
                <a:spcPct val="80000"/>
              </a:lnSpc>
            </a:pPr>
            <a:r>
              <a:rPr kumimoji="1" lang="en-US" altLang="zh-CN" sz="2000" dirty="0" smtClean="0">
                <a:latin typeface="Courier New" panose="02070309020205020404" pitchFamily="49" charset="0"/>
                <a:ea typeface="楷体_GB2312" pitchFamily="49" charset="-122"/>
              </a:rPr>
              <a:t>         </a:t>
            </a:r>
            <a:r>
              <a:rPr kumimoji="1" lang="en-US" altLang="zh-CN" sz="2000" dirty="0">
                <a:latin typeface="Courier New" panose="02070309020205020404" pitchFamily="49" charset="0"/>
                <a:ea typeface="楷体_GB2312" pitchFamily="49" charset="-122"/>
              </a:rPr>
              <a:t>x=a;</a:t>
            </a:r>
          </a:p>
          <a:p>
            <a:pPr algn="just">
              <a:lnSpc>
                <a:spcPct val="80000"/>
              </a:lnSpc>
            </a:pPr>
            <a:r>
              <a:rPr kumimoji="1" lang="en-US" altLang="zh-CN" sz="2000" dirty="0" smtClean="0">
                <a:latin typeface="Courier New" panose="02070309020205020404" pitchFamily="49" charset="0"/>
                <a:ea typeface="楷体_GB2312" pitchFamily="49" charset="-122"/>
              </a:rPr>
              <a:t>         </a:t>
            </a:r>
            <a:r>
              <a:rPr kumimoji="1" lang="en-US" altLang="zh-CN" sz="2000" dirty="0">
                <a:latin typeface="Courier New" panose="02070309020205020404" pitchFamily="49" charset="0"/>
                <a:ea typeface="楷体_GB2312" pitchFamily="49" charset="-122"/>
              </a:rPr>
              <a:t>y=b; </a:t>
            </a:r>
          </a:p>
          <a:p>
            <a:pPr algn="just">
              <a:lnSpc>
                <a:spcPct val="80000"/>
              </a:lnSpc>
            </a:pPr>
            <a:r>
              <a:rPr kumimoji="1" lang="en-US" altLang="zh-CN" sz="2000" dirty="0" smtClean="0">
                <a:latin typeface="Courier New" panose="02070309020205020404" pitchFamily="49" charset="0"/>
                <a:ea typeface="楷体_GB2312" pitchFamily="49" charset="-122"/>
              </a:rPr>
              <a:t>    </a:t>
            </a:r>
            <a:r>
              <a:rPr kumimoji="1" lang="en-US" altLang="zh-CN" sz="2000" dirty="0">
                <a:latin typeface="Courier New" panose="02070309020205020404" pitchFamily="49" charset="0"/>
                <a:ea typeface="楷体_GB2312" pitchFamily="49" charset="-122"/>
              </a:rPr>
              <a:t>}</a:t>
            </a:r>
          </a:p>
          <a:p>
            <a:pPr algn="just">
              <a:lnSpc>
                <a:spcPct val="80000"/>
              </a:lnSpc>
            </a:pPr>
            <a:r>
              <a:rPr kumimoji="1" lang="en-US" altLang="zh-CN" sz="2000" dirty="0" smtClean="0">
                <a:latin typeface="Courier New" panose="02070309020205020404" pitchFamily="49" charset="0"/>
                <a:ea typeface="楷体_GB2312" pitchFamily="49" charset="-122"/>
              </a:rPr>
              <a:t>    </a:t>
            </a:r>
            <a:r>
              <a:rPr kumimoji="1" lang="en-US" altLang="zh-CN" sz="2000" dirty="0">
                <a:solidFill>
                  <a:srgbClr val="FF0000"/>
                </a:solidFill>
                <a:latin typeface="Courier New" panose="02070309020205020404" pitchFamily="49" charset="0"/>
                <a:ea typeface="楷体_GB2312" pitchFamily="49" charset="-122"/>
              </a:rPr>
              <a:t>virtual void </a:t>
            </a:r>
            <a:r>
              <a:rPr kumimoji="1" lang="en-US" altLang="zh-CN" sz="2000" dirty="0" err="1">
                <a:solidFill>
                  <a:srgbClr val="FF0000"/>
                </a:solidFill>
                <a:latin typeface="Courier New" panose="02070309020205020404" pitchFamily="49" charset="0"/>
                <a:ea typeface="楷体_GB2312" pitchFamily="49" charset="-122"/>
              </a:rPr>
              <a:t>show_area</a:t>
            </a:r>
            <a:r>
              <a:rPr kumimoji="1" lang="en-US" altLang="zh-CN" sz="2000" dirty="0">
                <a:solidFill>
                  <a:srgbClr val="FF0000"/>
                </a:solidFill>
                <a:latin typeface="Courier New" panose="02070309020205020404" pitchFamily="49" charset="0"/>
                <a:ea typeface="楷体_GB2312" pitchFamily="49" charset="-122"/>
              </a:rPr>
              <a:t>()</a:t>
            </a:r>
          </a:p>
          <a:p>
            <a:pPr algn="just">
              <a:lnSpc>
                <a:spcPct val="80000"/>
              </a:lnSpc>
            </a:pPr>
            <a:r>
              <a:rPr kumimoji="1" lang="en-US" altLang="zh-CN" sz="2000" dirty="0" smtClean="0">
                <a:latin typeface="Courier New" panose="02070309020205020404" pitchFamily="49" charset="0"/>
                <a:ea typeface="楷体_GB2312" pitchFamily="49" charset="-122"/>
              </a:rPr>
              <a:t>    </a:t>
            </a:r>
            <a:r>
              <a:rPr kumimoji="1" lang="en-US" altLang="zh-CN" sz="2000" dirty="0">
                <a:latin typeface="Courier New" panose="02070309020205020404" pitchFamily="49" charset="0"/>
                <a:ea typeface="楷体_GB2312" pitchFamily="49" charset="-122"/>
              </a:rPr>
              <a:t>{</a:t>
            </a:r>
          </a:p>
          <a:p>
            <a:pPr algn="just">
              <a:lnSpc>
                <a:spcPct val="80000"/>
              </a:lnSpc>
            </a:pPr>
            <a:r>
              <a:rPr kumimoji="1" lang="en-US" altLang="zh-CN" sz="2000" dirty="0" smtClean="0">
                <a:latin typeface="Courier New" panose="02070309020205020404" pitchFamily="49" charset="0"/>
                <a:ea typeface="楷体_GB2312" pitchFamily="49" charset="-122"/>
              </a:rPr>
              <a:t>        </a:t>
            </a:r>
            <a:r>
              <a:rPr kumimoji="1" lang="en-US" altLang="zh-CN" sz="2000" dirty="0" err="1">
                <a:latin typeface="Courier New" panose="02070309020205020404" pitchFamily="49" charset="0"/>
                <a:ea typeface="楷体_GB2312" pitchFamily="49" charset="-122"/>
              </a:rPr>
              <a:t>cout</a:t>
            </a:r>
            <a:r>
              <a:rPr kumimoji="1" lang="en-US" altLang="zh-CN" sz="2000" dirty="0">
                <a:latin typeface="Courier New" panose="02070309020205020404" pitchFamily="49" charset="0"/>
                <a:ea typeface="楷体_GB2312" pitchFamily="49" charset="-122"/>
              </a:rPr>
              <a:t>&lt;&lt;"No area computation defined";</a:t>
            </a:r>
          </a:p>
          <a:p>
            <a:pPr algn="just">
              <a:lnSpc>
                <a:spcPct val="80000"/>
              </a:lnSpc>
            </a:pPr>
            <a:r>
              <a:rPr kumimoji="1" lang="en-US" altLang="zh-CN" sz="2000" dirty="0" smtClean="0">
                <a:latin typeface="Courier New" panose="02070309020205020404" pitchFamily="49" charset="0"/>
                <a:ea typeface="楷体_GB2312" pitchFamily="49" charset="-122"/>
              </a:rPr>
              <a:t>        </a:t>
            </a:r>
            <a:r>
              <a:rPr kumimoji="1" lang="en-US" altLang="zh-CN" sz="2000" dirty="0" err="1">
                <a:latin typeface="Courier New" panose="02070309020205020404" pitchFamily="49" charset="0"/>
                <a:ea typeface="楷体_GB2312" pitchFamily="49" charset="-122"/>
              </a:rPr>
              <a:t>cout</a:t>
            </a:r>
            <a:r>
              <a:rPr kumimoji="1" lang="en-US" altLang="zh-CN" sz="2000" dirty="0">
                <a:latin typeface="Courier New" panose="02070309020205020404" pitchFamily="49" charset="0"/>
                <a:ea typeface="楷体_GB2312" pitchFamily="49" charset="-122"/>
              </a:rPr>
              <a:t>&lt;&lt;"for this class.\n";</a:t>
            </a:r>
          </a:p>
          <a:p>
            <a:pPr algn="just">
              <a:lnSpc>
                <a:spcPct val="80000"/>
              </a:lnSpc>
            </a:pPr>
            <a:r>
              <a:rPr kumimoji="1" lang="en-US" altLang="zh-CN" sz="2000" dirty="0" smtClean="0">
                <a:latin typeface="Courier New" panose="02070309020205020404" pitchFamily="49" charset="0"/>
                <a:ea typeface="楷体_GB2312" pitchFamily="49" charset="-122"/>
              </a:rPr>
              <a:t>    }</a:t>
            </a:r>
            <a:endParaRPr kumimoji="1" lang="en-US" altLang="zh-CN" sz="2000" dirty="0">
              <a:latin typeface="Courier New" panose="02070309020205020404" pitchFamily="49" charset="0"/>
              <a:ea typeface="楷体_GB2312" pitchFamily="49" charset="-122"/>
            </a:endParaRPr>
          </a:p>
          <a:p>
            <a:pPr algn="just">
              <a:lnSpc>
                <a:spcPct val="80000"/>
              </a:lnSpc>
            </a:pPr>
            <a:r>
              <a:rPr kumimoji="1" lang="en-US" altLang="zh-CN" sz="2000" dirty="0" smtClean="0">
                <a:latin typeface="Courier New" panose="02070309020205020404" pitchFamily="49" charset="0"/>
                <a:ea typeface="楷体_GB2312" pitchFamily="49" charset="-122"/>
              </a:rPr>
              <a:t>protected</a:t>
            </a:r>
            <a:r>
              <a:rPr kumimoji="1" lang="zh-CN" altLang="en-US" sz="2000" dirty="0">
                <a:latin typeface="Courier New" panose="02070309020205020404" pitchFamily="49" charset="0"/>
                <a:ea typeface="楷体_GB2312" pitchFamily="49" charset="-122"/>
              </a:rPr>
              <a:t>：</a:t>
            </a:r>
          </a:p>
          <a:p>
            <a:pPr algn="just">
              <a:lnSpc>
                <a:spcPct val="80000"/>
              </a:lnSpc>
            </a:pPr>
            <a:r>
              <a:rPr kumimoji="1" lang="zh-CN" altLang="en-US" sz="2000" dirty="0" smtClean="0">
                <a:latin typeface="Courier New" panose="02070309020205020404" pitchFamily="49" charset="0"/>
                <a:ea typeface="楷体_GB2312" pitchFamily="49" charset="-122"/>
              </a:rPr>
              <a:t>    </a:t>
            </a:r>
            <a:r>
              <a:rPr kumimoji="1" lang="en-US" altLang="zh-CN" sz="2000" dirty="0">
                <a:latin typeface="Courier New" panose="02070309020205020404" pitchFamily="49" charset="0"/>
                <a:ea typeface="楷体_GB2312" pitchFamily="49" charset="-122"/>
              </a:rPr>
              <a:t>double </a:t>
            </a:r>
            <a:r>
              <a:rPr kumimoji="1" lang="en-US" altLang="zh-CN" sz="2000" dirty="0" err="1">
                <a:latin typeface="Courier New" panose="02070309020205020404" pitchFamily="49" charset="0"/>
                <a:ea typeface="楷体_GB2312" pitchFamily="49" charset="-122"/>
              </a:rPr>
              <a:t>x,y</a:t>
            </a:r>
            <a:r>
              <a:rPr kumimoji="1" lang="en-US" altLang="zh-CN" sz="2000" dirty="0">
                <a:latin typeface="Courier New" panose="02070309020205020404" pitchFamily="49" charset="0"/>
                <a:ea typeface="楷体_GB2312" pitchFamily="49" charset="-122"/>
              </a:rPr>
              <a:t>;</a:t>
            </a:r>
          </a:p>
          <a:p>
            <a:pPr algn="just">
              <a:lnSpc>
                <a:spcPct val="80000"/>
              </a:lnSpc>
            </a:pPr>
            <a:r>
              <a:rPr kumimoji="1" lang="en-US" altLang="zh-CN" sz="2000" dirty="0" smtClean="0">
                <a:latin typeface="Courier New" panose="02070309020205020404" pitchFamily="49" charset="0"/>
                <a:ea typeface="楷体_GB2312" pitchFamily="49" charset="-122"/>
              </a:rPr>
              <a:t>};</a:t>
            </a:r>
            <a:endParaRPr kumimoji="1" lang="en-US" altLang="zh-CN" sz="2000" dirty="0">
              <a:latin typeface="Courier New" panose="02070309020205020404" pitchFamily="49" charset="0"/>
              <a:ea typeface="楷体_GB2312" pitchFamily="49" charset="-122"/>
            </a:endParaRPr>
          </a:p>
          <a:p>
            <a:endParaRPr kumimoji="1" lang="en-US" altLang="zh-CN" sz="2000" b="1" dirty="0"/>
          </a:p>
        </p:txBody>
      </p:sp>
      <p:pic>
        <p:nvPicPr>
          <p:cNvPr id="5"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1058615" y="46210"/>
            <a:ext cx="592470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smtClean="0">
                <a:solidFill>
                  <a:schemeClr val="bg1"/>
                </a:solidFill>
              </a:rPr>
              <a:t>例</a:t>
            </a:r>
            <a:r>
              <a:rPr lang="en-US" altLang="zh-CN" sz="3200" b="1" dirty="0" smtClean="0">
                <a:solidFill>
                  <a:schemeClr val="bg1"/>
                </a:solidFill>
              </a:rPr>
              <a:t>10</a:t>
            </a:r>
            <a:r>
              <a:rPr lang="zh-CN" altLang="en-US" sz="3200" b="1" dirty="0" smtClean="0">
                <a:solidFill>
                  <a:schemeClr val="bg1"/>
                </a:solidFill>
              </a:rPr>
              <a:t>：虚函数</a:t>
            </a:r>
            <a:r>
              <a:rPr lang="zh-CN" altLang="en-US" sz="3200" b="1" dirty="0">
                <a:solidFill>
                  <a:schemeClr val="bg1"/>
                </a:solidFill>
              </a:rPr>
              <a:t>例子</a:t>
            </a:r>
          </a:p>
        </p:txBody>
      </p:sp>
    </p:spTree>
    <p:extLst>
      <p:ext uri="{BB962C8B-B14F-4D97-AF65-F5344CB8AC3E}">
        <p14:creationId xmlns:p14="http://schemas.microsoft.com/office/powerpoint/2010/main" val="3742525911"/>
      </p:ext>
    </p:extLst>
  </p:cSld>
  <p:clrMapOvr>
    <a:masterClrMapping/>
  </p:clrMapOvr>
  <p:transition spd="med">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222726" y="721915"/>
            <a:ext cx="9146117" cy="5770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pPr>
            <a:r>
              <a:rPr kumimoji="1" lang="en-US" altLang="zh-CN" sz="2000" dirty="0" smtClean="0">
                <a:latin typeface="Courier New" panose="02070309020205020404" pitchFamily="49" charset="0"/>
                <a:cs typeface="Courier New" panose="02070309020205020404" pitchFamily="49" charset="0"/>
              </a:rPr>
              <a:t>class </a:t>
            </a:r>
            <a:r>
              <a:rPr kumimoji="1" lang="en-US" altLang="zh-CN" sz="2000" dirty="0">
                <a:latin typeface="Courier New" panose="02070309020205020404" pitchFamily="49" charset="0"/>
                <a:cs typeface="Courier New" panose="02070309020205020404" pitchFamily="49" charset="0"/>
              </a:rPr>
              <a:t>Triangle</a:t>
            </a:r>
            <a:r>
              <a:rPr kumimoji="1" lang="zh-CN" altLang="en-US" sz="2000" dirty="0">
                <a:latin typeface="Courier New" panose="02070309020205020404" pitchFamily="49" charset="0"/>
                <a:ea typeface="楷体_GB2312" pitchFamily="49" charset="-122"/>
              </a:rPr>
              <a:t>：</a:t>
            </a:r>
            <a:r>
              <a:rPr kumimoji="1" lang="en-US" altLang="zh-CN" sz="2000" dirty="0">
                <a:latin typeface="Courier New" panose="02070309020205020404" pitchFamily="49" charset="0"/>
                <a:cs typeface="Courier New" panose="02070309020205020404" pitchFamily="49" charset="0"/>
              </a:rPr>
              <a:t>public Figure  // </a:t>
            </a:r>
            <a:r>
              <a:rPr kumimoji="1" lang="zh-CN" altLang="en-US" sz="2000" dirty="0">
                <a:latin typeface="Courier New" panose="02070309020205020404" pitchFamily="49" charset="0"/>
                <a:ea typeface="楷体_GB2312" pitchFamily="49" charset="-122"/>
              </a:rPr>
              <a:t>定义三角形派生类</a:t>
            </a:r>
            <a:endParaRPr kumimoji="1" lang="zh-CN" altLang="en-US" sz="2000" dirty="0">
              <a:latin typeface="Courier New" panose="02070309020205020404" pitchFamily="49" charset="0"/>
              <a:cs typeface="Courier New" panose="02070309020205020404" pitchFamily="49" charset="0"/>
            </a:endParaRPr>
          </a:p>
          <a:p>
            <a:pPr algn="just">
              <a:lnSpc>
                <a:spcPct val="80000"/>
              </a:lnSpc>
            </a:pPr>
            <a:r>
              <a:rPr kumimoji="1" lang="en-US" altLang="zh-CN" sz="2000" dirty="0" smtClean="0">
                <a:latin typeface="Courier New" panose="02070309020205020404" pitchFamily="49" charset="0"/>
                <a:cs typeface="Courier New" panose="02070309020205020404" pitchFamily="49" charset="0"/>
              </a:rPr>
              <a:t>{</a:t>
            </a:r>
            <a:endParaRPr kumimoji="1" lang="en-US" altLang="zh-CN" sz="2000" dirty="0">
              <a:latin typeface="Courier New" panose="02070309020205020404" pitchFamily="49" charset="0"/>
              <a:cs typeface="Courier New" panose="02070309020205020404" pitchFamily="49" charset="0"/>
            </a:endParaRPr>
          </a:p>
          <a:p>
            <a:pPr algn="just">
              <a:lnSpc>
                <a:spcPct val="80000"/>
              </a:lnSpc>
            </a:pPr>
            <a:r>
              <a:rPr kumimoji="1" lang="en-US" altLang="zh-CN" sz="2000" dirty="0" smtClean="0">
                <a:latin typeface="Courier New" panose="02070309020205020404" pitchFamily="49" charset="0"/>
                <a:cs typeface="Courier New" panose="02070309020205020404" pitchFamily="49" charset="0"/>
              </a:rPr>
              <a:t>public</a:t>
            </a:r>
            <a:r>
              <a:rPr kumimoji="1" lang="zh-CN" altLang="en-US" sz="2000" dirty="0">
                <a:latin typeface="Courier New" panose="02070309020205020404" pitchFamily="49" charset="0"/>
                <a:ea typeface="楷体_GB2312" pitchFamily="49" charset="-122"/>
              </a:rPr>
              <a:t>：</a:t>
            </a:r>
            <a:endParaRPr kumimoji="1" lang="zh-CN" altLang="en-US" sz="2000" dirty="0">
              <a:latin typeface="Courier New" panose="02070309020205020404" pitchFamily="49" charset="0"/>
              <a:cs typeface="Courier New" panose="02070309020205020404" pitchFamily="49" charset="0"/>
            </a:endParaRPr>
          </a:p>
          <a:p>
            <a:pPr algn="just">
              <a:lnSpc>
                <a:spcPct val="80000"/>
              </a:lnSpc>
            </a:pPr>
            <a:r>
              <a:rPr kumimoji="1" lang="zh-CN" altLang="en-US"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Triangle(double </a:t>
            </a:r>
            <a:r>
              <a:rPr kumimoji="1" lang="en-US" altLang="zh-CN" sz="2000" dirty="0" err="1">
                <a:latin typeface="Courier New" panose="02070309020205020404" pitchFamily="49" charset="0"/>
                <a:cs typeface="Courier New" panose="02070309020205020404" pitchFamily="49" charset="0"/>
              </a:rPr>
              <a:t>a,double</a:t>
            </a:r>
            <a:r>
              <a:rPr kumimoji="1" lang="en-US" altLang="zh-CN" sz="2000" dirty="0">
                <a:latin typeface="Courier New" panose="02070309020205020404" pitchFamily="49" charset="0"/>
                <a:cs typeface="Courier New" panose="02070309020205020404" pitchFamily="49" charset="0"/>
              </a:rPr>
              <a:t> b)</a:t>
            </a:r>
            <a:r>
              <a:rPr kumimoji="1" lang="zh-CN" altLang="en-US" sz="2000" dirty="0">
                <a:latin typeface="Courier New" panose="02070309020205020404" pitchFamily="49" charset="0"/>
                <a:ea typeface="楷体_GB2312" pitchFamily="49" charset="-122"/>
              </a:rPr>
              <a:t>：</a:t>
            </a:r>
            <a:r>
              <a:rPr kumimoji="1" lang="en-US" altLang="zh-CN" sz="2000" dirty="0">
                <a:latin typeface="Courier New" panose="02070309020205020404" pitchFamily="49" charset="0"/>
                <a:cs typeface="Courier New" panose="02070309020205020404" pitchFamily="49" charset="0"/>
              </a:rPr>
              <a:t>Figure(</a:t>
            </a:r>
            <a:r>
              <a:rPr kumimoji="1" lang="en-US" altLang="zh-CN" sz="2000" dirty="0" err="1">
                <a:latin typeface="Courier New" panose="02070309020205020404" pitchFamily="49" charset="0"/>
                <a:cs typeface="Courier New" panose="02070309020205020404" pitchFamily="49" charset="0"/>
              </a:rPr>
              <a:t>a,b</a:t>
            </a:r>
            <a:r>
              <a:rPr kumimoji="1" lang="en-US" altLang="zh-CN" sz="2000" dirty="0">
                <a:latin typeface="Courier New" panose="02070309020205020404" pitchFamily="49" charset="0"/>
                <a:cs typeface="Courier New" panose="02070309020205020404" pitchFamily="49" charset="0"/>
              </a:rPr>
              <a:t>)</a:t>
            </a:r>
          </a:p>
          <a:p>
            <a:pPr algn="just">
              <a:lnSpc>
                <a:spcPct val="80000"/>
              </a:lnSpc>
            </a:pPr>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	};</a:t>
            </a:r>
          </a:p>
          <a:p>
            <a:pPr algn="just">
              <a:lnSpc>
                <a:spcPct val="80000"/>
              </a:lnSpc>
            </a:pPr>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a:solidFill>
                  <a:srgbClr val="FF0000"/>
                </a:solidFill>
                <a:latin typeface="Courier New" panose="02070309020205020404" pitchFamily="49" charset="0"/>
                <a:cs typeface="Courier New" panose="02070309020205020404" pitchFamily="49" charset="0"/>
              </a:rPr>
              <a:t>void </a:t>
            </a:r>
            <a:r>
              <a:rPr kumimoji="1" lang="en-US" altLang="zh-CN" sz="2000" dirty="0" err="1">
                <a:solidFill>
                  <a:srgbClr val="FF0000"/>
                </a:solidFill>
                <a:latin typeface="Courier New" panose="02070309020205020404" pitchFamily="49" charset="0"/>
                <a:cs typeface="Courier New" panose="02070309020205020404" pitchFamily="49" charset="0"/>
              </a:rPr>
              <a:t>show_area</a:t>
            </a:r>
            <a:r>
              <a:rPr kumimoji="1" lang="en-US" altLang="zh-CN" sz="2000" dirty="0">
                <a:solidFill>
                  <a:srgbClr val="FF0000"/>
                </a:solidFill>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 </a:t>
            </a:r>
            <a:r>
              <a:rPr kumimoji="1" lang="zh-CN" altLang="en-US" sz="2000" dirty="0">
                <a:latin typeface="Courier New" panose="02070309020205020404" pitchFamily="49" charset="0"/>
                <a:ea typeface="楷体_GB2312" pitchFamily="49" charset="-122"/>
              </a:rPr>
              <a:t>虚函数重定义，用作求三角形的面积</a:t>
            </a:r>
            <a:endParaRPr kumimoji="1" lang="zh-CN" altLang="en-US" sz="2000" dirty="0">
              <a:latin typeface="Courier New" panose="02070309020205020404" pitchFamily="49" charset="0"/>
              <a:cs typeface="Courier New" panose="02070309020205020404" pitchFamily="49" charset="0"/>
            </a:endParaRPr>
          </a:p>
          <a:p>
            <a:pPr algn="just">
              <a:lnSpc>
                <a:spcPct val="80000"/>
              </a:lnSpc>
            </a:pPr>
            <a:r>
              <a:rPr kumimoji="1" lang="zh-CN" altLang="en-US"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a:t>
            </a:r>
          </a:p>
          <a:p>
            <a:pPr algn="just">
              <a:lnSpc>
                <a:spcPct val="80000"/>
              </a:lnSpc>
            </a:pPr>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cout</a:t>
            </a:r>
            <a:r>
              <a:rPr kumimoji="1" lang="en-US" altLang="zh-CN" sz="2000" dirty="0">
                <a:latin typeface="Courier New" panose="02070309020205020404" pitchFamily="49" charset="0"/>
                <a:cs typeface="Courier New" panose="02070309020205020404" pitchFamily="49" charset="0"/>
              </a:rPr>
              <a:t>&lt;&lt;"Triangle with height "&lt;&lt;x;</a:t>
            </a:r>
          </a:p>
          <a:p>
            <a:pPr algn="just">
              <a:lnSpc>
                <a:spcPct val="80000"/>
              </a:lnSpc>
            </a:pPr>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cout</a:t>
            </a:r>
            <a:r>
              <a:rPr kumimoji="1" lang="en-US" altLang="zh-CN" sz="2000" dirty="0">
                <a:latin typeface="Courier New" panose="02070309020205020404" pitchFamily="49" charset="0"/>
                <a:cs typeface="Courier New" panose="02070309020205020404" pitchFamily="49" charset="0"/>
              </a:rPr>
              <a:t>&lt;&lt;" and base "&lt;&lt;y&lt;&lt;" has an area of ";</a:t>
            </a:r>
          </a:p>
          <a:p>
            <a:pPr algn="just">
              <a:lnSpc>
                <a:spcPct val="80000"/>
              </a:lnSpc>
            </a:pPr>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cout</a:t>
            </a:r>
            <a:r>
              <a:rPr kumimoji="1" lang="en-US" altLang="zh-CN" sz="2000" dirty="0">
                <a:latin typeface="Courier New" panose="02070309020205020404" pitchFamily="49" charset="0"/>
                <a:cs typeface="Courier New" panose="02070309020205020404" pitchFamily="49" charset="0"/>
              </a:rPr>
              <a:t>&lt;&lt;x*y*0.5&lt;&lt;</a:t>
            </a:r>
            <a:r>
              <a:rPr kumimoji="1" lang="en-US" altLang="zh-CN" sz="2000" dirty="0" err="1">
                <a:latin typeface="Courier New" panose="02070309020205020404" pitchFamily="49" charset="0"/>
                <a:cs typeface="Courier New" panose="02070309020205020404" pitchFamily="49" charset="0"/>
              </a:rPr>
              <a:t>endl</a:t>
            </a:r>
            <a:r>
              <a:rPr kumimoji="1" lang="en-US" altLang="zh-CN" sz="2000" dirty="0">
                <a:latin typeface="Courier New" panose="02070309020205020404" pitchFamily="49" charset="0"/>
                <a:cs typeface="Courier New" panose="02070309020205020404" pitchFamily="49" charset="0"/>
              </a:rPr>
              <a:t>;}</a:t>
            </a:r>
          </a:p>
          <a:p>
            <a:pPr algn="just">
              <a:lnSpc>
                <a:spcPct val="80000"/>
              </a:lnSpc>
            </a:pPr>
            <a:r>
              <a:rPr kumimoji="1" lang="en-US" altLang="zh-CN" sz="2000" dirty="0" smtClean="0">
                <a:latin typeface="Courier New" panose="02070309020205020404" pitchFamily="49" charset="0"/>
                <a:cs typeface="Courier New" panose="02070309020205020404" pitchFamily="49" charset="0"/>
              </a:rPr>
              <a:t>};</a:t>
            </a:r>
            <a:endParaRPr kumimoji="1" lang="en-US" altLang="zh-CN" sz="2000" dirty="0">
              <a:latin typeface="Courier New" panose="02070309020205020404" pitchFamily="49" charset="0"/>
              <a:cs typeface="Courier New" panose="02070309020205020404" pitchFamily="49" charset="0"/>
            </a:endParaRPr>
          </a:p>
          <a:p>
            <a:pPr algn="just">
              <a:lnSpc>
                <a:spcPct val="80000"/>
              </a:lnSpc>
            </a:pPr>
            <a:r>
              <a:rPr kumimoji="1" lang="en-US" altLang="zh-CN" sz="2000" dirty="0" smtClean="0">
                <a:latin typeface="Courier New" panose="02070309020205020404" pitchFamily="49" charset="0"/>
                <a:cs typeface="Courier New" panose="02070309020205020404" pitchFamily="49" charset="0"/>
              </a:rPr>
              <a:t>class </a:t>
            </a:r>
            <a:r>
              <a:rPr kumimoji="1" lang="en-US" altLang="zh-CN" sz="2000" dirty="0">
                <a:latin typeface="Courier New" panose="02070309020205020404" pitchFamily="49" charset="0"/>
                <a:cs typeface="Courier New" panose="02070309020205020404" pitchFamily="49" charset="0"/>
              </a:rPr>
              <a:t>Square</a:t>
            </a:r>
            <a:r>
              <a:rPr kumimoji="1" lang="zh-CN" altLang="en-US" sz="2000" dirty="0">
                <a:latin typeface="Courier New" panose="02070309020205020404" pitchFamily="49" charset="0"/>
                <a:ea typeface="楷体_GB2312" pitchFamily="49" charset="-122"/>
              </a:rPr>
              <a:t>：</a:t>
            </a:r>
            <a:r>
              <a:rPr kumimoji="1" lang="en-US" altLang="zh-CN" sz="2000" dirty="0">
                <a:latin typeface="Courier New" panose="02070309020205020404" pitchFamily="49" charset="0"/>
                <a:cs typeface="Courier New" panose="02070309020205020404" pitchFamily="49" charset="0"/>
              </a:rPr>
              <a:t>public Figure </a:t>
            </a:r>
            <a:endParaRPr kumimoji="1" lang="en-US" altLang="zh-CN" sz="2000" dirty="0" smtClean="0">
              <a:latin typeface="Courier New" panose="02070309020205020404" pitchFamily="49" charset="0"/>
              <a:cs typeface="Courier New" panose="02070309020205020404" pitchFamily="49" charset="0"/>
            </a:endParaRPr>
          </a:p>
          <a:p>
            <a:pPr algn="just">
              <a:lnSpc>
                <a:spcPct val="80000"/>
              </a:lnSpc>
            </a:pPr>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	// </a:t>
            </a:r>
            <a:r>
              <a:rPr kumimoji="1" lang="zh-CN" altLang="en-US" sz="2000" dirty="0">
                <a:latin typeface="Courier New" panose="02070309020205020404" pitchFamily="49" charset="0"/>
                <a:ea typeface="楷体_GB2312" pitchFamily="49" charset="-122"/>
              </a:rPr>
              <a:t>定义矩形派生类</a:t>
            </a:r>
            <a:endParaRPr kumimoji="1" lang="zh-CN" altLang="en-US" sz="2000" dirty="0">
              <a:latin typeface="Courier New" panose="02070309020205020404" pitchFamily="49" charset="0"/>
              <a:cs typeface="Courier New" panose="02070309020205020404" pitchFamily="49" charset="0"/>
            </a:endParaRPr>
          </a:p>
          <a:p>
            <a:pPr algn="just">
              <a:lnSpc>
                <a:spcPct val="80000"/>
              </a:lnSpc>
            </a:pPr>
            <a:r>
              <a:rPr kumimoji="1" lang="en-US" altLang="zh-CN" sz="2000" dirty="0" smtClean="0">
                <a:latin typeface="Courier New" panose="02070309020205020404" pitchFamily="49" charset="0"/>
                <a:cs typeface="Courier New" panose="02070309020205020404" pitchFamily="49" charset="0"/>
              </a:rPr>
              <a:t>public</a:t>
            </a:r>
            <a:r>
              <a:rPr kumimoji="1" lang="zh-CN" altLang="en-US" sz="2000" dirty="0">
                <a:latin typeface="Courier New" panose="02070309020205020404" pitchFamily="49" charset="0"/>
                <a:ea typeface="楷体_GB2312" pitchFamily="49" charset="-122"/>
              </a:rPr>
              <a:t>：</a:t>
            </a:r>
            <a:endParaRPr kumimoji="1" lang="zh-CN" altLang="en-US" sz="2000" dirty="0">
              <a:latin typeface="Courier New" panose="02070309020205020404" pitchFamily="49" charset="0"/>
              <a:cs typeface="Courier New" panose="02070309020205020404" pitchFamily="49" charset="0"/>
            </a:endParaRPr>
          </a:p>
          <a:p>
            <a:pPr algn="just">
              <a:lnSpc>
                <a:spcPct val="80000"/>
              </a:lnSpc>
            </a:pPr>
            <a:r>
              <a:rPr kumimoji="1" lang="zh-CN" altLang="en-US"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Square(double </a:t>
            </a:r>
            <a:r>
              <a:rPr kumimoji="1" lang="en-US" altLang="zh-CN" sz="2000" dirty="0" err="1">
                <a:latin typeface="Courier New" panose="02070309020205020404" pitchFamily="49" charset="0"/>
                <a:cs typeface="Courier New" panose="02070309020205020404" pitchFamily="49" charset="0"/>
              </a:rPr>
              <a:t>a,double</a:t>
            </a:r>
            <a:r>
              <a:rPr kumimoji="1" lang="en-US" altLang="zh-CN" sz="2000" dirty="0">
                <a:latin typeface="Courier New" panose="02070309020205020404" pitchFamily="49" charset="0"/>
                <a:cs typeface="Courier New" panose="02070309020205020404" pitchFamily="49" charset="0"/>
              </a:rPr>
              <a:t> b)</a:t>
            </a:r>
            <a:r>
              <a:rPr kumimoji="1" lang="zh-CN" altLang="en-US" sz="2000" dirty="0">
                <a:latin typeface="Courier New" panose="02070309020205020404" pitchFamily="49" charset="0"/>
                <a:ea typeface="楷体_GB2312" pitchFamily="49" charset="-122"/>
              </a:rPr>
              <a:t>：</a:t>
            </a:r>
            <a:r>
              <a:rPr kumimoji="1" lang="en-US" altLang="zh-CN" sz="2000" dirty="0">
                <a:latin typeface="Courier New" panose="02070309020205020404" pitchFamily="49" charset="0"/>
                <a:cs typeface="Courier New" panose="02070309020205020404" pitchFamily="49" charset="0"/>
              </a:rPr>
              <a:t>Figure(</a:t>
            </a:r>
            <a:r>
              <a:rPr kumimoji="1" lang="en-US" altLang="zh-CN" sz="2000" dirty="0" err="1">
                <a:latin typeface="Courier New" panose="02070309020205020404" pitchFamily="49" charset="0"/>
                <a:cs typeface="Courier New" panose="02070309020205020404" pitchFamily="49" charset="0"/>
              </a:rPr>
              <a:t>a,b</a:t>
            </a:r>
            <a:r>
              <a:rPr kumimoji="1" lang="en-US" altLang="zh-CN" sz="2000" dirty="0">
                <a:latin typeface="Courier New" panose="02070309020205020404" pitchFamily="49" charset="0"/>
                <a:cs typeface="Courier New" panose="02070309020205020404" pitchFamily="49" charset="0"/>
              </a:rPr>
              <a:t>)</a:t>
            </a:r>
          </a:p>
          <a:p>
            <a:pPr algn="just">
              <a:lnSpc>
                <a:spcPct val="80000"/>
              </a:lnSpc>
            </a:pPr>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 };</a:t>
            </a:r>
          </a:p>
          <a:p>
            <a:pPr algn="just">
              <a:lnSpc>
                <a:spcPct val="80000"/>
              </a:lnSpc>
            </a:pPr>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a:solidFill>
                  <a:srgbClr val="FF0000"/>
                </a:solidFill>
                <a:latin typeface="Courier New" panose="02070309020205020404" pitchFamily="49" charset="0"/>
                <a:cs typeface="Courier New" panose="02070309020205020404" pitchFamily="49" charset="0"/>
              </a:rPr>
              <a:t>void </a:t>
            </a:r>
            <a:r>
              <a:rPr kumimoji="1" lang="en-US" altLang="zh-CN" sz="2000" dirty="0" err="1">
                <a:solidFill>
                  <a:srgbClr val="FF0000"/>
                </a:solidFill>
                <a:latin typeface="Courier New" panose="02070309020205020404" pitchFamily="49" charset="0"/>
                <a:cs typeface="Courier New" panose="02070309020205020404" pitchFamily="49" charset="0"/>
              </a:rPr>
              <a:t>show_area</a:t>
            </a:r>
            <a:r>
              <a:rPr kumimoji="1" lang="en-US" altLang="zh-CN" sz="2000" dirty="0">
                <a:solidFill>
                  <a:srgbClr val="FF0000"/>
                </a:solidFill>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 </a:t>
            </a:r>
            <a:r>
              <a:rPr kumimoji="1" lang="zh-CN" altLang="en-US" sz="2000" dirty="0">
                <a:latin typeface="Courier New" panose="02070309020205020404" pitchFamily="49" charset="0"/>
                <a:ea typeface="楷体_GB2312" pitchFamily="49" charset="-122"/>
              </a:rPr>
              <a:t>虚函数重定义</a:t>
            </a:r>
            <a:r>
              <a:rPr kumimoji="1" lang="en-US" altLang="zh-CN" sz="2000" dirty="0">
                <a:latin typeface="Courier New" panose="02070309020205020404" pitchFamily="49" charset="0"/>
                <a:cs typeface="Courier New" panose="02070309020205020404" pitchFamily="49" charset="0"/>
              </a:rPr>
              <a:t>,</a:t>
            </a:r>
            <a:r>
              <a:rPr kumimoji="1" lang="zh-CN" altLang="en-US" sz="2000" dirty="0">
                <a:latin typeface="Courier New" panose="02070309020205020404" pitchFamily="49" charset="0"/>
                <a:ea typeface="楷体_GB2312" pitchFamily="49" charset="-122"/>
              </a:rPr>
              <a:t>用作求矩形的面积</a:t>
            </a:r>
            <a:endParaRPr kumimoji="1" lang="zh-CN" altLang="en-US" sz="2000" dirty="0">
              <a:latin typeface="Courier New" panose="02070309020205020404" pitchFamily="49" charset="0"/>
              <a:cs typeface="Courier New" panose="02070309020205020404" pitchFamily="49" charset="0"/>
            </a:endParaRPr>
          </a:p>
          <a:p>
            <a:pPr algn="just">
              <a:lnSpc>
                <a:spcPct val="80000"/>
              </a:lnSpc>
            </a:pPr>
            <a:r>
              <a:rPr kumimoji="1" lang="zh-CN" altLang="en-US"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a:t>
            </a:r>
          </a:p>
          <a:p>
            <a:pPr algn="just">
              <a:lnSpc>
                <a:spcPct val="80000"/>
              </a:lnSpc>
            </a:pPr>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cout</a:t>
            </a:r>
            <a:r>
              <a:rPr kumimoji="1" lang="en-US" altLang="zh-CN" sz="2000" dirty="0">
                <a:latin typeface="Courier New" panose="02070309020205020404" pitchFamily="49" charset="0"/>
                <a:cs typeface="Courier New" panose="02070309020205020404" pitchFamily="49" charset="0"/>
              </a:rPr>
              <a:t>&lt;&lt;"Square with dimension "&lt;&lt;x;</a:t>
            </a:r>
          </a:p>
          <a:p>
            <a:pPr algn="just">
              <a:lnSpc>
                <a:spcPct val="80000"/>
              </a:lnSpc>
            </a:pPr>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cout</a:t>
            </a:r>
            <a:r>
              <a:rPr kumimoji="1" lang="en-US" altLang="zh-CN" sz="2000" dirty="0">
                <a:latin typeface="Courier New" panose="02070309020205020404" pitchFamily="49" charset="0"/>
                <a:cs typeface="Courier New" panose="02070309020205020404" pitchFamily="49" charset="0"/>
              </a:rPr>
              <a:t>&lt;&lt;" * "&lt;&lt;y&lt;&lt;" has an area of ";</a:t>
            </a:r>
          </a:p>
          <a:p>
            <a:pPr algn="just">
              <a:lnSpc>
                <a:spcPct val="80000"/>
              </a:lnSpc>
            </a:pPr>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cout</a:t>
            </a:r>
            <a:r>
              <a:rPr kumimoji="1" lang="en-US" altLang="zh-CN" sz="2000" dirty="0">
                <a:latin typeface="Courier New" panose="02070309020205020404" pitchFamily="49" charset="0"/>
                <a:cs typeface="Courier New" panose="02070309020205020404" pitchFamily="49" charset="0"/>
              </a:rPr>
              <a:t>&lt;&lt;x*y&lt;&lt;</a:t>
            </a:r>
            <a:r>
              <a:rPr kumimoji="1" lang="en-US" altLang="zh-CN" sz="2000" dirty="0" err="1">
                <a:latin typeface="Courier New" panose="02070309020205020404" pitchFamily="49" charset="0"/>
                <a:cs typeface="Courier New" panose="02070309020205020404" pitchFamily="49" charset="0"/>
              </a:rPr>
              <a:t>endl</a:t>
            </a:r>
            <a:r>
              <a:rPr kumimoji="1" lang="en-US" altLang="zh-CN" sz="2000" dirty="0">
                <a:latin typeface="Courier New" panose="02070309020205020404" pitchFamily="49" charset="0"/>
                <a:cs typeface="Courier New" panose="02070309020205020404" pitchFamily="49" charset="0"/>
              </a:rPr>
              <a:t>;</a:t>
            </a:r>
          </a:p>
          <a:p>
            <a:pPr algn="just">
              <a:lnSpc>
                <a:spcPct val="80000"/>
              </a:lnSpc>
            </a:pPr>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a:t>
            </a:r>
          </a:p>
          <a:p>
            <a:pPr algn="just">
              <a:lnSpc>
                <a:spcPct val="80000"/>
              </a:lnSpc>
            </a:pPr>
            <a:r>
              <a:rPr kumimoji="1" lang="en-US" altLang="zh-CN" sz="2000" dirty="0">
                <a:latin typeface="Courier New" panose="02070309020205020404" pitchFamily="49" charset="0"/>
                <a:cs typeface="Courier New" panose="02070309020205020404" pitchFamily="49" charset="0"/>
              </a:rPr>
              <a:t>};</a:t>
            </a:r>
            <a:endParaRPr kumimoji="1" lang="en-US" altLang="zh-CN" sz="2000" dirty="0"/>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1058615" y="46210"/>
            <a:ext cx="592470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smtClean="0">
                <a:solidFill>
                  <a:schemeClr val="bg1"/>
                </a:solidFill>
              </a:rPr>
              <a:t>例</a:t>
            </a:r>
            <a:r>
              <a:rPr lang="en-US" altLang="zh-CN" sz="3200" b="1" dirty="0" smtClean="0">
                <a:solidFill>
                  <a:schemeClr val="bg1"/>
                </a:solidFill>
              </a:rPr>
              <a:t>10</a:t>
            </a:r>
            <a:r>
              <a:rPr lang="zh-CN" altLang="en-US" sz="3200" b="1" dirty="0" smtClean="0">
                <a:solidFill>
                  <a:schemeClr val="bg1"/>
                </a:solidFill>
              </a:rPr>
              <a:t>：虚函数</a:t>
            </a:r>
            <a:r>
              <a:rPr lang="zh-CN" altLang="en-US" sz="3200" b="1" dirty="0">
                <a:solidFill>
                  <a:schemeClr val="bg1"/>
                </a:solidFill>
              </a:rPr>
              <a:t>例子</a:t>
            </a:r>
          </a:p>
        </p:txBody>
      </p:sp>
    </p:spTree>
    <p:extLst>
      <p:ext uri="{BB962C8B-B14F-4D97-AF65-F5344CB8AC3E}">
        <p14:creationId xmlns:p14="http://schemas.microsoft.com/office/powerpoint/2010/main" val="3489242442"/>
      </p:ext>
    </p:extLst>
  </p:cSld>
  <p:clrMapOvr>
    <a:masterClrMapping/>
  </p:clrMapOvr>
  <p:transition spd="med">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221759" y="1413570"/>
            <a:ext cx="9146117"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000" dirty="0" smtClean="0">
                <a:latin typeface="Courier New" panose="02070309020205020404" pitchFamily="49" charset="0"/>
                <a:cs typeface="Courier New" panose="02070309020205020404" pitchFamily="49" charset="0"/>
              </a:rPr>
              <a:t>class </a:t>
            </a:r>
            <a:r>
              <a:rPr kumimoji="1" lang="en-US" altLang="zh-CN" sz="2000" dirty="0">
                <a:latin typeface="Courier New" panose="02070309020205020404" pitchFamily="49" charset="0"/>
                <a:cs typeface="Courier New" panose="02070309020205020404" pitchFamily="49" charset="0"/>
              </a:rPr>
              <a:t>Circle</a:t>
            </a:r>
            <a:r>
              <a:rPr kumimoji="1" lang="zh-CN" altLang="en-US" sz="2000" dirty="0">
                <a:latin typeface="Courier New" panose="02070309020205020404" pitchFamily="49" charset="0"/>
                <a:ea typeface="楷体_GB2312" pitchFamily="49" charset="-122"/>
              </a:rPr>
              <a:t>：</a:t>
            </a:r>
            <a:r>
              <a:rPr kumimoji="1" lang="en-US" altLang="zh-CN" sz="2000" dirty="0">
                <a:latin typeface="Courier New" panose="02070309020205020404" pitchFamily="49" charset="0"/>
                <a:cs typeface="Courier New" panose="02070309020205020404" pitchFamily="49" charset="0"/>
              </a:rPr>
              <a:t>public Figure </a:t>
            </a:r>
            <a:endParaRPr kumimoji="1" lang="en-US" altLang="zh-CN" sz="2000" dirty="0" smtClean="0">
              <a:latin typeface="Courier New" panose="02070309020205020404" pitchFamily="49" charset="0"/>
              <a:cs typeface="Courier New" panose="02070309020205020404" pitchFamily="49" charset="0"/>
            </a:endParaRPr>
          </a:p>
          <a:p>
            <a:pPr algn="just" eaLnBrk="1" hangingPunct="1"/>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	// </a:t>
            </a:r>
            <a:r>
              <a:rPr kumimoji="1" lang="zh-CN" altLang="en-US" sz="2000" dirty="0">
                <a:latin typeface="Courier New" panose="02070309020205020404" pitchFamily="49" charset="0"/>
                <a:ea typeface="楷体_GB2312" pitchFamily="49" charset="-122"/>
              </a:rPr>
              <a:t>定义圆派生类</a:t>
            </a:r>
            <a:endParaRPr kumimoji="1" lang="zh-CN" altLang="en-US" sz="2000" dirty="0">
              <a:latin typeface="Courier New" panose="02070309020205020404" pitchFamily="49" charset="0"/>
              <a:cs typeface="Courier New" panose="02070309020205020404" pitchFamily="49" charset="0"/>
            </a:endParaRPr>
          </a:p>
          <a:p>
            <a:pPr algn="just"/>
            <a:r>
              <a:rPr kumimoji="1" lang="en-US" altLang="zh-CN" sz="2000" dirty="0" smtClean="0">
                <a:latin typeface="Courier New" panose="02070309020205020404" pitchFamily="49" charset="0"/>
                <a:cs typeface="Courier New" panose="02070309020205020404" pitchFamily="49" charset="0"/>
              </a:rPr>
              <a:t>public</a:t>
            </a:r>
            <a:r>
              <a:rPr kumimoji="1" lang="zh-CN" altLang="en-US" sz="2000" dirty="0">
                <a:latin typeface="Courier New" panose="02070309020205020404" pitchFamily="49" charset="0"/>
                <a:ea typeface="楷体_GB2312" pitchFamily="49" charset="-122"/>
              </a:rPr>
              <a:t>：</a:t>
            </a:r>
            <a:endParaRPr kumimoji="1" lang="zh-CN" altLang="en-US" sz="2000" dirty="0">
              <a:latin typeface="Courier New" panose="02070309020205020404" pitchFamily="49" charset="0"/>
              <a:cs typeface="Courier New" panose="02070309020205020404" pitchFamily="49" charset="0"/>
            </a:endParaRPr>
          </a:p>
          <a:p>
            <a:pPr algn="just"/>
            <a:r>
              <a:rPr kumimoji="1" lang="zh-CN" altLang="en-US"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Circle(double a)</a:t>
            </a:r>
            <a:r>
              <a:rPr kumimoji="1" lang="zh-CN" altLang="en-US" sz="2000" dirty="0">
                <a:latin typeface="Courier New" panose="02070309020205020404" pitchFamily="49" charset="0"/>
                <a:ea typeface="楷体_GB2312" pitchFamily="49" charset="-122"/>
              </a:rPr>
              <a:t>：</a:t>
            </a:r>
            <a:r>
              <a:rPr kumimoji="1" lang="en-US" altLang="zh-CN" sz="2000" dirty="0">
                <a:latin typeface="Courier New" panose="02070309020205020404" pitchFamily="49" charset="0"/>
                <a:cs typeface="Courier New" panose="02070309020205020404" pitchFamily="49" charset="0"/>
              </a:rPr>
              <a:t>Figure(</a:t>
            </a:r>
            <a:r>
              <a:rPr kumimoji="1" lang="en-US" altLang="zh-CN" sz="2000" dirty="0" err="1">
                <a:latin typeface="Courier New" panose="02070309020205020404" pitchFamily="49" charset="0"/>
                <a:cs typeface="Courier New" panose="02070309020205020404" pitchFamily="49" charset="0"/>
              </a:rPr>
              <a:t>a,a</a:t>
            </a:r>
            <a:r>
              <a:rPr kumimoji="1" lang="en-US" altLang="zh-CN" sz="2000" dirty="0">
                <a:latin typeface="Courier New" panose="02070309020205020404" pitchFamily="49" charset="0"/>
                <a:cs typeface="Courier New" panose="02070309020205020404" pitchFamily="49" charset="0"/>
              </a:rPr>
              <a:t>)</a:t>
            </a:r>
          </a:p>
          <a:p>
            <a:pPr algn="just"/>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  };</a:t>
            </a:r>
          </a:p>
          <a:p>
            <a:pPr algn="just"/>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a:solidFill>
                  <a:srgbClr val="FF0000"/>
                </a:solidFill>
                <a:latin typeface="Courier New" panose="02070309020205020404" pitchFamily="49" charset="0"/>
                <a:cs typeface="Courier New" panose="02070309020205020404" pitchFamily="49" charset="0"/>
              </a:rPr>
              <a:t>void </a:t>
            </a:r>
            <a:r>
              <a:rPr kumimoji="1" lang="en-US" altLang="zh-CN" sz="2000" dirty="0" err="1">
                <a:solidFill>
                  <a:srgbClr val="FF0000"/>
                </a:solidFill>
                <a:latin typeface="Courier New" panose="02070309020205020404" pitchFamily="49" charset="0"/>
                <a:cs typeface="Courier New" panose="02070309020205020404" pitchFamily="49" charset="0"/>
              </a:rPr>
              <a:t>show_area</a:t>
            </a:r>
            <a:r>
              <a:rPr kumimoji="1" lang="en-US" altLang="zh-CN" sz="2000" dirty="0">
                <a:solidFill>
                  <a:srgbClr val="FF0000"/>
                </a:solidFill>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 </a:t>
            </a:r>
            <a:r>
              <a:rPr kumimoji="1" lang="zh-CN" altLang="en-US" sz="2000" dirty="0">
                <a:latin typeface="Courier New" panose="02070309020205020404" pitchFamily="49" charset="0"/>
                <a:ea typeface="楷体_GB2312" pitchFamily="49" charset="-122"/>
              </a:rPr>
              <a:t>虚函数重定义，用作求圆的面积</a:t>
            </a:r>
            <a:endParaRPr kumimoji="1" lang="zh-CN" altLang="en-US" sz="2000" dirty="0">
              <a:latin typeface="Courier New" panose="02070309020205020404" pitchFamily="49" charset="0"/>
              <a:cs typeface="Courier New" panose="02070309020205020404" pitchFamily="49" charset="0"/>
            </a:endParaRPr>
          </a:p>
          <a:p>
            <a:pPr algn="just"/>
            <a:r>
              <a:rPr kumimoji="1" lang="zh-CN" altLang="en-US"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a:t>
            </a:r>
          </a:p>
          <a:p>
            <a:pPr algn="just"/>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cout</a:t>
            </a:r>
            <a:r>
              <a:rPr kumimoji="1" lang="en-US" altLang="zh-CN" sz="2000" dirty="0">
                <a:latin typeface="Courier New" panose="02070309020205020404" pitchFamily="49" charset="0"/>
                <a:cs typeface="Courier New" panose="02070309020205020404" pitchFamily="49" charset="0"/>
              </a:rPr>
              <a:t>&lt;&lt;"Circle with radius "&lt;&lt;x;</a:t>
            </a:r>
          </a:p>
          <a:p>
            <a:pPr algn="just"/>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cout</a:t>
            </a:r>
            <a:r>
              <a:rPr kumimoji="1" lang="en-US" altLang="zh-CN" sz="2000" dirty="0">
                <a:latin typeface="Courier New" panose="02070309020205020404" pitchFamily="49" charset="0"/>
                <a:cs typeface="Courier New" panose="02070309020205020404" pitchFamily="49" charset="0"/>
              </a:rPr>
              <a:t>&lt;&lt;" has an area of ";</a:t>
            </a:r>
          </a:p>
          <a:p>
            <a:pPr algn="just"/>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cout</a:t>
            </a:r>
            <a:r>
              <a:rPr kumimoji="1" lang="en-US" altLang="zh-CN" sz="2000" dirty="0">
                <a:latin typeface="Courier New" panose="02070309020205020404" pitchFamily="49" charset="0"/>
                <a:cs typeface="Courier New" panose="02070309020205020404" pitchFamily="49" charset="0"/>
              </a:rPr>
              <a:t>&lt;&lt;x*x*3.1416&lt;&lt;</a:t>
            </a:r>
            <a:r>
              <a:rPr kumimoji="1" lang="en-US" altLang="zh-CN" sz="2000" dirty="0" err="1">
                <a:latin typeface="Courier New" panose="02070309020205020404" pitchFamily="49" charset="0"/>
                <a:cs typeface="Courier New" panose="02070309020205020404" pitchFamily="49" charset="0"/>
              </a:rPr>
              <a:t>endl</a:t>
            </a:r>
            <a:r>
              <a:rPr kumimoji="1" lang="en-US" altLang="zh-CN" sz="2000" dirty="0">
                <a:latin typeface="Courier New" panose="02070309020205020404" pitchFamily="49" charset="0"/>
                <a:cs typeface="Courier New" panose="02070309020205020404" pitchFamily="49" charset="0"/>
              </a:rPr>
              <a:t>;</a:t>
            </a:r>
          </a:p>
          <a:p>
            <a:pPr algn="just"/>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a:t>
            </a:r>
          </a:p>
          <a:p>
            <a:pPr algn="just"/>
            <a:r>
              <a:rPr kumimoji="1" lang="en-US" altLang="zh-CN" sz="2000" dirty="0">
                <a:latin typeface="Courier New" panose="02070309020205020404" pitchFamily="49" charset="0"/>
                <a:cs typeface="Courier New" panose="02070309020205020404" pitchFamily="49" charset="0"/>
              </a:rPr>
              <a:t>};</a:t>
            </a:r>
          </a:p>
          <a:p>
            <a:endParaRPr kumimoji="1" lang="en-US" altLang="zh-CN" sz="2000" b="1" dirty="0"/>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1058615" y="46210"/>
            <a:ext cx="592470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smtClean="0">
                <a:solidFill>
                  <a:schemeClr val="bg1"/>
                </a:solidFill>
              </a:rPr>
              <a:t>例</a:t>
            </a:r>
            <a:r>
              <a:rPr lang="en-US" altLang="zh-CN" sz="3200" b="1" dirty="0" smtClean="0">
                <a:solidFill>
                  <a:schemeClr val="bg1"/>
                </a:solidFill>
              </a:rPr>
              <a:t>10</a:t>
            </a:r>
            <a:r>
              <a:rPr lang="zh-CN" altLang="en-US" sz="3200" b="1" dirty="0" smtClean="0">
                <a:solidFill>
                  <a:schemeClr val="bg1"/>
                </a:solidFill>
              </a:rPr>
              <a:t>：虚函数</a:t>
            </a:r>
            <a:r>
              <a:rPr lang="zh-CN" altLang="en-US" sz="3200" b="1" dirty="0">
                <a:solidFill>
                  <a:schemeClr val="bg1"/>
                </a:solidFill>
              </a:rPr>
              <a:t>例子</a:t>
            </a:r>
          </a:p>
        </p:txBody>
      </p:sp>
    </p:spTree>
    <p:extLst>
      <p:ext uri="{BB962C8B-B14F-4D97-AF65-F5344CB8AC3E}">
        <p14:creationId xmlns:p14="http://schemas.microsoft.com/office/powerpoint/2010/main" val="3389216121"/>
      </p:ext>
    </p:extLst>
  </p:cSld>
  <p:clrMapOvr>
    <a:masterClrMapping/>
  </p:clrMapOvr>
  <p:transition spd="med">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222727" y="685960"/>
            <a:ext cx="10297072" cy="49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265113"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000" dirty="0">
                <a:latin typeface="Courier New" panose="02070309020205020404" pitchFamily="49" charset="0"/>
                <a:cs typeface="Courier New" panose="02070309020205020404" pitchFamily="49" charset="0"/>
              </a:rPr>
              <a:t>main()</a:t>
            </a:r>
          </a:p>
          <a:p>
            <a:pPr algn="just"/>
            <a:r>
              <a:rPr kumimoji="1" lang="en-US" altLang="zh-CN" sz="2000" dirty="0" smtClean="0">
                <a:latin typeface="Courier New" panose="02070309020205020404" pitchFamily="49" charset="0"/>
                <a:cs typeface="Courier New" panose="02070309020205020404" pitchFamily="49" charset="0"/>
              </a:rPr>
              <a:t>{</a:t>
            </a:r>
            <a:endParaRPr kumimoji="1" lang="en-US" altLang="zh-CN" sz="2000" dirty="0">
              <a:latin typeface="Courier New" panose="02070309020205020404" pitchFamily="49" charset="0"/>
              <a:cs typeface="Courier New" panose="02070309020205020404" pitchFamily="49" charset="0"/>
            </a:endParaRPr>
          </a:p>
          <a:p>
            <a:pPr algn="just"/>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Figure *p;                       // </a:t>
            </a:r>
            <a:r>
              <a:rPr kumimoji="1" lang="zh-CN" altLang="en-US" sz="2000" dirty="0">
                <a:latin typeface="Courier New" panose="02070309020205020404" pitchFamily="49" charset="0"/>
                <a:ea typeface="楷体_GB2312" pitchFamily="49" charset="-122"/>
              </a:rPr>
              <a:t>定义基类指针</a:t>
            </a:r>
            <a:r>
              <a:rPr kumimoji="1" lang="en-US" altLang="zh-CN" sz="2000" dirty="0">
                <a:latin typeface="Courier New" panose="02070309020205020404" pitchFamily="49" charset="0"/>
                <a:cs typeface="Courier New" panose="02070309020205020404" pitchFamily="49" charset="0"/>
              </a:rPr>
              <a:t>p</a:t>
            </a:r>
          </a:p>
          <a:p>
            <a:pPr algn="just"/>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Triangle t(10.0,6.0);          // </a:t>
            </a:r>
            <a:r>
              <a:rPr kumimoji="1" lang="zh-CN" altLang="en-US" sz="2000" dirty="0">
                <a:latin typeface="Courier New" panose="02070309020205020404" pitchFamily="49" charset="0"/>
                <a:ea typeface="楷体_GB2312" pitchFamily="49" charset="-122"/>
              </a:rPr>
              <a:t>定义三角形类对象</a:t>
            </a:r>
            <a:r>
              <a:rPr kumimoji="1" lang="en-US" altLang="zh-CN" sz="2000" dirty="0">
                <a:latin typeface="Courier New" panose="02070309020205020404" pitchFamily="49" charset="0"/>
                <a:cs typeface="Courier New" panose="02070309020205020404" pitchFamily="49" charset="0"/>
              </a:rPr>
              <a:t>t</a:t>
            </a:r>
          </a:p>
          <a:p>
            <a:pPr algn="just"/>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Square s(10.0,6.0);            	// </a:t>
            </a:r>
            <a:r>
              <a:rPr kumimoji="1" lang="zh-CN" altLang="en-US" sz="2000" dirty="0">
                <a:latin typeface="Courier New" panose="02070309020205020404" pitchFamily="49" charset="0"/>
                <a:ea typeface="楷体_GB2312" pitchFamily="49" charset="-122"/>
              </a:rPr>
              <a:t>定义矩形类对象</a:t>
            </a:r>
            <a:r>
              <a:rPr kumimoji="1" lang="en-US" altLang="zh-CN" sz="2000" dirty="0">
                <a:latin typeface="Courier New" panose="02070309020205020404" pitchFamily="49" charset="0"/>
                <a:cs typeface="Courier New" panose="02070309020205020404" pitchFamily="49" charset="0"/>
              </a:rPr>
              <a:t>s</a:t>
            </a:r>
          </a:p>
          <a:p>
            <a:pPr algn="just"/>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Circle c(10.0);                  // </a:t>
            </a:r>
            <a:r>
              <a:rPr kumimoji="1" lang="zh-CN" altLang="en-US" sz="2000" dirty="0">
                <a:latin typeface="Courier New" panose="02070309020205020404" pitchFamily="49" charset="0"/>
                <a:ea typeface="楷体_GB2312" pitchFamily="49" charset="-122"/>
              </a:rPr>
              <a:t>定义圆类对象</a:t>
            </a:r>
            <a:r>
              <a:rPr kumimoji="1" lang="en-US" altLang="zh-CN" sz="2000" dirty="0">
                <a:latin typeface="Courier New" panose="02070309020205020404" pitchFamily="49" charset="0"/>
                <a:cs typeface="Courier New" panose="02070309020205020404" pitchFamily="49" charset="0"/>
              </a:rPr>
              <a:t>c</a:t>
            </a:r>
          </a:p>
          <a:p>
            <a:pPr algn="just"/>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p=&amp;t;</a:t>
            </a:r>
          </a:p>
          <a:p>
            <a:pPr algn="just"/>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p-&gt;</a:t>
            </a:r>
            <a:r>
              <a:rPr kumimoji="1" lang="en-US" altLang="zh-CN" sz="2000" dirty="0" err="1">
                <a:latin typeface="Courier New" panose="02070309020205020404" pitchFamily="49" charset="0"/>
                <a:cs typeface="Courier New" panose="02070309020205020404" pitchFamily="49" charset="0"/>
              </a:rPr>
              <a:t>show_area</a:t>
            </a:r>
            <a:r>
              <a:rPr kumimoji="1" lang="en-US" altLang="zh-CN" sz="2000" dirty="0">
                <a:latin typeface="Courier New" panose="02070309020205020404" pitchFamily="49" charset="0"/>
                <a:cs typeface="Courier New" panose="02070309020205020404" pitchFamily="49" charset="0"/>
              </a:rPr>
              <a:t>();                  // </a:t>
            </a:r>
            <a:r>
              <a:rPr kumimoji="1" lang="zh-CN" altLang="en-US" sz="2000" dirty="0">
                <a:latin typeface="Courier New" panose="02070309020205020404" pitchFamily="49" charset="0"/>
                <a:ea typeface="楷体_GB2312" pitchFamily="49" charset="-122"/>
              </a:rPr>
              <a:t>计算三角形面积</a:t>
            </a:r>
            <a:endParaRPr kumimoji="1" lang="zh-CN" altLang="en-US" sz="2000" dirty="0">
              <a:latin typeface="Courier New" panose="02070309020205020404" pitchFamily="49" charset="0"/>
              <a:cs typeface="Courier New" panose="02070309020205020404" pitchFamily="49" charset="0"/>
            </a:endParaRPr>
          </a:p>
          <a:p>
            <a:pPr algn="just"/>
            <a:r>
              <a:rPr kumimoji="1" lang="zh-CN" altLang="en-US"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p=&amp;s;</a:t>
            </a:r>
          </a:p>
          <a:p>
            <a:pPr algn="just"/>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p-&gt;</a:t>
            </a:r>
            <a:r>
              <a:rPr kumimoji="1" lang="en-US" altLang="zh-CN" sz="2000" dirty="0" err="1">
                <a:latin typeface="Courier New" panose="02070309020205020404" pitchFamily="49" charset="0"/>
                <a:cs typeface="Courier New" panose="02070309020205020404" pitchFamily="49" charset="0"/>
              </a:rPr>
              <a:t>show_area</a:t>
            </a:r>
            <a:r>
              <a:rPr kumimoji="1" lang="en-US" altLang="zh-CN" sz="2000" dirty="0">
                <a:latin typeface="Courier New" panose="02070309020205020404" pitchFamily="49" charset="0"/>
                <a:cs typeface="Courier New" panose="02070309020205020404" pitchFamily="49" charset="0"/>
              </a:rPr>
              <a:t>();                  // </a:t>
            </a:r>
            <a:r>
              <a:rPr kumimoji="1" lang="zh-CN" altLang="en-US" sz="2000" dirty="0">
                <a:latin typeface="Courier New" panose="02070309020205020404" pitchFamily="49" charset="0"/>
                <a:ea typeface="楷体_GB2312" pitchFamily="49" charset="-122"/>
              </a:rPr>
              <a:t>计算矩形面积</a:t>
            </a:r>
            <a:endParaRPr kumimoji="1" lang="zh-CN" altLang="en-US" sz="2000" dirty="0">
              <a:latin typeface="Courier New" panose="02070309020205020404" pitchFamily="49" charset="0"/>
              <a:cs typeface="Courier New" panose="02070309020205020404" pitchFamily="49" charset="0"/>
            </a:endParaRPr>
          </a:p>
          <a:p>
            <a:pPr algn="just"/>
            <a:r>
              <a:rPr kumimoji="1" lang="zh-CN" altLang="en-US"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p=&amp;c;</a:t>
            </a:r>
          </a:p>
          <a:p>
            <a:pPr algn="just"/>
            <a:r>
              <a:rPr kumimoji="1" lang="en-US" altLang="zh-CN"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p-&gt;</a:t>
            </a:r>
            <a:r>
              <a:rPr kumimoji="1" lang="en-US" altLang="zh-CN" sz="2000" dirty="0" err="1">
                <a:latin typeface="Courier New" panose="02070309020205020404" pitchFamily="49" charset="0"/>
                <a:cs typeface="Courier New" panose="02070309020205020404" pitchFamily="49" charset="0"/>
              </a:rPr>
              <a:t>show_area</a:t>
            </a:r>
            <a:r>
              <a:rPr kumimoji="1" lang="en-US" altLang="zh-CN" sz="2000" dirty="0">
                <a:latin typeface="Courier New" panose="02070309020205020404" pitchFamily="49" charset="0"/>
                <a:cs typeface="Courier New" panose="02070309020205020404" pitchFamily="49" charset="0"/>
              </a:rPr>
              <a:t>();                  // </a:t>
            </a:r>
            <a:r>
              <a:rPr kumimoji="1" lang="zh-CN" altLang="en-US" sz="2000" dirty="0">
                <a:latin typeface="Courier New" panose="02070309020205020404" pitchFamily="49" charset="0"/>
                <a:ea typeface="楷体_GB2312" pitchFamily="49" charset="-122"/>
              </a:rPr>
              <a:t>计算圆面积</a:t>
            </a:r>
            <a:endParaRPr kumimoji="1" lang="zh-CN" altLang="en-US" sz="2000" dirty="0">
              <a:latin typeface="Courier New" panose="02070309020205020404" pitchFamily="49" charset="0"/>
              <a:cs typeface="Courier New" panose="02070309020205020404" pitchFamily="49" charset="0"/>
            </a:endParaRPr>
          </a:p>
          <a:p>
            <a:pPr algn="just"/>
            <a:r>
              <a:rPr kumimoji="1" lang="zh-CN" altLang="en-US" sz="2000" dirty="0" smtClean="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return 0;</a:t>
            </a:r>
          </a:p>
          <a:p>
            <a:pPr algn="just"/>
            <a:r>
              <a:rPr kumimoji="1" lang="en-US" altLang="zh-CN" sz="2000" dirty="0" smtClean="0">
                <a:latin typeface="Courier New" panose="02070309020205020404" pitchFamily="49" charset="0"/>
                <a:cs typeface="Courier New" panose="02070309020205020404" pitchFamily="49" charset="0"/>
              </a:rPr>
              <a:t>}</a:t>
            </a:r>
            <a:endParaRPr kumimoji="1" lang="en-US" altLang="zh-CN" sz="2000" dirty="0">
              <a:latin typeface="Courier New" panose="02070309020205020404" pitchFamily="49" charset="0"/>
              <a:cs typeface="Courier New" panose="02070309020205020404" pitchFamily="49" charset="0"/>
            </a:endParaRPr>
          </a:p>
          <a:p>
            <a:pPr algn="just"/>
            <a:r>
              <a:rPr kumimoji="1" lang="en-US" altLang="zh-CN" sz="2000" b="1" dirty="0"/>
              <a:t> </a:t>
            </a:r>
          </a:p>
          <a:p>
            <a:endParaRPr kumimoji="1" lang="en-US" altLang="zh-CN" sz="2000" b="1" dirty="0"/>
          </a:p>
        </p:txBody>
      </p:sp>
      <p:sp>
        <p:nvSpPr>
          <p:cNvPr id="3" name="Rectangle 3"/>
          <p:cNvSpPr>
            <a:spLocks noChangeArrowheads="1"/>
          </p:cNvSpPr>
          <p:nvPr/>
        </p:nvSpPr>
        <p:spPr bwMode="auto">
          <a:xfrm>
            <a:off x="1869096" y="5085940"/>
            <a:ext cx="8155287" cy="160057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a:latin typeface="Courier New" panose="02070309020205020404" pitchFamily="49" charset="0"/>
                <a:cs typeface="Courier New" panose="02070309020205020404" pitchFamily="49" charset="0"/>
              </a:rPr>
              <a:t>Triangle with height 10 and base 6 has an area of 30</a:t>
            </a:r>
          </a:p>
          <a:p>
            <a:pPr eaLnBrk="1" hangingPunct="1"/>
            <a:r>
              <a:rPr kumimoji="1" lang="en-US" altLang="zh-CN" sz="2000">
                <a:latin typeface="Courier New" panose="02070309020205020404" pitchFamily="49" charset="0"/>
                <a:cs typeface="Courier New" panose="02070309020205020404" pitchFamily="49" charset="0"/>
              </a:rPr>
              <a:t>Square with dimension 10*6 has an area of 60</a:t>
            </a:r>
          </a:p>
          <a:p>
            <a:pPr eaLnBrk="1" hangingPunct="1"/>
            <a:r>
              <a:rPr kumimoji="1" lang="en-US" altLang="zh-CN" sz="2000">
                <a:latin typeface="Courier New" panose="02070309020205020404" pitchFamily="49" charset="0"/>
                <a:cs typeface="Courier New" panose="02070309020205020404" pitchFamily="49" charset="0"/>
              </a:rPr>
              <a:t>Circle with radius 10 has an area of 314.16</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1058615" y="46210"/>
            <a:ext cx="592470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smtClean="0">
                <a:solidFill>
                  <a:schemeClr val="bg1"/>
                </a:solidFill>
              </a:rPr>
              <a:t>例</a:t>
            </a:r>
            <a:r>
              <a:rPr lang="en-US" altLang="zh-CN" sz="3200" b="1" dirty="0" smtClean="0">
                <a:solidFill>
                  <a:schemeClr val="bg1"/>
                </a:solidFill>
              </a:rPr>
              <a:t>10</a:t>
            </a:r>
            <a:r>
              <a:rPr lang="zh-CN" altLang="en-US" sz="3200" b="1" dirty="0" smtClean="0">
                <a:solidFill>
                  <a:schemeClr val="bg1"/>
                </a:solidFill>
              </a:rPr>
              <a:t>：虚函数</a:t>
            </a:r>
            <a:r>
              <a:rPr lang="zh-CN" altLang="en-US" sz="3200" b="1" dirty="0">
                <a:solidFill>
                  <a:schemeClr val="bg1"/>
                </a:solidFill>
              </a:rPr>
              <a:t>例子</a:t>
            </a:r>
          </a:p>
        </p:txBody>
      </p:sp>
    </p:spTree>
    <p:extLst>
      <p:ext uri="{BB962C8B-B14F-4D97-AF65-F5344CB8AC3E}">
        <p14:creationId xmlns:p14="http://schemas.microsoft.com/office/powerpoint/2010/main" val="21294494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373217" y="941607"/>
            <a:ext cx="9398697"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265113"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dirty="0"/>
              <a:t>// virtual members </a:t>
            </a:r>
          </a:p>
          <a:p>
            <a:pPr algn="just" eaLnBrk="1" hangingPunct="1"/>
            <a:r>
              <a:rPr lang="en-US" altLang="zh-CN" sz="2000" dirty="0"/>
              <a:t>#include &lt;</a:t>
            </a:r>
            <a:r>
              <a:rPr lang="en-US" altLang="zh-CN" sz="2000" dirty="0" err="1"/>
              <a:t>iostream</a:t>
            </a:r>
            <a:r>
              <a:rPr lang="en-US" altLang="zh-CN" sz="2000" dirty="0"/>
              <a:t>&gt; </a:t>
            </a:r>
          </a:p>
          <a:p>
            <a:pPr algn="just" eaLnBrk="1" hangingPunct="1"/>
            <a:r>
              <a:rPr lang="en-US" altLang="zh-CN" sz="2000" dirty="0"/>
              <a:t>using namespace </a:t>
            </a:r>
            <a:r>
              <a:rPr lang="en-US" altLang="zh-CN" sz="2000" dirty="0" err="1"/>
              <a:t>std</a:t>
            </a:r>
            <a:r>
              <a:rPr lang="en-US" altLang="zh-CN" sz="2000" dirty="0"/>
              <a:t>; </a:t>
            </a:r>
          </a:p>
          <a:p>
            <a:pPr algn="just" eaLnBrk="1" hangingPunct="1"/>
            <a:r>
              <a:rPr lang="en-US" altLang="zh-CN" sz="2000" dirty="0"/>
              <a:t>class Polygon </a:t>
            </a:r>
            <a:endParaRPr lang="en-US" altLang="zh-CN" sz="2000" dirty="0" smtClean="0"/>
          </a:p>
          <a:p>
            <a:pPr algn="just" eaLnBrk="1" hangingPunct="1"/>
            <a:r>
              <a:rPr lang="en-US" altLang="zh-CN" sz="2000" dirty="0" smtClean="0"/>
              <a:t>{</a:t>
            </a:r>
            <a:endParaRPr lang="en-US" altLang="zh-CN" sz="2000" dirty="0"/>
          </a:p>
          <a:p>
            <a:pPr algn="just" eaLnBrk="1" hangingPunct="1"/>
            <a:r>
              <a:rPr lang="en-US" altLang="zh-CN" sz="2000" dirty="0"/>
              <a:t> protected: </a:t>
            </a:r>
          </a:p>
          <a:p>
            <a:pPr algn="just" eaLnBrk="1" hangingPunct="1"/>
            <a:r>
              <a:rPr lang="en-US" altLang="zh-CN" sz="2000" dirty="0"/>
              <a:t>	</a:t>
            </a:r>
            <a:r>
              <a:rPr lang="en-US" altLang="zh-CN" sz="2000" dirty="0" err="1"/>
              <a:t>int</a:t>
            </a:r>
            <a:r>
              <a:rPr lang="en-US" altLang="zh-CN" sz="2000" dirty="0"/>
              <a:t> width, height; </a:t>
            </a:r>
          </a:p>
          <a:p>
            <a:pPr algn="just" eaLnBrk="1" hangingPunct="1"/>
            <a:r>
              <a:rPr lang="en-US" altLang="zh-CN" sz="2000" dirty="0"/>
              <a:t>public: </a:t>
            </a:r>
          </a:p>
          <a:p>
            <a:pPr algn="just" eaLnBrk="1" hangingPunct="1"/>
            <a:r>
              <a:rPr lang="en-US" altLang="zh-CN" sz="2000" dirty="0"/>
              <a:t>	void </a:t>
            </a:r>
            <a:r>
              <a:rPr lang="en-US" altLang="zh-CN" sz="2000" dirty="0" err="1"/>
              <a:t>set_values</a:t>
            </a:r>
            <a:r>
              <a:rPr lang="en-US" altLang="zh-CN" sz="2000" dirty="0"/>
              <a:t> (</a:t>
            </a:r>
            <a:r>
              <a:rPr lang="en-US" altLang="zh-CN" sz="2000" dirty="0" err="1"/>
              <a:t>int</a:t>
            </a:r>
            <a:r>
              <a:rPr lang="en-US" altLang="zh-CN" sz="2000" dirty="0"/>
              <a:t> a, </a:t>
            </a:r>
            <a:r>
              <a:rPr lang="en-US" altLang="zh-CN" sz="2000" dirty="0" err="1"/>
              <a:t>int</a:t>
            </a:r>
            <a:r>
              <a:rPr lang="en-US" altLang="zh-CN" sz="2000" dirty="0"/>
              <a:t> b) { width=a; height=b; } </a:t>
            </a:r>
          </a:p>
          <a:p>
            <a:pPr algn="just" eaLnBrk="1" hangingPunct="1"/>
            <a:r>
              <a:rPr lang="en-US" altLang="zh-CN" sz="2000" dirty="0"/>
              <a:t>	</a:t>
            </a:r>
            <a:r>
              <a:rPr lang="en-US" altLang="zh-CN" sz="2000" dirty="0">
                <a:solidFill>
                  <a:srgbClr val="FF0000"/>
                </a:solidFill>
              </a:rPr>
              <a:t>virtua</a:t>
            </a:r>
            <a:r>
              <a:rPr lang="en-US" altLang="zh-CN" sz="2000" dirty="0"/>
              <a:t>l </a:t>
            </a:r>
            <a:r>
              <a:rPr lang="en-US" altLang="zh-CN" sz="2000" dirty="0" err="1"/>
              <a:t>int</a:t>
            </a:r>
            <a:r>
              <a:rPr lang="en-US" altLang="zh-CN" sz="2000" dirty="0"/>
              <a:t> area () { return 0; } </a:t>
            </a:r>
          </a:p>
          <a:p>
            <a:pPr algn="just" eaLnBrk="1" hangingPunct="1"/>
            <a:r>
              <a:rPr lang="en-US" altLang="zh-CN" sz="2000" dirty="0"/>
              <a:t>}; </a:t>
            </a:r>
          </a:p>
          <a:p>
            <a:pPr algn="just" eaLnBrk="1" hangingPunct="1"/>
            <a:endParaRPr lang="en-US" altLang="zh-CN" sz="2000" dirty="0"/>
          </a:p>
          <a:p>
            <a:pPr algn="just" eaLnBrk="1" hangingPunct="1"/>
            <a:r>
              <a:rPr lang="en-US" altLang="zh-CN" sz="2000" dirty="0"/>
              <a:t>class Rectangle: public Polygon </a:t>
            </a:r>
            <a:endParaRPr lang="en-US" altLang="zh-CN" sz="2000" dirty="0" smtClean="0"/>
          </a:p>
          <a:p>
            <a:pPr algn="just" eaLnBrk="1" hangingPunct="1"/>
            <a:r>
              <a:rPr lang="en-US" altLang="zh-CN" sz="2000" dirty="0" smtClean="0"/>
              <a:t>{</a:t>
            </a:r>
            <a:endParaRPr lang="en-US" altLang="zh-CN" sz="2000" dirty="0"/>
          </a:p>
          <a:p>
            <a:pPr algn="just" eaLnBrk="1" hangingPunct="1"/>
            <a:r>
              <a:rPr lang="en-US" altLang="zh-CN" sz="2000" dirty="0"/>
              <a:t> public: </a:t>
            </a:r>
          </a:p>
          <a:p>
            <a:pPr algn="just" eaLnBrk="1" hangingPunct="1"/>
            <a:r>
              <a:rPr lang="en-US" altLang="zh-CN" sz="2000" dirty="0"/>
              <a:t>	</a:t>
            </a:r>
            <a:r>
              <a:rPr lang="en-US" altLang="zh-CN" sz="2000" dirty="0" err="1"/>
              <a:t>int</a:t>
            </a:r>
            <a:r>
              <a:rPr lang="en-US" altLang="zh-CN" sz="2000" dirty="0"/>
              <a:t> area () { return width * height; } </a:t>
            </a:r>
          </a:p>
          <a:p>
            <a:pPr algn="just" eaLnBrk="1" hangingPunct="1"/>
            <a:r>
              <a:rPr lang="en-US" altLang="zh-CN" sz="2000" dirty="0"/>
              <a:t>};</a:t>
            </a:r>
            <a:endParaRPr kumimoji="1" lang="en-US" altLang="zh-CN" sz="2000" b="1" dirty="0">
              <a:latin typeface="Courier New" panose="02070309020205020404" pitchFamily="49" charset="0"/>
              <a:cs typeface="Courier New" panose="02070309020205020404" pitchFamily="49" charset="0"/>
            </a:endParaRPr>
          </a:p>
        </p:txBody>
      </p:sp>
      <p:pic>
        <p:nvPicPr>
          <p:cNvPr id="1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a:grpSpLocks/>
          </p:cNvGrpSpPr>
          <p:nvPr/>
        </p:nvGrpSpPr>
        <p:grpSpPr bwMode="auto">
          <a:xfrm>
            <a:off x="304800" y="71835"/>
            <a:ext cx="466725" cy="468313"/>
            <a:chOff x="1192404" y="608225"/>
            <a:chExt cx="1755828" cy="1759616"/>
          </a:xfrm>
        </p:grpSpPr>
        <p:grpSp>
          <p:nvGrpSpPr>
            <p:cNvPr id="16" name="组合 79"/>
            <p:cNvGrpSpPr>
              <a:grpSpLocks/>
            </p:cNvGrpSpPr>
            <p:nvPr/>
          </p:nvGrpSpPr>
          <p:grpSpPr bwMode="auto">
            <a:xfrm>
              <a:off x="1192404" y="608225"/>
              <a:ext cx="1755828" cy="1759616"/>
              <a:chOff x="6379729" y="2488774"/>
              <a:chExt cx="2513016" cy="2513016"/>
            </a:xfrm>
          </p:grpSpPr>
          <p:sp>
            <p:nvSpPr>
              <p:cNvPr id="1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9" name="任意多边形 83"/>
              <p:cNvGrpSpPr>
                <a:grpSpLocks/>
              </p:cNvGrpSpPr>
              <p:nvPr/>
            </p:nvGrpSpPr>
            <p:grpSpPr bwMode="auto">
              <a:xfrm>
                <a:off x="6397313" y="2490687"/>
                <a:ext cx="2505748" cy="2500354"/>
                <a:chOff x="1883664" y="1987296"/>
                <a:chExt cx="1322832" cy="1322832"/>
              </a:xfrm>
            </p:grpSpPr>
            <p:pic>
              <p:nvPicPr>
                <p:cNvPr id="2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22" name="TextBox 64"/>
          <p:cNvSpPr txBox="1">
            <a:spLocks noChangeArrowheads="1"/>
          </p:cNvSpPr>
          <p:nvPr/>
        </p:nvSpPr>
        <p:spPr bwMode="auto">
          <a:xfrm>
            <a:off x="1058615" y="46210"/>
            <a:ext cx="592470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smtClean="0">
                <a:solidFill>
                  <a:schemeClr val="bg1"/>
                </a:solidFill>
              </a:rPr>
              <a:t>例</a:t>
            </a:r>
            <a:r>
              <a:rPr lang="en-US" altLang="zh-CN" sz="3200" b="1" dirty="0" smtClean="0">
                <a:solidFill>
                  <a:schemeClr val="bg1"/>
                </a:solidFill>
              </a:rPr>
              <a:t>11</a:t>
            </a:r>
            <a:r>
              <a:rPr lang="zh-CN" altLang="en-US" sz="3200" b="1" dirty="0" smtClean="0">
                <a:solidFill>
                  <a:schemeClr val="bg1"/>
                </a:solidFill>
              </a:rPr>
              <a:t>：虚函数</a:t>
            </a:r>
            <a:r>
              <a:rPr lang="zh-CN" altLang="en-US" sz="3200" b="1" dirty="0">
                <a:solidFill>
                  <a:schemeClr val="bg1"/>
                </a:solidFill>
              </a:rPr>
              <a:t>例子</a:t>
            </a:r>
          </a:p>
        </p:txBody>
      </p:sp>
    </p:spTree>
    <p:extLst>
      <p:ext uri="{BB962C8B-B14F-4D97-AF65-F5344CB8AC3E}">
        <p14:creationId xmlns:p14="http://schemas.microsoft.com/office/powerpoint/2010/main" val="706039"/>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4227"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260"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1835"/>
            <a:ext cx="466725" cy="468313"/>
            <a:chOff x="1192404" y="608225"/>
            <a:chExt cx="1755828" cy="1759616"/>
          </a:xfrm>
        </p:grpSpPr>
        <p:grpSp>
          <p:nvGrpSpPr>
            <p:cNvPr id="944233"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44236"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44237"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803548" y="398"/>
            <a:ext cx="619345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多态性：实现</a:t>
            </a:r>
            <a:endParaRPr lang="zh-CN" altLang="en-US" sz="3000" dirty="0">
              <a:solidFill>
                <a:schemeClr val="bg1"/>
              </a:solidFill>
              <a:latin typeface="Rockwell" pitchFamily="18" charset="0"/>
              <a:ea typeface="微软雅黑" pitchFamily="34" charset="-122"/>
            </a:endParaRPr>
          </a:p>
        </p:txBody>
      </p:sp>
      <p:sp>
        <p:nvSpPr>
          <p:cNvPr id="12" name="Rectangle 3"/>
          <p:cNvSpPr txBox="1">
            <a:spLocks noChangeArrowheads="1"/>
          </p:cNvSpPr>
          <p:nvPr/>
        </p:nvSpPr>
        <p:spPr bwMode="auto">
          <a:xfrm>
            <a:off x="250825" y="716776"/>
            <a:ext cx="11680998" cy="595231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50000"/>
              </a:lnSpc>
              <a:spcBef>
                <a:spcPts val="0"/>
              </a:spcBef>
              <a:buFont typeface="Wingdings" pitchFamily="2" charset="2"/>
              <a:buNone/>
              <a:defRPr/>
            </a:pPr>
            <a:r>
              <a:rPr lang="en-US" altLang="zh-CN" sz="2200" b="0" kern="0" dirty="0" smtClean="0">
                <a:latin typeface="楷体" panose="02010609060101010101" pitchFamily="49" charset="-122"/>
                <a:ea typeface="楷体" panose="02010609060101010101" pitchFamily="49" charset="-122"/>
              </a:rPr>
              <a:t>  </a:t>
            </a:r>
            <a:r>
              <a:rPr lang="zh-CN" altLang="en-US" sz="2200" b="0" kern="0" dirty="0" smtClean="0">
                <a:latin typeface="楷体" panose="02010609060101010101" pitchFamily="49" charset="-122"/>
                <a:ea typeface="楷体" panose="02010609060101010101" pitchFamily="49" charset="-122"/>
              </a:rPr>
              <a:t>多态从实现的角度来讲可以划分为两类：编译时多态和运行时多态。在</a:t>
            </a:r>
            <a:r>
              <a:rPr lang="en-US" altLang="zh-CN" sz="2200" b="0" kern="0" dirty="0" smtClean="0">
                <a:latin typeface="楷体" panose="02010609060101010101" pitchFamily="49" charset="-122"/>
                <a:ea typeface="楷体" panose="02010609060101010101" pitchFamily="49" charset="-122"/>
              </a:rPr>
              <a:t>C++</a:t>
            </a:r>
            <a:r>
              <a:rPr lang="zh-CN" altLang="en-US" sz="2200" b="0" kern="0" dirty="0" smtClean="0">
                <a:latin typeface="楷体" panose="02010609060101010101" pitchFamily="49" charset="-122"/>
                <a:ea typeface="楷体" panose="02010609060101010101" pitchFamily="49" charset="-122"/>
              </a:rPr>
              <a:t>中，多态的实现和</a:t>
            </a:r>
            <a:r>
              <a:rPr lang="zh-CN" altLang="en-US" sz="2200" b="0" kern="0" dirty="0" smtClean="0">
                <a:solidFill>
                  <a:srgbClr val="FF0000"/>
                </a:solidFill>
                <a:latin typeface="楷体" panose="02010609060101010101" pitchFamily="49" charset="-122"/>
                <a:ea typeface="楷体" panose="02010609060101010101" pitchFamily="49" charset="-122"/>
              </a:rPr>
              <a:t>联编</a:t>
            </a:r>
            <a:r>
              <a:rPr lang="zh-CN" altLang="en-US" sz="2200" b="0" kern="0" dirty="0" smtClean="0">
                <a:latin typeface="楷体" panose="02010609060101010101" pitchFamily="49" charset="-122"/>
                <a:ea typeface="楷体" panose="02010609060101010101" pitchFamily="49" charset="-122"/>
              </a:rPr>
              <a:t>这一概念有关。</a:t>
            </a:r>
          </a:p>
          <a:p>
            <a:pPr>
              <a:lnSpc>
                <a:spcPct val="150000"/>
              </a:lnSpc>
              <a:spcBef>
                <a:spcPts val="0"/>
              </a:spcBef>
              <a:buFont typeface="Wingdings" pitchFamily="2" charset="2"/>
              <a:buNone/>
              <a:defRPr/>
            </a:pPr>
            <a:r>
              <a:rPr lang="zh-CN" altLang="en-US" sz="2200" b="0" kern="0" dirty="0" smtClean="0">
                <a:latin typeface="楷体" panose="02010609060101010101" pitchFamily="49" charset="-122"/>
                <a:ea typeface="楷体" panose="02010609060101010101" pitchFamily="49" charset="-122"/>
              </a:rPr>
              <a:t>所谓</a:t>
            </a:r>
            <a:r>
              <a:rPr lang="zh-CN" altLang="en-US" sz="2200" b="0" kern="0" dirty="0" smtClean="0">
                <a:solidFill>
                  <a:srgbClr val="FF0000"/>
                </a:solidFill>
                <a:latin typeface="楷体" panose="02010609060101010101" pitchFamily="49" charset="-122"/>
                <a:ea typeface="楷体" panose="02010609060101010101" pitchFamily="49" charset="-122"/>
              </a:rPr>
              <a:t>联编</a:t>
            </a:r>
            <a:r>
              <a:rPr lang="zh-CN" altLang="en-US" sz="2200" b="0" kern="0" dirty="0" smtClean="0">
                <a:latin typeface="楷体" panose="02010609060101010101" pitchFamily="49" charset="-122"/>
                <a:ea typeface="楷体" panose="02010609060101010101" pitchFamily="49" charset="-122"/>
              </a:rPr>
              <a:t>就是把函数名与函数体的程序代码连接</a:t>
            </a:r>
            <a:r>
              <a:rPr lang="en-US" altLang="zh-CN" sz="2200" b="0" kern="0" dirty="0" smtClean="0">
                <a:latin typeface="楷体" panose="02010609060101010101" pitchFamily="49" charset="-122"/>
                <a:ea typeface="楷体" panose="02010609060101010101" pitchFamily="49" charset="-122"/>
              </a:rPr>
              <a:t>(</a:t>
            </a:r>
            <a:r>
              <a:rPr lang="zh-CN" altLang="en-US" sz="2200" b="0" kern="0" dirty="0" smtClean="0">
                <a:latin typeface="楷体" panose="02010609060101010101" pitchFamily="49" charset="-122"/>
                <a:ea typeface="楷体" panose="02010609060101010101" pitchFamily="49" charset="-122"/>
              </a:rPr>
              <a:t>联系</a:t>
            </a:r>
            <a:r>
              <a:rPr lang="en-US" altLang="zh-CN" sz="2200" b="0" kern="0" dirty="0" smtClean="0">
                <a:latin typeface="楷体" panose="02010609060101010101" pitchFamily="49" charset="-122"/>
                <a:ea typeface="楷体" panose="02010609060101010101" pitchFamily="49" charset="-122"/>
              </a:rPr>
              <a:t>)</a:t>
            </a:r>
            <a:r>
              <a:rPr lang="zh-CN" altLang="en-US" sz="2200" b="0" kern="0" dirty="0" smtClean="0">
                <a:latin typeface="楷体" panose="02010609060101010101" pitchFamily="49" charset="-122"/>
                <a:ea typeface="楷体" panose="02010609060101010101" pitchFamily="49" charset="-122"/>
              </a:rPr>
              <a:t>在一起的过程。</a:t>
            </a:r>
          </a:p>
          <a:p>
            <a:pPr>
              <a:lnSpc>
                <a:spcPct val="150000"/>
              </a:lnSpc>
              <a:spcBef>
                <a:spcPts val="0"/>
              </a:spcBef>
              <a:buFont typeface="Wingdings" pitchFamily="2" charset="2"/>
              <a:buNone/>
              <a:defRPr/>
            </a:pPr>
            <a:r>
              <a:rPr lang="zh-CN" altLang="en-US" sz="2200" b="0" kern="0" dirty="0" smtClean="0">
                <a:solidFill>
                  <a:srgbClr val="FF0000"/>
                </a:solidFill>
                <a:latin typeface="楷体" panose="02010609060101010101" pitchFamily="49" charset="-122"/>
                <a:ea typeface="楷体" panose="02010609060101010101" pitchFamily="49" charset="-122"/>
              </a:rPr>
              <a:t>静态联编</a:t>
            </a:r>
            <a:r>
              <a:rPr lang="zh-CN" altLang="en-US" sz="2200" b="0" kern="0" dirty="0" smtClean="0">
                <a:latin typeface="楷体" panose="02010609060101010101" pitchFamily="49" charset="-122"/>
                <a:ea typeface="楷体" panose="02010609060101010101" pitchFamily="49" charset="-122"/>
              </a:rPr>
              <a:t>就是在</a:t>
            </a:r>
            <a:r>
              <a:rPr lang="zh-CN" altLang="en-US" sz="2200" b="0" kern="0" dirty="0" smtClean="0">
                <a:solidFill>
                  <a:srgbClr val="FF0000"/>
                </a:solidFill>
                <a:latin typeface="楷体" panose="02010609060101010101" pitchFamily="49" charset="-122"/>
                <a:ea typeface="楷体" panose="02010609060101010101" pitchFamily="49" charset="-122"/>
              </a:rPr>
              <a:t>编译</a:t>
            </a:r>
            <a:r>
              <a:rPr lang="zh-CN" altLang="en-US" sz="2200" b="0" kern="0" dirty="0" smtClean="0">
                <a:latin typeface="楷体" panose="02010609060101010101" pitchFamily="49" charset="-122"/>
                <a:ea typeface="楷体" panose="02010609060101010101" pitchFamily="49" charset="-122"/>
              </a:rPr>
              <a:t>阶段完成的联编。</a:t>
            </a:r>
          </a:p>
          <a:p>
            <a:pPr>
              <a:lnSpc>
                <a:spcPct val="150000"/>
              </a:lnSpc>
              <a:spcBef>
                <a:spcPts val="0"/>
              </a:spcBef>
              <a:buFont typeface="Wingdings" pitchFamily="2" charset="2"/>
              <a:buNone/>
              <a:defRPr/>
            </a:pPr>
            <a:r>
              <a:rPr lang="zh-CN" altLang="en-US" sz="2200" b="0" kern="0" dirty="0" smtClean="0">
                <a:solidFill>
                  <a:srgbClr val="FF0000"/>
                </a:solidFill>
                <a:latin typeface="楷体" panose="02010609060101010101" pitchFamily="49" charset="-122"/>
                <a:ea typeface="楷体" panose="02010609060101010101" pitchFamily="49" charset="-122"/>
              </a:rPr>
              <a:t>动态联编</a:t>
            </a:r>
            <a:r>
              <a:rPr lang="zh-CN" altLang="en-US" sz="2200" b="0" kern="0" dirty="0" smtClean="0">
                <a:latin typeface="楷体" panose="02010609060101010101" pitchFamily="49" charset="-122"/>
                <a:ea typeface="楷体" panose="02010609060101010101" pitchFamily="49" charset="-122"/>
              </a:rPr>
              <a:t>是</a:t>
            </a:r>
            <a:r>
              <a:rPr lang="zh-CN" altLang="en-US" sz="2200" b="0" kern="0" dirty="0" smtClean="0">
                <a:solidFill>
                  <a:srgbClr val="FF0000"/>
                </a:solidFill>
                <a:latin typeface="楷体" panose="02010609060101010101" pitchFamily="49" charset="-122"/>
                <a:ea typeface="楷体" panose="02010609060101010101" pitchFamily="49" charset="-122"/>
              </a:rPr>
              <a:t>运行</a:t>
            </a:r>
            <a:r>
              <a:rPr lang="zh-CN" altLang="en-US" sz="2200" b="0" kern="0" dirty="0" smtClean="0">
                <a:latin typeface="楷体" panose="02010609060101010101" pitchFamily="49" charset="-122"/>
                <a:ea typeface="楷体" panose="02010609060101010101" pitchFamily="49" charset="-122"/>
              </a:rPr>
              <a:t>阶段完成的联编。</a:t>
            </a:r>
          </a:p>
          <a:p>
            <a:pPr>
              <a:lnSpc>
                <a:spcPct val="150000"/>
              </a:lnSpc>
              <a:spcBef>
                <a:spcPts val="0"/>
              </a:spcBef>
              <a:buFont typeface="Wingdings" pitchFamily="2" charset="2"/>
              <a:buNone/>
              <a:defRPr/>
            </a:pPr>
            <a:r>
              <a:rPr lang="zh-CN" altLang="en-US" sz="2200" b="0" kern="0" dirty="0" smtClean="0">
                <a:latin typeface="楷体" panose="02010609060101010101" pitchFamily="49" charset="-122"/>
                <a:ea typeface="楷体" panose="02010609060101010101" pitchFamily="49" charset="-122"/>
              </a:rPr>
              <a:t>多态从实现的角度来讲可以划分为两类：</a:t>
            </a:r>
          </a:p>
          <a:p>
            <a:pPr>
              <a:lnSpc>
                <a:spcPct val="150000"/>
              </a:lnSpc>
              <a:spcBef>
                <a:spcPts val="0"/>
              </a:spcBef>
              <a:buFont typeface="Wingdings" pitchFamily="2" charset="2"/>
              <a:buNone/>
              <a:defRPr/>
            </a:pPr>
            <a:r>
              <a:rPr lang="zh-CN" altLang="en-US" sz="2200" b="0" kern="0" dirty="0" smtClean="0">
                <a:solidFill>
                  <a:srgbClr val="FF0000"/>
                </a:solidFill>
                <a:latin typeface="楷体" panose="02010609060101010101" pitchFamily="49" charset="-122"/>
                <a:ea typeface="楷体" panose="02010609060101010101" pitchFamily="49" charset="-122"/>
              </a:rPr>
              <a:t>编译时的多态</a:t>
            </a:r>
            <a:r>
              <a:rPr lang="zh-CN" altLang="en-US" sz="2200" b="0" kern="0" dirty="0" smtClean="0">
                <a:latin typeface="楷体" panose="02010609060101010101" pitchFamily="49" charset="-122"/>
                <a:ea typeface="楷体" panose="02010609060101010101" pitchFamily="49" charset="-122"/>
              </a:rPr>
              <a:t>：编译时的多态是通过</a:t>
            </a:r>
            <a:r>
              <a:rPr lang="zh-CN" altLang="en-US" sz="2200" b="0" kern="0" dirty="0" smtClean="0">
                <a:solidFill>
                  <a:srgbClr val="FF0000"/>
                </a:solidFill>
                <a:latin typeface="楷体" panose="02010609060101010101" pitchFamily="49" charset="-122"/>
                <a:ea typeface="楷体" panose="02010609060101010101" pitchFamily="49" charset="-122"/>
              </a:rPr>
              <a:t>静态联编</a:t>
            </a:r>
            <a:r>
              <a:rPr lang="zh-CN" altLang="en-US" sz="2200" b="0" kern="0" dirty="0" smtClean="0">
                <a:latin typeface="楷体" panose="02010609060101010101" pitchFamily="49" charset="-122"/>
                <a:ea typeface="楷体" panose="02010609060101010101" pitchFamily="49" charset="-122"/>
              </a:rPr>
              <a:t>来实现的。</a:t>
            </a:r>
          </a:p>
          <a:p>
            <a:pPr>
              <a:lnSpc>
                <a:spcPct val="150000"/>
              </a:lnSpc>
              <a:spcBef>
                <a:spcPts val="0"/>
              </a:spcBef>
              <a:buFont typeface="Wingdings" pitchFamily="2" charset="2"/>
              <a:buNone/>
              <a:defRPr/>
            </a:pPr>
            <a:r>
              <a:rPr lang="zh-CN" altLang="en-US" sz="2200" b="0" kern="0" dirty="0" smtClean="0">
                <a:latin typeface="楷体" panose="02010609060101010101" pitchFamily="49" charset="-122"/>
                <a:ea typeface="楷体" panose="02010609060101010101" pitchFamily="49" charset="-122"/>
              </a:rPr>
              <a:t>    静态联编时，系统用实参和形参进行匹配，对于同名的重载函数便根据参数上的差异进行区分，然后进行联编。从而实现了多态性。</a:t>
            </a:r>
          </a:p>
          <a:p>
            <a:pPr>
              <a:lnSpc>
                <a:spcPct val="150000"/>
              </a:lnSpc>
              <a:spcBef>
                <a:spcPts val="0"/>
              </a:spcBef>
              <a:buFont typeface="Wingdings" pitchFamily="2" charset="2"/>
              <a:buNone/>
              <a:defRPr/>
            </a:pPr>
            <a:r>
              <a:rPr lang="zh-CN" altLang="en-US" sz="2200" b="0" kern="0" dirty="0" smtClean="0">
                <a:solidFill>
                  <a:srgbClr val="FF0000"/>
                </a:solidFill>
                <a:latin typeface="楷体" panose="02010609060101010101" pitchFamily="49" charset="-122"/>
                <a:ea typeface="楷体" panose="02010609060101010101" pitchFamily="49" charset="-122"/>
              </a:rPr>
              <a:t>运行时的多态</a:t>
            </a:r>
            <a:r>
              <a:rPr lang="zh-CN" altLang="en-US" sz="2200" b="0" kern="0" dirty="0" smtClean="0">
                <a:latin typeface="楷体" panose="02010609060101010101" pitchFamily="49" charset="-122"/>
                <a:ea typeface="楷体" panose="02010609060101010101" pitchFamily="49" charset="-122"/>
              </a:rPr>
              <a:t>：运行时的多态是用</a:t>
            </a:r>
            <a:r>
              <a:rPr lang="zh-CN" altLang="en-US" sz="2200" b="0" kern="0" dirty="0" smtClean="0">
                <a:solidFill>
                  <a:srgbClr val="FF0000"/>
                </a:solidFill>
                <a:latin typeface="楷体" panose="02010609060101010101" pitchFamily="49" charset="-122"/>
                <a:ea typeface="楷体" panose="02010609060101010101" pitchFamily="49" charset="-122"/>
              </a:rPr>
              <a:t>动态联编</a:t>
            </a:r>
            <a:r>
              <a:rPr lang="zh-CN" altLang="en-US" sz="2200" b="0" kern="0" dirty="0" smtClean="0">
                <a:latin typeface="楷体" panose="02010609060101010101" pitchFamily="49" charset="-122"/>
                <a:ea typeface="楷体" panose="02010609060101010101" pitchFamily="49" charset="-122"/>
              </a:rPr>
              <a:t>实现的。</a:t>
            </a:r>
          </a:p>
          <a:p>
            <a:pPr>
              <a:lnSpc>
                <a:spcPct val="150000"/>
              </a:lnSpc>
              <a:spcBef>
                <a:spcPts val="0"/>
              </a:spcBef>
              <a:buFont typeface="Wingdings" pitchFamily="2" charset="2"/>
              <a:buNone/>
              <a:defRPr/>
            </a:pPr>
            <a:r>
              <a:rPr lang="zh-CN" altLang="en-US" sz="2200" b="0" kern="0" dirty="0" smtClean="0">
                <a:latin typeface="楷体" panose="02010609060101010101" pitchFamily="49" charset="-122"/>
                <a:ea typeface="楷体" panose="02010609060101010101" pitchFamily="49" charset="-122"/>
              </a:rPr>
              <a:t>   当程序调用到某一函数名时，才去寻找和连接其程序代码，对面向对象的程序设计而言，就是当对象接收到某一消息时，才去寻找和连接相应的方法。</a:t>
            </a:r>
            <a:endParaRPr lang="zh-CN" altLang="en-US" sz="2200" b="0" kern="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004904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222726" y="698889"/>
            <a:ext cx="9549188" cy="59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265113"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dirty="0"/>
              <a:t>class Triangle: public </a:t>
            </a:r>
            <a:r>
              <a:rPr lang="en-US" altLang="zh-CN" sz="2000" dirty="0" smtClean="0"/>
              <a:t>Polygon{ </a:t>
            </a:r>
            <a:endParaRPr lang="en-US" altLang="zh-CN" sz="2000" dirty="0"/>
          </a:p>
          <a:p>
            <a:pPr algn="just" eaLnBrk="1" hangingPunct="1"/>
            <a:r>
              <a:rPr lang="en-US" altLang="zh-CN" sz="2000" dirty="0"/>
              <a:t>public: </a:t>
            </a:r>
          </a:p>
          <a:p>
            <a:pPr algn="just" eaLnBrk="1" hangingPunct="1"/>
            <a:r>
              <a:rPr lang="en-US" altLang="zh-CN" sz="2000" dirty="0"/>
              <a:t>	</a:t>
            </a:r>
            <a:r>
              <a:rPr lang="en-US" altLang="zh-CN" sz="2000" dirty="0" err="1"/>
              <a:t>int</a:t>
            </a:r>
            <a:r>
              <a:rPr lang="en-US" altLang="zh-CN" sz="2000" dirty="0"/>
              <a:t> area () { return (width * height / 2); } </a:t>
            </a:r>
          </a:p>
          <a:p>
            <a:pPr algn="just" eaLnBrk="1" hangingPunct="1"/>
            <a:r>
              <a:rPr lang="en-US" altLang="zh-CN" sz="2000" dirty="0"/>
              <a:t>}; </a:t>
            </a:r>
          </a:p>
          <a:p>
            <a:pPr algn="just" eaLnBrk="1" hangingPunct="1"/>
            <a:r>
              <a:rPr lang="en-US" altLang="zh-CN" sz="2000" dirty="0" err="1"/>
              <a:t>int</a:t>
            </a:r>
            <a:r>
              <a:rPr lang="en-US" altLang="zh-CN" sz="2000" dirty="0"/>
              <a:t> main () { </a:t>
            </a:r>
          </a:p>
          <a:p>
            <a:pPr lvl="2" algn="just" eaLnBrk="1" hangingPunct="1"/>
            <a:r>
              <a:rPr lang="en-US" altLang="zh-CN" sz="2000" dirty="0"/>
              <a:t>Rectangle </a:t>
            </a:r>
            <a:r>
              <a:rPr lang="en-US" altLang="zh-CN" sz="2000" dirty="0" err="1"/>
              <a:t>rect</a:t>
            </a:r>
            <a:r>
              <a:rPr lang="en-US" altLang="zh-CN" sz="2000" dirty="0"/>
              <a:t>; </a:t>
            </a:r>
          </a:p>
          <a:p>
            <a:pPr lvl="2" algn="just" eaLnBrk="1" hangingPunct="1"/>
            <a:r>
              <a:rPr lang="en-US" altLang="zh-CN" sz="2000" dirty="0"/>
              <a:t>Triangle </a:t>
            </a:r>
            <a:r>
              <a:rPr lang="en-US" altLang="zh-CN" sz="2000" dirty="0" err="1"/>
              <a:t>trgl</a:t>
            </a:r>
            <a:r>
              <a:rPr lang="en-US" altLang="zh-CN" sz="2000" dirty="0"/>
              <a:t>; </a:t>
            </a:r>
          </a:p>
          <a:p>
            <a:pPr lvl="2" algn="just" eaLnBrk="1" hangingPunct="1"/>
            <a:r>
              <a:rPr lang="en-US" altLang="zh-CN" sz="2000" dirty="0"/>
              <a:t>Polygon poly; </a:t>
            </a:r>
          </a:p>
          <a:p>
            <a:pPr lvl="2" algn="just" eaLnBrk="1" hangingPunct="1"/>
            <a:r>
              <a:rPr lang="en-US" altLang="zh-CN" sz="2000" dirty="0"/>
              <a:t>Polygon * ppoly1 = &amp;</a:t>
            </a:r>
            <a:r>
              <a:rPr lang="en-US" altLang="zh-CN" sz="2000" dirty="0" err="1"/>
              <a:t>rect</a:t>
            </a:r>
            <a:r>
              <a:rPr lang="en-US" altLang="zh-CN" sz="2000" dirty="0"/>
              <a:t>; </a:t>
            </a:r>
          </a:p>
          <a:p>
            <a:pPr lvl="2" algn="just" eaLnBrk="1" hangingPunct="1"/>
            <a:r>
              <a:rPr lang="en-US" altLang="zh-CN" sz="2000" dirty="0"/>
              <a:t>Polygon * ppoly2 = &amp;</a:t>
            </a:r>
            <a:r>
              <a:rPr lang="en-US" altLang="zh-CN" sz="2000" dirty="0" err="1"/>
              <a:t>trgl</a:t>
            </a:r>
            <a:r>
              <a:rPr lang="en-US" altLang="zh-CN" sz="2000" dirty="0"/>
              <a:t>; </a:t>
            </a:r>
          </a:p>
          <a:p>
            <a:pPr lvl="2" algn="just" eaLnBrk="1" hangingPunct="1"/>
            <a:r>
              <a:rPr lang="en-US" altLang="zh-CN" sz="2000" dirty="0"/>
              <a:t>Polygon * ppoly3 = &amp;poly; </a:t>
            </a:r>
          </a:p>
          <a:p>
            <a:pPr lvl="2" algn="just" eaLnBrk="1" hangingPunct="1"/>
            <a:r>
              <a:rPr lang="en-US" altLang="zh-CN" sz="2000" dirty="0"/>
              <a:t>ppoly1-&gt;</a:t>
            </a:r>
            <a:r>
              <a:rPr lang="en-US" altLang="zh-CN" sz="2000" dirty="0" err="1"/>
              <a:t>set_values</a:t>
            </a:r>
            <a:r>
              <a:rPr lang="en-US" altLang="zh-CN" sz="2000" dirty="0"/>
              <a:t> (4,5); </a:t>
            </a:r>
          </a:p>
          <a:p>
            <a:pPr lvl="2" algn="just" eaLnBrk="1" hangingPunct="1"/>
            <a:r>
              <a:rPr lang="en-US" altLang="zh-CN" sz="2000" dirty="0"/>
              <a:t>ppoly2-&gt;</a:t>
            </a:r>
            <a:r>
              <a:rPr lang="en-US" altLang="zh-CN" sz="2000" dirty="0" err="1"/>
              <a:t>set_values</a:t>
            </a:r>
            <a:r>
              <a:rPr lang="en-US" altLang="zh-CN" sz="2000" dirty="0"/>
              <a:t> (4,5); </a:t>
            </a:r>
          </a:p>
          <a:p>
            <a:pPr lvl="2" algn="just" eaLnBrk="1" hangingPunct="1"/>
            <a:r>
              <a:rPr lang="en-US" altLang="zh-CN" sz="2000" dirty="0"/>
              <a:t>ppoly3-&gt;</a:t>
            </a:r>
            <a:r>
              <a:rPr lang="en-US" altLang="zh-CN" sz="2000" dirty="0" err="1"/>
              <a:t>set_values</a:t>
            </a:r>
            <a:r>
              <a:rPr lang="en-US" altLang="zh-CN" sz="2000" dirty="0"/>
              <a:t> (4,5); </a:t>
            </a:r>
          </a:p>
          <a:p>
            <a:pPr lvl="2" algn="just" eaLnBrk="1" hangingPunct="1"/>
            <a:r>
              <a:rPr lang="en-US" altLang="zh-CN" sz="2000" dirty="0" err="1"/>
              <a:t>cout</a:t>
            </a:r>
            <a:r>
              <a:rPr lang="en-US" altLang="zh-CN" sz="2000" dirty="0"/>
              <a:t> &lt;&lt; ppoly1-&gt;area() &lt;&lt; '\n'; </a:t>
            </a:r>
          </a:p>
          <a:p>
            <a:pPr lvl="2" algn="just" eaLnBrk="1" hangingPunct="1"/>
            <a:r>
              <a:rPr lang="en-US" altLang="zh-CN" sz="2000" dirty="0" err="1"/>
              <a:t>cout</a:t>
            </a:r>
            <a:r>
              <a:rPr lang="en-US" altLang="zh-CN" sz="2000" dirty="0"/>
              <a:t> &lt;&lt; ppoly2-&gt;area() &lt;&lt; '\n'; </a:t>
            </a:r>
          </a:p>
          <a:p>
            <a:pPr lvl="2" algn="just" eaLnBrk="1" hangingPunct="1"/>
            <a:r>
              <a:rPr lang="en-US" altLang="zh-CN" sz="2000" dirty="0" err="1"/>
              <a:t>cout</a:t>
            </a:r>
            <a:r>
              <a:rPr lang="en-US" altLang="zh-CN" sz="2000" dirty="0"/>
              <a:t> &lt;&lt; ppoly3-&gt;area() &lt;&lt; '\n'; </a:t>
            </a:r>
          </a:p>
          <a:p>
            <a:pPr lvl="2" algn="just" eaLnBrk="1" hangingPunct="1"/>
            <a:r>
              <a:rPr lang="en-US" altLang="zh-CN" sz="2000" dirty="0"/>
              <a:t>return 0; </a:t>
            </a:r>
          </a:p>
          <a:p>
            <a:pPr algn="just" eaLnBrk="1" hangingPunct="1"/>
            <a:r>
              <a:rPr lang="en-US" altLang="zh-CN" sz="2000" dirty="0"/>
              <a:t>}</a:t>
            </a:r>
            <a:endParaRPr kumimoji="1" lang="en-US" altLang="zh-CN" sz="2000" b="1" dirty="0">
              <a:latin typeface="Courier New" panose="02070309020205020404" pitchFamily="49" charset="0"/>
              <a:cs typeface="Courier New" panose="02070309020205020404" pitchFamily="49" charset="0"/>
            </a:endParaRP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03" y="-26590"/>
            <a:ext cx="694096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1058615" y="46210"/>
            <a:ext cx="592470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smtClean="0">
                <a:solidFill>
                  <a:schemeClr val="bg1"/>
                </a:solidFill>
              </a:rPr>
              <a:t>例</a:t>
            </a:r>
            <a:r>
              <a:rPr lang="en-US" altLang="zh-CN" sz="3200" b="1" dirty="0" smtClean="0">
                <a:solidFill>
                  <a:schemeClr val="bg1"/>
                </a:solidFill>
              </a:rPr>
              <a:t>11</a:t>
            </a:r>
            <a:r>
              <a:rPr lang="zh-CN" altLang="en-US" sz="3200" b="1" dirty="0" smtClean="0">
                <a:solidFill>
                  <a:schemeClr val="bg1"/>
                </a:solidFill>
              </a:rPr>
              <a:t>：虚函数</a:t>
            </a:r>
            <a:r>
              <a:rPr lang="zh-CN" altLang="en-US" sz="3200" b="1" dirty="0">
                <a:solidFill>
                  <a:schemeClr val="bg1"/>
                </a:solidFill>
              </a:rPr>
              <a:t>例子</a:t>
            </a:r>
          </a:p>
        </p:txBody>
      </p:sp>
    </p:spTree>
    <p:extLst>
      <p:ext uri="{BB962C8B-B14F-4D97-AF65-F5344CB8AC3E}">
        <p14:creationId xmlns:p14="http://schemas.microsoft.com/office/powerpoint/2010/main" val="2001133402"/>
      </p:ext>
    </p:extLst>
  </p:cSld>
  <p:clrMapOvr>
    <a:masterClrMapping/>
  </p:clrMapOvr>
  <p:transition spd="med">
    <p:pull/>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8776" name="Picture 72" descr="未标题-8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688" y="620713"/>
            <a:ext cx="4176712" cy="3597275"/>
          </a:xfrm>
          <a:prstGeom prst="rect">
            <a:avLst/>
          </a:prstGeom>
          <a:noFill/>
          <a:extLst>
            <a:ext uri="{909E8E84-426E-40DD-AFC4-6F175D3DCCD1}">
              <a14:hiddenFill xmlns:a14="http://schemas.microsoft.com/office/drawing/2010/main">
                <a:solidFill>
                  <a:srgbClr val="FFFFFF"/>
                </a:solidFill>
              </a14:hiddenFill>
            </a:ext>
          </a:extLst>
        </p:spPr>
      </p:pic>
      <p:sp>
        <p:nvSpPr>
          <p:cNvPr id="968708"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68709" name="矩形 134"/>
          <p:cNvSpPr>
            <a:spLocks noChangeArrowheads="1"/>
          </p:cNvSpPr>
          <p:nvPr/>
        </p:nvSpPr>
        <p:spPr bwMode="auto">
          <a:xfrm>
            <a:off x="5019675" y="1125538"/>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3</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8711"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8714"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15"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8720"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8723"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24"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8729"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8732"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33"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8738"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8741"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42"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8747"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8750"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51"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8762"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8765"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66"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8770"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第三部分</a:t>
            </a:r>
          </a:p>
        </p:txBody>
      </p:sp>
      <p:grpSp>
        <p:nvGrpSpPr>
          <p:cNvPr id="968771" name="Group 67"/>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8774"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zh-CN" altLang="en-US" sz="3200" dirty="0">
                <a:latin typeface="微软雅黑" pitchFamily="34" charset="-122"/>
                <a:ea typeface="微软雅黑" pitchFamily="34" charset="-122"/>
              </a:rPr>
              <a:t>纯虚函数</a:t>
            </a:r>
            <a:endParaRPr lang="zh-CN" altLang="zh-CN" sz="3200" dirty="0">
              <a:latin typeface="微软雅黑" pitchFamily="34" charset="-122"/>
              <a:ea typeface="微软雅黑" pitchFamily="34" charset="-122"/>
            </a:endParaRPr>
          </a:p>
        </p:txBody>
      </p:sp>
    </p:spTree>
    <p:extLst>
      <p:ext uri="{BB962C8B-B14F-4D97-AF65-F5344CB8AC3E}">
        <p14:creationId xmlns:p14="http://schemas.microsoft.com/office/powerpoint/2010/main" val="272866305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8776"/>
                                        </p:tgtEl>
                                        <p:attrNameLst>
                                          <p:attrName>style.visibility</p:attrName>
                                        </p:attrNameLst>
                                      </p:cBhvr>
                                      <p:to>
                                        <p:strVal val="visible"/>
                                      </p:to>
                                    </p:set>
                                    <p:anim calcmode="lin" valueType="num">
                                      <p:cBhvr>
                                        <p:cTn id="7" dur="1000" fill="hold"/>
                                        <p:tgtEl>
                                          <p:spTgt spid="968776"/>
                                        </p:tgtEl>
                                        <p:attrNameLst>
                                          <p:attrName>ppt_w</p:attrName>
                                        </p:attrNameLst>
                                      </p:cBhvr>
                                      <p:tavLst>
                                        <p:tav tm="0">
                                          <p:val>
                                            <p:fltVal val="0"/>
                                          </p:val>
                                        </p:tav>
                                        <p:tav tm="100000">
                                          <p:val>
                                            <p:strVal val="#ppt_w"/>
                                          </p:val>
                                        </p:tav>
                                      </p:tavLst>
                                    </p:anim>
                                    <p:anim calcmode="lin" valueType="num">
                                      <p:cBhvr>
                                        <p:cTn id="8" dur="1000" fill="hold"/>
                                        <p:tgtEl>
                                          <p:spTgt spid="968776"/>
                                        </p:tgtEl>
                                        <p:attrNameLst>
                                          <p:attrName>ppt_h</p:attrName>
                                        </p:attrNameLst>
                                      </p:cBhvr>
                                      <p:tavLst>
                                        <p:tav tm="0">
                                          <p:val>
                                            <p:fltVal val="0"/>
                                          </p:val>
                                        </p:tav>
                                        <p:tav tm="100000">
                                          <p:val>
                                            <p:strVal val="#ppt_h"/>
                                          </p:val>
                                        </p:tav>
                                      </p:tavLst>
                                    </p:anim>
                                    <p:anim calcmode="lin" valueType="num">
                                      <p:cBhvr>
                                        <p:cTn id="9" dur="1000" fill="hold"/>
                                        <p:tgtEl>
                                          <p:spTgt spid="96877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8776"/>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8709"/>
                                        </p:tgtEl>
                                        <p:attrNameLst>
                                          <p:attrName>style.visibility</p:attrName>
                                        </p:attrNameLst>
                                      </p:cBhvr>
                                      <p:to>
                                        <p:strVal val="visible"/>
                                      </p:to>
                                    </p:set>
                                    <p:animEffect transition="in" filter="fade">
                                      <p:cBhvr>
                                        <p:cTn id="14" dur="1000"/>
                                        <p:tgtEl>
                                          <p:spTgt spid="968709"/>
                                        </p:tgtEl>
                                      </p:cBhvr>
                                    </p:animEffect>
                                    <p:anim calcmode="lin" valueType="num">
                                      <p:cBhvr>
                                        <p:cTn id="15" dur="1000" fill="hold"/>
                                        <p:tgtEl>
                                          <p:spTgt spid="968709"/>
                                        </p:tgtEl>
                                        <p:attrNameLst>
                                          <p:attrName>ppt_x</p:attrName>
                                        </p:attrNameLst>
                                      </p:cBhvr>
                                      <p:tavLst>
                                        <p:tav tm="0">
                                          <p:val>
                                            <p:strVal val="#ppt_x"/>
                                          </p:val>
                                        </p:tav>
                                        <p:tav tm="100000">
                                          <p:val>
                                            <p:strVal val="#ppt_x"/>
                                          </p:val>
                                        </p:tav>
                                      </p:tavLst>
                                    </p:anim>
                                    <p:anim calcmode="lin" valueType="num">
                                      <p:cBhvr>
                                        <p:cTn id="16" dur="1000" fill="hold"/>
                                        <p:tgtEl>
                                          <p:spTgt spid="968709"/>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8770"/>
                                        </p:tgtEl>
                                        <p:attrNameLst>
                                          <p:attrName>style.visibility</p:attrName>
                                        </p:attrNameLst>
                                      </p:cBhvr>
                                      <p:to>
                                        <p:strVal val="visible"/>
                                      </p:to>
                                    </p:set>
                                    <p:animEffect transition="in" filter="fade">
                                      <p:cBhvr>
                                        <p:cTn id="93" dur="750"/>
                                        <p:tgtEl>
                                          <p:spTgt spid="968770"/>
                                        </p:tgtEl>
                                      </p:cBhvr>
                                    </p:animEffect>
                                    <p:anim calcmode="lin" valueType="num">
                                      <p:cBhvr>
                                        <p:cTn id="94" dur="750" fill="hold"/>
                                        <p:tgtEl>
                                          <p:spTgt spid="968770"/>
                                        </p:tgtEl>
                                        <p:attrNameLst>
                                          <p:attrName>ppt_w</p:attrName>
                                        </p:attrNameLst>
                                      </p:cBhvr>
                                      <p:tavLst>
                                        <p:tav tm="0" fmla="#ppt_w*sin(2.5*pi*$)">
                                          <p:val>
                                            <p:fltVal val="0"/>
                                          </p:val>
                                        </p:tav>
                                        <p:tav tm="100000">
                                          <p:val>
                                            <p:fltVal val="1"/>
                                          </p:val>
                                        </p:tav>
                                      </p:tavLst>
                                    </p:anim>
                                    <p:anim calcmode="lin" valueType="num">
                                      <p:cBhvr>
                                        <p:cTn id="95" dur="750" fill="hold"/>
                                        <p:tgtEl>
                                          <p:spTgt spid="968770"/>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8771"/>
                                        </p:tgtEl>
                                        <p:attrNameLst>
                                          <p:attrName>style.visibility</p:attrName>
                                        </p:attrNameLst>
                                      </p:cBhvr>
                                      <p:to>
                                        <p:strVal val="visible"/>
                                      </p:to>
                                    </p:set>
                                    <p:anim calcmode="lin" valueType="num">
                                      <p:cBhvr>
                                        <p:cTn id="99" dur="2000" fill="hold"/>
                                        <p:tgtEl>
                                          <p:spTgt spid="968771"/>
                                        </p:tgtEl>
                                        <p:attrNameLst>
                                          <p:attrName>ppt_w</p:attrName>
                                        </p:attrNameLst>
                                      </p:cBhvr>
                                      <p:tavLst>
                                        <p:tav tm="0">
                                          <p:val>
                                            <p:fltVal val="0"/>
                                          </p:val>
                                        </p:tav>
                                        <p:tav tm="100000">
                                          <p:val>
                                            <p:strVal val="#ppt_w"/>
                                          </p:val>
                                        </p:tav>
                                      </p:tavLst>
                                    </p:anim>
                                    <p:anim calcmode="lin" valueType="num">
                                      <p:cBhvr>
                                        <p:cTn id="100" dur="2000" fill="hold"/>
                                        <p:tgtEl>
                                          <p:spTgt spid="968771"/>
                                        </p:tgtEl>
                                        <p:attrNameLst>
                                          <p:attrName>ppt_h</p:attrName>
                                        </p:attrNameLst>
                                      </p:cBhvr>
                                      <p:tavLst>
                                        <p:tav tm="0">
                                          <p:val>
                                            <p:fltVal val="0"/>
                                          </p:val>
                                        </p:tav>
                                        <p:tav tm="100000">
                                          <p:val>
                                            <p:strVal val="#ppt_h"/>
                                          </p:val>
                                        </p:tav>
                                      </p:tavLst>
                                    </p:anim>
                                    <p:anim calcmode="lin" valueType="num">
                                      <p:cBhvr>
                                        <p:cTn id="101" dur="2000" fill="hold"/>
                                        <p:tgtEl>
                                          <p:spTgt spid="968771"/>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8771"/>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8774"/>
                                        </p:tgtEl>
                                        <p:attrNameLst>
                                          <p:attrName>style.visibility</p:attrName>
                                        </p:attrNameLst>
                                      </p:cBhvr>
                                      <p:to>
                                        <p:strVal val="visible"/>
                                      </p:to>
                                    </p:set>
                                    <p:animEffect transition="in" filter="wipe(left)">
                                      <p:cBhvr>
                                        <p:cTn id="106" dur="3000"/>
                                        <p:tgtEl>
                                          <p:spTgt spid="968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709" grpId="0"/>
      <p:bldP spid="968770" grpId="0"/>
      <p:bldP spid="96877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0" y="1053530"/>
            <a:ext cx="12198350" cy="48048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gn="just">
              <a:buFont typeface="Wingdings" panose="05000000000000000000" pitchFamily="2" charset="2"/>
              <a:buChar char="l"/>
              <a:defRPr/>
            </a:pPr>
            <a:r>
              <a:rPr lang="en-US" altLang="zh-CN" sz="2801" b="0" kern="0" dirty="0">
                <a:solidFill>
                  <a:srgbClr val="000000"/>
                </a:solidFill>
                <a:latin typeface="楷体" panose="02010609060101010101" pitchFamily="49" charset="-122"/>
                <a:ea typeface="楷体" panose="02010609060101010101" pitchFamily="49" charset="-122"/>
              </a:rPr>
              <a:t> </a:t>
            </a:r>
            <a:r>
              <a:rPr lang="zh-CN" altLang="en-US" sz="2801" b="0" kern="0" dirty="0">
                <a:solidFill>
                  <a:srgbClr val="000000"/>
                </a:solidFill>
                <a:latin typeface="楷体" panose="02010609060101010101" pitchFamily="49" charset="-122"/>
                <a:ea typeface="楷体" panose="02010609060101010101" pitchFamily="49" charset="-122"/>
              </a:rPr>
              <a:t>纯虚函数</a:t>
            </a:r>
          </a:p>
          <a:p>
            <a:pPr algn="just">
              <a:buFont typeface="Wingdings" pitchFamily="2" charset="2"/>
              <a:buNone/>
              <a:defRPr/>
            </a:pPr>
            <a:r>
              <a:rPr lang="zh-CN" altLang="en-US" sz="2801" b="0" kern="0" dirty="0">
                <a:solidFill>
                  <a:srgbClr val="000000"/>
                </a:solidFill>
                <a:latin typeface="楷体" panose="02010609060101010101" pitchFamily="49" charset="-122"/>
                <a:ea typeface="楷体" panose="02010609060101010101" pitchFamily="49" charset="-122"/>
              </a:rPr>
              <a:t>    </a:t>
            </a:r>
            <a:r>
              <a:rPr lang="zh-CN" altLang="en-US" sz="2801" b="0" kern="0" dirty="0">
                <a:solidFill>
                  <a:srgbClr val="FF0000"/>
                </a:solidFill>
                <a:latin typeface="楷体" panose="02010609060101010101" pitchFamily="49" charset="-122"/>
                <a:ea typeface="楷体" panose="02010609060101010101" pitchFamily="49" charset="-122"/>
              </a:rPr>
              <a:t>纯虚函数</a:t>
            </a:r>
            <a:r>
              <a:rPr lang="zh-CN" altLang="en-US" sz="2801" b="0" kern="0" dirty="0">
                <a:solidFill>
                  <a:srgbClr val="000000"/>
                </a:solidFill>
                <a:latin typeface="楷体" panose="02010609060101010101" pitchFamily="49" charset="-122"/>
                <a:ea typeface="楷体" panose="02010609060101010101" pitchFamily="49" charset="-122"/>
              </a:rPr>
              <a:t>是一个在基类中说明的虚函数，它在该基类中没有定义，但要求在它的派生类中必须定义自己的版本，或重新说明为纯虚函数。</a:t>
            </a:r>
          </a:p>
          <a:p>
            <a:pPr algn="just">
              <a:buFont typeface="Wingdings" pitchFamily="2" charset="2"/>
              <a:buNone/>
              <a:defRPr/>
            </a:pPr>
            <a:r>
              <a:rPr lang="zh-CN" altLang="en-US" sz="2801" b="0" kern="0" dirty="0">
                <a:solidFill>
                  <a:srgbClr val="000000"/>
                </a:solidFill>
                <a:latin typeface="楷体" panose="02010609060101010101" pitchFamily="49" charset="-122"/>
                <a:ea typeface="楷体" panose="02010609060101010101" pitchFamily="49" charset="-122"/>
              </a:rPr>
              <a:t>         纯虚函数的定义形式如下</a:t>
            </a:r>
            <a:r>
              <a:rPr lang="en-US" altLang="zh-CN" sz="2801" b="0" kern="0" dirty="0">
                <a:solidFill>
                  <a:srgbClr val="000000"/>
                </a:solidFill>
                <a:latin typeface="楷体" panose="02010609060101010101" pitchFamily="49" charset="-122"/>
                <a:ea typeface="楷体" panose="02010609060101010101" pitchFamily="49" charset="-122"/>
              </a:rPr>
              <a:t>:</a:t>
            </a:r>
          </a:p>
          <a:p>
            <a:pPr marL="0" indent="0" algn="just">
              <a:buNone/>
              <a:defRPr/>
            </a:pPr>
            <a:r>
              <a:rPr lang="en-US" altLang="zh-CN" sz="2801" b="0" kern="0" dirty="0">
                <a:solidFill>
                  <a:srgbClr val="000000"/>
                </a:solidFill>
                <a:latin typeface="楷体" panose="02010609060101010101" pitchFamily="49" charset="-122"/>
                <a:ea typeface="楷体" panose="02010609060101010101" pitchFamily="49" charset="-122"/>
              </a:rPr>
              <a:t>    </a:t>
            </a:r>
            <a:r>
              <a:rPr lang="en-US" altLang="zh-CN" sz="2801" b="0" dirty="0">
                <a:solidFill>
                  <a:schemeClr val="accent2"/>
                </a:solidFill>
                <a:latin typeface="楷体" panose="02010609060101010101" pitchFamily="49" charset="-122"/>
                <a:ea typeface="楷体" panose="02010609060101010101" pitchFamily="49" charset="-122"/>
                <a:cs typeface="Times New Roman" pitchFamily="18" charset="0"/>
              </a:rPr>
              <a:t>virtual</a:t>
            </a:r>
            <a:r>
              <a:rPr lang="en-US" altLang="zh-CN" sz="2801" b="0" dirty="0">
                <a:solidFill>
                  <a:srgbClr val="CC3300"/>
                </a:solidFill>
                <a:latin typeface="楷体" panose="02010609060101010101" pitchFamily="49" charset="-122"/>
                <a:ea typeface="楷体" panose="02010609060101010101" pitchFamily="49" charset="-122"/>
                <a:cs typeface="Times New Roman" pitchFamily="18" charset="0"/>
              </a:rPr>
              <a:t>  &lt;</a:t>
            </a:r>
            <a:r>
              <a:rPr lang="zh-CN" altLang="en-US" sz="2801" b="0" dirty="0">
                <a:solidFill>
                  <a:srgbClr val="CC3300"/>
                </a:solidFill>
                <a:latin typeface="楷体" panose="02010609060101010101" pitchFamily="49" charset="-122"/>
                <a:ea typeface="楷体" panose="02010609060101010101" pitchFamily="49" charset="-122"/>
              </a:rPr>
              <a:t>函数类型</a:t>
            </a:r>
            <a:r>
              <a:rPr lang="en-US" altLang="zh-CN" sz="2801" b="0" dirty="0">
                <a:solidFill>
                  <a:srgbClr val="CC3300"/>
                </a:solidFill>
                <a:latin typeface="楷体" panose="02010609060101010101" pitchFamily="49" charset="-122"/>
                <a:ea typeface="楷体" panose="02010609060101010101" pitchFamily="49" charset="-122"/>
                <a:cs typeface="Times New Roman" pitchFamily="18" charset="0"/>
              </a:rPr>
              <a:t>&gt;  &lt;</a:t>
            </a:r>
            <a:r>
              <a:rPr lang="zh-CN" altLang="en-US" sz="2801" b="0" dirty="0">
                <a:solidFill>
                  <a:srgbClr val="CC3300"/>
                </a:solidFill>
                <a:latin typeface="楷体" panose="02010609060101010101" pitchFamily="49" charset="-122"/>
                <a:ea typeface="楷体" panose="02010609060101010101" pitchFamily="49" charset="-122"/>
              </a:rPr>
              <a:t>函数名</a:t>
            </a:r>
            <a:r>
              <a:rPr lang="en-US" altLang="zh-CN" sz="2801" b="0" dirty="0">
                <a:solidFill>
                  <a:srgbClr val="CC3300"/>
                </a:solidFill>
                <a:latin typeface="楷体" panose="02010609060101010101" pitchFamily="49" charset="-122"/>
                <a:ea typeface="楷体" panose="02010609060101010101" pitchFamily="49" charset="-122"/>
                <a:cs typeface="Times New Roman" pitchFamily="18" charset="0"/>
              </a:rPr>
              <a:t>&gt; ( </a:t>
            </a:r>
            <a:r>
              <a:rPr lang="zh-CN" altLang="en-US" sz="2801" b="0" dirty="0">
                <a:solidFill>
                  <a:srgbClr val="CC3300"/>
                </a:solidFill>
                <a:latin typeface="楷体" panose="02010609060101010101" pitchFamily="49" charset="-122"/>
                <a:ea typeface="楷体" panose="02010609060101010101" pitchFamily="49" charset="-122"/>
              </a:rPr>
              <a:t>参数表 </a:t>
            </a:r>
            <a:r>
              <a:rPr lang="en-US" altLang="zh-CN" sz="2801" b="0" dirty="0">
                <a:solidFill>
                  <a:schemeClr val="bg2"/>
                </a:solidFill>
                <a:latin typeface="楷体" panose="02010609060101010101" pitchFamily="49" charset="-122"/>
                <a:ea typeface="楷体" panose="02010609060101010101" pitchFamily="49" charset="-122"/>
                <a:cs typeface="Times New Roman" pitchFamily="18" charset="0"/>
              </a:rPr>
              <a:t>) = 0</a:t>
            </a:r>
          </a:p>
          <a:p>
            <a:pPr marL="0" indent="0" algn="just">
              <a:buNone/>
              <a:defRPr/>
            </a:pPr>
            <a:r>
              <a:rPr lang="zh-CN" altLang="en-US" sz="2801" b="0" dirty="0">
                <a:latin typeface="楷体" panose="02010609060101010101" pitchFamily="49" charset="-122"/>
                <a:ea typeface="楷体" panose="02010609060101010101" pitchFamily="49" charset="-122"/>
              </a:rPr>
              <a:t>纯虚函数与一般虚函数成员的原型在书写形式上的不同就在于后面加了</a:t>
            </a:r>
            <a:r>
              <a:rPr lang="zh-CN" altLang="en-US" sz="2801" b="0" dirty="0">
                <a:solidFill>
                  <a:srgbClr val="CC3300"/>
                </a:solidFill>
                <a:latin typeface="楷体" panose="02010609060101010101" pitchFamily="49" charset="-122"/>
                <a:ea typeface="楷体" panose="02010609060101010101" pitchFamily="49" charset="-122"/>
              </a:rPr>
              <a:t>“</a:t>
            </a:r>
            <a:r>
              <a:rPr lang="en-US" altLang="zh-CN" sz="2801" b="0" dirty="0">
                <a:solidFill>
                  <a:srgbClr val="CC3300"/>
                </a:solidFill>
                <a:latin typeface="楷体" panose="02010609060101010101" pitchFamily="49" charset="-122"/>
                <a:ea typeface="楷体" panose="02010609060101010101" pitchFamily="49" charset="-122"/>
                <a:cs typeface="Times New Roman" pitchFamily="18" charset="0"/>
              </a:rPr>
              <a:t>=0</a:t>
            </a:r>
            <a:r>
              <a:rPr lang="en-US" altLang="zh-CN" sz="2801" b="0" dirty="0">
                <a:solidFill>
                  <a:srgbClr val="CC3300"/>
                </a:solidFill>
                <a:latin typeface="楷体" panose="02010609060101010101" pitchFamily="49" charset="-122"/>
                <a:ea typeface="楷体" panose="02010609060101010101" pitchFamily="49" charset="-122"/>
              </a:rPr>
              <a:t>”</a:t>
            </a:r>
            <a:r>
              <a:rPr lang="zh-CN" altLang="en-US" sz="2801" b="0" dirty="0">
                <a:solidFill>
                  <a:srgbClr val="CC3300"/>
                </a:solidFill>
                <a:latin typeface="楷体" panose="02010609060101010101" pitchFamily="49" charset="-122"/>
                <a:ea typeface="楷体" panose="02010609060101010101" pitchFamily="49" charset="-122"/>
              </a:rPr>
              <a:t>，表明在基类中不用定义该函数</a:t>
            </a:r>
            <a:r>
              <a:rPr lang="zh-CN" altLang="en-US" sz="2801" b="0" dirty="0">
                <a:latin typeface="楷体" panose="02010609060101010101" pitchFamily="49" charset="-122"/>
                <a:ea typeface="楷体" panose="02010609060101010101" pitchFamily="49" charset="-122"/>
              </a:rPr>
              <a:t>，它的实现部分（函数体）留给派生类去做。</a:t>
            </a:r>
          </a:p>
          <a:p>
            <a:pPr marL="0" indent="0" algn="just">
              <a:buNone/>
              <a:defRPr/>
            </a:pPr>
            <a:endParaRPr lang="en-US" altLang="zh-CN" sz="2801" dirty="0">
              <a:solidFill>
                <a:srgbClr val="CC3300"/>
              </a:solidFill>
            </a:endParaRP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70" y="-26590"/>
            <a:ext cx="582836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42591" y="27385"/>
            <a:ext cx="446449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纯虚函数和抽象类</a:t>
            </a:r>
          </a:p>
        </p:txBody>
      </p:sp>
    </p:spTree>
    <p:extLst>
      <p:ext uri="{BB962C8B-B14F-4D97-AF65-F5344CB8AC3E}">
        <p14:creationId xmlns:p14="http://schemas.microsoft.com/office/powerpoint/2010/main" val="657741559"/>
      </p:ext>
    </p:extLst>
  </p:cSld>
  <p:clrMapOvr>
    <a:masterClrMapping/>
  </p:clrMapOvr>
  <p:transition spd="med">
    <p:pull/>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22726" y="1143265"/>
            <a:ext cx="11853113" cy="541145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None/>
              <a:defRPr/>
            </a:pPr>
            <a:r>
              <a:rPr lang="zh-CN" altLang="en-US" sz="2400" b="0" kern="0" dirty="0">
                <a:latin typeface="宋体" pitchFamily="2" charset="-122"/>
              </a:rPr>
              <a:t>纯虚函数没有函数体；</a:t>
            </a:r>
          </a:p>
          <a:p>
            <a:pPr marL="0" indent="0">
              <a:lnSpc>
                <a:spcPct val="80000"/>
              </a:lnSpc>
              <a:buNone/>
              <a:defRPr/>
            </a:pPr>
            <a:endParaRPr lang="zh-CN" altLang="en-US" sz="2400" b="0" kern="0" dirty="0">
              <a:latin typeface="宋体" pitchFamily="2" charset="-122"/>
            </a:endParaRPr>
          </a:p>
          <a:p>
            <a:pPr marL="0" indent="0">
              <a:lnSpc>
                <a:spcPct val="80000"/>
              </a:lnSpc>
              <a:buNone/>
              <a:defRPr/>
            </a:pPr>
            <a:r>
              <a:rPr lang="zh-CN" altLang="en-US" sz="2400" b="0" kern="0" dirty="0">
                <a:latin typeface="宋体" pitchFamily="2" charset="-122"/>
              </a:rPr>
              <a:t>最后面的“</a:t>
            </a:r>
            <a:r>
              <a:rPr lang="zh-CN" altLang="en-US" sz="2400" b="0" kern="0" dirty="0">
                <a:solidFill>
                  <a:schemeClr val="bg2"/>
                </a:solidFill>
                <a:latin typeface="宋体" pitchFamily="2" charset="-122"/>
              </a:rPr>
              <a:t>=0</a:t>
            </a:r>
            <a:r>
              <a:rPr lang="zh-CN" altLang="en-US" sz="2400" b="0" kern="0" dirty="0">
                <a:latin typeface="宋体" pitchFamily="2" charset="-122"/>
              </a:rPr>
              <a:t>”并不表示函数返回值为0; </a:t>
            </a:r>
          </a:p>
          <a:p>
            <a:pPr marL="0" indent="0">
              <a:lnSpc>
                <a:spcPct val="80000"/>
              </a:lnSpc>
              <a:buNone/>
              <a:defRPr/>
            </a:pPr>
            <a:endParaRPr lang="zh-CN" altLang="en-US" sz="2400" b="0" kern="0" dirty="0">
              <a:latin typeface="宋体" pitchFamily="2" charset="-122"/>
            </a:endParaRPr>
          </a:p>
          <a:p>
            <a:pPr marL="0" indent="0">
              <a:lnSpc>
                <a:spcPct val="80000"/>
              </a:lnSpc>
              <a:buNone/>
              <a:defRPr/>
            </a:pPr>
            <a:r>
              <a:rPr lang="zh-CN" altLang="en-US" sz="2400" b="0" kern="0" dirty="0">
                <a:latin typeface="宋体" pitchFamily="2" charset="-122"/>
              </a:rPr>
              <a:t>这是一个</a:t>
            </a:r>
            <a:r>
              <a:rPr lang="zh-CN" altLang="en-US" sz="2400" b="0" kern="0" dirty="0">
                <a:solidFill>
                  <a:schemeClr val="bg2"/>
                </a:solidFill>
                <a:latin typeface="宋体" pitchFamily="2" charset="-122"/>
              </a:rPr>
              <a:t>声明语句</a:t>
            </a:r>
            <a:r>
              <a:rPr lang="zh-CN" altLang="en-US" sz="2400" b="0" kern="0" dirty="0">
                <a:latin typeface="宋体" pitchFamily="2" charset="-122"/>
              </a:rPr>
              <a:t>，最后应有分号。</a:t>
            </a:r>
          </a:p>
          <a:p>
            <a:pPr marL="0" indent="0">
              <a:lnSpc>
                <a:spcPct val="80000"/>
              </a:lnSpc>
              <a:buNone/>
              <a:defRPr/>
            </a:pPr>
            <a:endParaRPr lang="zh-CN" altLang="en-US" sz="2400" b="0" kern="0" dirty="0">
              <a:latin typeface="宋体" pitchFamily="2" charset="-122"/>
            </a:endParaRPr>
          </a:p>
          <a:p>
            <a:pPr marL="0" indent="0">
              <a:lnSpc>
                <a:spcPct val="80000"/>
              </a:lnSpc>
              <a:buNone/>
              <a:defRPr/>
            </a:pPr>
            <a:r>
              <a:rPr lang="zh-CN" altLang="en-US" sz="2400" b="0" kern="0" dirty="0">
                <a:latin typeface="宋体" pitchFamily="2" charset="-122"/>
              </a:rPr>
              <a:t>纯虚函数只有函数的名字而不具备函数的功能，不能被调用。在派生类中对此函数提供定义后，它才能具备函数的功能，可被调用。</a:t>
            </a:r>
          </a:p>
          <a:p>
            <a:pPr marL="0" indent="0">
              <a:lnSpc>
                <a:spcPct val="80000"/>
              </a:lnSpc>
              <a:buNone/>
              <a:defRPr/>
            </a:pPr>
            <a:endParaRPr lang="zh-CN" altLang="en-US" sz="2400" b="0" kern="0" dirty="0">
              <a:latin typeface="宋体" pitchFamily="2" charset="-122"/>
            </a:endParaRPr>
          </a:p>
          <a:p>
            <a:pPr marL="0" indent="0">
              <a:lnSpc>
                <a:spcPct val="80000"/>
              </a:lnSpc>
              <a:buNone/>
              <a:defRPr/>
            </a:pPr>
            <a:r>
              <a:rPr lang="zh-CN" altLang="en-US" sz="2400" b="0" kern="0" dirty="0">
                <a:solidFill>
                  <a:schemeClr val="bg2"/>
                </a:solidFill>
                <a:latin typeface="宋体" pitchFamily="2" charset="-122"/>
              </a:rPr>
              <a:t>如果在一个类中声明了纯虚函数，而在其派生类中没有对该函数定义，则该虚函数在派生类中仍然为纯虚函数。</a:t>
            </a:r>
          </a:p>
          <a:p>
            <a:pPr marL="0" indent="0">
              <a:lnSpc>
                <a:spcPct val="80000"/>
              </a:lnSpc>
              <a:buNone/>
              <a:defRPr/>
            </a:pPr>
            <a:endParaRPr lang="zh-CN" altLang="en-US" sz="2400" b="0" kern="0" dirty="0">
              <a:latin typeface="宋体" pitchFamily="2" charset="-122"/>
            </a:endParaRPr>
          </a:p>
        </p:txBody>
      </p:sp>
      <p:pic>
        <p:nvPicPr>
          <p:cNvPr id="5"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70" y="-26590"/>
            <a:ext cx="582836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842591" y="27385"/>
            <a:ext cx="446449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zh-CN" altLang="en-US" sz="3000" dirty="0">
                <a:solidFill>
                  <a:schemeClr val="bg1"/>
                </a:solidFill>
                <a:latin typeface="Rockwell" pitchFamily="18" charset="0"/>
                <a:ea typeface="微软雅黑" pitchFamily="34" charset="-122"/>
              </a:rPr>
              <a:t>纯虚</a:t>
            </a:r>
            <a:r>
              <a:rPr lang="zh-CN" altLang="en-US" sz="3000" dirty="0" smtClean="0">
                <a:solidFill>
                  <a:schemeClr val="bg1"/>
                </a:solidFill>
                <a:latin typeface="Rockwell" pitchFamily="18" charset="0"/>
                <a:ea typeface="微软雅黑" pitchFamily="34" charset="-122"/>
              </a:rPr>
              <a:t>函数</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147521841"/>
      </p:ext>
    </p:extLst>
  </p:cSld>
  <p:clrMapOvr>
    <a:masterClrMapping/>
  </p:clrMapOvr>
  <p:transition spd="med">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857221" y="613272"/>
            <a:ext cx="9146117"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a:r>
              <a:rPr kumimoji="1" lang="en-US" altLang="zh-CN" dirty="0" smtClean="0">
                <a:solidFill>
                  <a:srgbClr val="000000"/>
                </a:solidFill>
              </a:rPr>
              <a:t>#</a:t>
            </a:r>
            <a:r>
              <a:rPr kumimoji="1" lang="en-US" altLang="zh-CN" dirty="0">
                <a:solidFill>
                  <a:srgbClr val="000000"/>
                </a:solidFill>
              </a:rPr>
              <a:t>include&lt;</a:t>
            </a:r>
            <a:r>
              <a:rPr kumimoji="1" lang="en-US" altLang="zh-CN" dirty="0" err="1">
                <a:solidFill>
                  <a:srgbClr val="000000"/>
                </a:solidFill>
              </a:rPr>
              <a:t>iostream.h</a:t>
            </a:r>
            <a:r>
              <a:rPr kumimoji="1" lang="en-US" altLang="zh-CN" dirty="0" smtClean="0">
                <a:solidFill>
                  <a:srgbClr val="000000"/>
                </a:solidFill>
              </a:rPr>
              <a:t>&gt;</a:t>
            </a:r>
          </a:p>
          <a:p>
            <a:pPr algn="just"/>
            <a:r>
              <a:rPr kumimoji="1" lang="en-US" altLang="zh-CN" dirty="0" smtClean="0">
                <a:solidFill>
                  <a:srgbClr val="000000"/>
                </a:solidFill>
              </a:rPr>
              <a:t>class Circle </a:t>
            </a:r>
          </a:p>
          <a:p>
            <a:pPr algn="just"/>
            <a:r>
              <a:rPr kumimoji="1" lang="en-US" altLang="zh-CN" dirty="0" smtClean="0">
                <a:solidFill>
                  <a:srgbClr val="000000"/>
                </a:solidFill>
              </a:rPr>
              <a:t>{</a:t>
            </a:r>
          </a:p>
          <a:p>
            <a:pPr algn="just"/>
            <a:r>
              <a:rPr kumimoji="1" lang="en-US" altLang="zh-CN" dirty="0" smtClean="0">
                <a:solidFill>
                  <a:srgbClr val="000000"/>
                </a:solidFill>
              </a:rPr>
              <a:t>public</a:t>
            </a:r>
            <a:r>
              <a:rPr kumimoji="1" lang="en-US" altLang="zh-CN" dirty="0">
                <a:solidFill>
                  <a:srgbClr val="000000"/>
                </a:solidFill>
              </a:rPr>
              <a:t>:</a:t>
            </a:r>
          </a:p>
          <a:p>
            <a:pPr algn="just"/>
            <a:r>
              <a:rPr kumimoji="1" lang="en-US" altLang="zh-CN" dirty="0" smtClean="0">
                <a:solidFill>
                  <a:srgbClr val="000000"/>
                </a:solidFill>
              </a:rPr>
              <a:t>    	void </a:t>
            </a:r>
            <a:r>
              <a:rPr kumimoji="1" lang="en-US" altLang="zh-CN" dirty="0" err="1">
                <a:solidFill>
                  <a:srgbClr val="000000"/>
                </a:solidFill>
              </a:rPr>
              <a:t>setr</a:t>
            </a:r>
            <a:r>
              <a:rPr kumimoji="1" lang="en-US" altLang="zh-CN" dirty="0">
                <a:solidFill>
                  <a:srgbClr val="000000"/>
                </a:solidFill>
              </a:rPr>
              <a:t>(</a:t>
            </a:r>
            <a:r>
              <a:rPr kumimoji="1" lang="en-US" altLang="zh-CN" dirty="0" err="1">
                <a:solidFill>
                  <a:srgbClr val="000000"/>
                </a:solidFill>
              </a:rPr>
              <a:t>int</a:t>
            </a:r>
            <a:r>
              <a:rPr kumimoji="1" lang="en-US" altLang="zh-CN" dirty="0">
                <a:solidFill>
                  <a:srgbClr val="000000"/>
                </a:solidFill>
              </a:rPr>
              <a:t> x){ r=x; }</a:t>
            </a:r>
          </a:p>
          <a:p>
            <a:pPr algn="just"/>
            <a:r>
              <a:rPr kumimoji="1" lang="en-US" altLang="zh-CN" dirty="0">
                <a:solidFill>
                  <a:srgbClr val="000000"/>
                </a:solidFill>
              </a:rPr>
              <a:t>	    </a:t>
            </a:r>
            <a:r>
              <a:rPr kumimoji="1" lang="en-US" altLang="zh-CN" dirty="0">
                <a:solidFill>
                  <a:srgbClr val="FF0000"/>
                </a:solidFill>
              </a:rPr>
              <a:t>virtual void show()=0;  </a:t>
            </a:r>
            <a:r>
              <a:rPr kumimoji="1" lang="en-US" altLang="zh-CN" dirty="0">
                <a:solidFill>
                  <a:srgbClr val="000000"/>
                </a:solidFill>
              </a:rPr>
              <a:t>// </a:t>
            </a:r>
            <a:r>
              <a:rPr kumimoji="1" lang="zh-CN" altLang="en-US" dirty="0">
                <a:solidFill>
                  <a:srgbClr val="000000"/>
                </a:solidFill>
              </a:rPr>
              <a:t>纯虚函数</a:t>
            </a:r>
          </a:p>
          <a:p>
            <a:pPr algn="just"/>
            <a:r>
              <a:rPr kumimoji="1" lang="en-US" altLang="zh-CN" dirty="0" smtClean="0">
                <a:solidFill>
                  <a:srgbClr val="000000"/>
                </a:solidFill>
              </a:rPr>
              <a:t>protected</a:t>
            </a:r>
            <a:r>
              <a:rPr kumimoji="1" lang="en-US" altLang="zh-CN" dirty="0">
                <a:solidFill>
                  <a:srgbClr val="000000"/>
                </a:solidFill>
              </a:rPr>
              <a:t>:</a:t>
            </a:r>
          </a:p>
          <a:p>
            <a:pPr algn="just"/>
            <a:r>
              <a:rPr kumimoji="1" lang="en-US" altLang="zh-CN" dirty="0" smtClean="0">
                <a:solidFill>
                  <a:srgbClr val="000000"/>
                </a:solidFill>
              </a:rPr>
              <a:t>           </a:t>
            </a:r>
            <a:r>
              <a:rPr kumimoji="1" lang="en-US" altLang="zh-CN" dirty="0" err="1">
                <a:solidFill>
                  <a:srgbClr val="000000"/>
                </a:solidFill>
              </a:rPr>
              <a:t>int</a:t>
            </a:r>
            <a:r>
              <a:rPr kumimoji="1" lang="en-US" altLang="zh-CN" dirty="0">
                <a:solidFill>
                  <a:srgbClr val="000000"/>
                </a:solidFill>
              </a:rPr>
              <a:t> r;</a:t>
            </a:r>
          </a:p>
          <a:p>
            <a:pPr algn="just"/>
            <a:r>
              <a:rPr kumimoji="1" lang="en-US" altLang="zh-CN" dirty="0" smtClean="0">
                <a:solidFill>
                  <a:srgbClr val="000000"/>
                </a:solidFill>
              </a:rPr>
              <a:t>};</a:t>
            </a:r>
            <a:endParaRPr kumimoji="1" lang="en-US" altLang="zh-CN" dirty="0">
              <a:solidFill>
                <a:srgbClr val="000000"/>
              </a:solidFill>
            </a:endParaRPr>
          </a:p>
          <a:p>
            <a:pPr algn="just"/>
            <a:r>
              <a:rPr kumimoji="1" lang="en-US" altLang="zh-CN" dirty="0" smtClean="0">
                <a:solidFill>
                  <a:srgbClr val="000000"/>
                </a:solidFill>
              </a:rPr>
              <a:t>class </a:t>
            </a:r>
            <a:r>
              <a:rPr kumimoji="1" lang="en-US" altLang="zh-CN" dirty="0" err="1">
                <a:solidFill>
                  <a:srgbClr val="000000"/>
                </a:solidFill>
              </a:rPr>
              <a:t>Area:public</a:t>
            </a:r>
            <a:r>
              <a:rPr kumimoji="1" lang="en-US" altLang="zh-CN" dirty="0">
                <a:solidFill>
                  <a:srgbClr val="000000"/>
                </a:solidFill>
              </a:rPr>
              <a:t> Circle{</a:t>
            </a:r>
          </a:p>
          <a:p>
            <a:pPr algn="just"/>
            <a:r>
              <a:rPr kumimoji="1" lang="en-US" altLang="zh-CN" dirty="0" smtClean="0">
                <a:solidFill>
                  <a:srgbClr val="000000"/>
                </a:solidFill>
              </a:rPr>
              <a:t>public</a:t>
            </a:r>
            <a:r>
              <a:rPr kumimoji="1" lang="en-US" altLang="zh-CN" dirty="0">
                <a:solidFill>
                  <a:srgbClr val="000000"/>
                </a:solidFill>
              </a:rPr>
              <a:t>:</a:t>
            </a:r>
          </a:p>
          <a:p>
            <a:pPr algn="just"/>
            <a:r>
              <a:rPr kumimoji="1" lang="en-US" altLang="zh-CN" dirty="0" smtClean="0">
                <a:solidFill>
                  <a:srgbClr val="FF0000"/>
                </a:solidFill>
              </a:rPr>
              <a:t>          </a:t>
            </a:r>
            <a:r>
              <a:rPr kumimoji="1" lang="en-US" altLang="zh-CN" dirty="0">
                <a:solidFill>
                  <a:srgbClr val="FF0000"/>
                </a:solidFill>
              </a:rPr>
              <a:t>void show()</a:t>
            </a:r>
            <a:r>
              <a:rPr kumimoji="1" lang="en-US" altLang="zh-CN" dirty="0">
                <a:solidFill>
                  <a:srgbClr val="000000"/>
                </a:solidFill>
              </a:rPr>
              <a:t>{ </a:t>
            </a:r>
            <a:r>
              <a:rPr kumimoji="1" lang="en-US" altLang="zh-CN" dirty="0" err="1">
                <a:solidFill>
                  <a:srgbClr val="000000"/>
                </a:solidFill>
              </a:rPr>
              <a:t>cout</a:t>
            </a:r>
            <a:r>
              <a:rPr kumimoji="1" lang="en-US" altLang="zh-CN" dirty="0">
                <a:solidFill>
                  <a:srgbClr val="000000"/>
                </a:solidFill>
              </a:rPr>
              <a:t>&lt;&lt;"Area is "&lt;&lt;3.14*r*r&lt;&lt;</a:t>
            </a:r>
            <a:r>
              <a:rPr kumimoji="1" lang="en-US" altLang="zh-CN" dirty="0" err="1">
                <a:solidFill>
                  <a:srgbClr val="000000"/>
                </a:solidFill>
              </a:rPr>
              <a:t>endl</a:t>
            </a:r>
            <a:r>
              <a:rPr kumimoji="1" lang="en-US" altLang="zh-CN" dirty="0">
                <a:solidFill>
                  <a:srgbClr val="000000"/>
                </a:solidFill>
              </a:rPr>
              <a:t>;}</a:t>
            </a:r>
          </a:p>
          <a:p>
            <a:pPr algn="just"/>
            <a:r>
              <a:rPr kumimoji="1" lang="en-US" altLang="zh-CN" dirty="0" smtClean="0">
                <a:solidFill>
                  <a:srgbClr val="000000"/>
                </a:solidFill>
              </a:rPr>
              <a:t>};                       </a:t>
            </a:r>
            <a:r>
              <a:rPr kumimoji="1" lang="en-US" altLang="zh-CN" dirty="0">
                <a:solidFill>
                  <a:srgbClr val="000000"/>
                </a:solidFill>
              </a:rPr>
              <a:t>// </a:t>
            </a:r>
            <a:r>
              <a:rPr kumimoji="1" lang="zh-CN" altLang="en-US" dirty="0">
                <a:solidFill>
                  <a:srgbClr val="000000"/>
                </a:solidFill>
              </a:rPr>
              <a:t>重定义虚函数</a:t>
            </a:r>
            <a:r>
              <a:rPr kumimoji="1" lang="en-US" altLang="zh-CN" dirty="0">
                <a:solidFill>
                  <a:srgbClr val="000000"/>
                </a:solidFill>
              </a:rPr>
              <a:t>show( )</a:t>
            </a:r>
          </a:p>
          <a:p>
            <a:pPr algn="just"/>
            <a:r>
              <a:rPr kumimoji="1" lang="en-US" altLang="zh-CN" dirty="0" smtClean="0">
                <a:solidFill>
                  <a:srgbClr val="000000"/>
                </a:solidFill>
              </a:rPr>
              <a:t>class </a:t>
            </a:r>
            <a:r>
              <a:rPr kumimoji="1" lang="en-US" altLang="zh-CN" dirty="0" err="1">
                <a:solidFill>
                  <a:srgbClr val="000000"/>
                </a:solidFill>
              </a:rPr>
              <a:t>Perimeter:public</a:t>
            </a:r>
            <a:r>
              <a:rPr kumimoji="1" lang="en-US" altLang="zh-CN" dirty="0">
                <a:solidFill>
                  <a:srgbClr val="000000"/>
                </a:solidFill>
              </a:rPr>
              <a:t> Circle{</a:t>
            </a:r>
          </a:p>
          <a:p>
            <a:pPr algn="just"/>
            <a:r>
              <a:rPr kumimoji="1" lang="en-US" altLang="zh-CN" dirty="0" smtClean="0">
                <a:solidFill>
                  <a:srgbClr val="000000"/>
                </a:solidFill>
              </a:rPr>
              <a:t>public</a:t>
            </a:r>
            <a:r>
              <a:rPr kumimoji="1" lang="en-US" altLang="zh-CN" dirty="0">
                <a:solidFill>
                  <a:srgbClr val="000000"/>
                </a:solidFill>
              </a:rPr>
              <a:t>:</a:t>
            </a:r>
          </a:p>
          <a:p>
            <a:pPr algn="just"/>
            <a:r>
              <a:rPr kumimoji="1" lang="en-US" altLang="zh-CN" dirty="0" smtClean="0">
                <a:solidFill>
                  <a:srgbClr val="000000"/>
                </a:solidFill>
              </a:rPr>
              <a:t>         </a:t>
            </a:r>
            <a:r>
              <a:rPr kumimoji="1" lang="en-US" altLang="zh-CN" dirty="0">
                <a:solidFill>
                  <a:srgbClr val="FF0000"/>
                </a:solidFill>
              </a:rPr>
              <a:t>void show()</a:t>
            </a:r>
            <a:r>
              <a:rPr kumimoji="1" lang="en-US" altLang="zh-CN" dirty="0">
                <a:solidFill>
                  <a:srgbClr val="000000"/>
                </a:solidFill>
              </a:rPr>
              <a:t>{</a:t>
            </a:r>
            <a:r>
              <a:rPr kumimoji="1" lang="en-US" altLang="zh-CN" dirty="0" err="1">
                <a:solidFill>
                  <a:srgbClr val="000000"/>
                </a:solidFill>
              </a:rPr>
              <a:t>cout</a:t>
            </a:r>
            <a:r>
              <a:rPr kumimoji="1" lang="en-US" altLang="zh-CN" dirty="0">
                <a:solidFill>
                  <a:srgbClr val="000000"/>
                </a:solidFill>
              </a:rPr>
              <a:t>&lt;&lt;"Perimeter is "&lt;&lt;2*3.14*r&lt;&lt;</a:t>
            </a:r>
            <a:r>
              <a:rPr kumimoji="1" lang="en-US" altLang="zh-CN" dirty="0" err="1">
                <a:solidFill>
                  <a:srgbClr val="000000"/>
                </a:solidFill>
              </a:rPr>
              <a:t>endl</a:t>
            </a:r>
            <a:r>
              <a:rPr kumimoji="1" lang="en-US" altLang="zh-CN" dirty="0">
                <a:solidFill>
                  <a:srgbClr val="000000"/>
                </a:solidFill>
              </a:rPr>
              <a:t>;}               </a:t>
            </a:r>
          </a:p>
          <a:p>
            <a:r>
              <a:rPr kumimoji="1" lang="en-US" altLang="zh-CN" dirty="0" smtClean="0">
                <a:solidFill>
                  <a:srgbClr val="000000"/>
                </a:solidFill>
              </a:rPr>
              <a:t>};                        </a:t>
            </a:r>
            <a:r>
              <a:rPr kumimoji="1" lang="en-US" altLang="zh-CN" dirty="0">
                <a:solidFill>
                  <a:srgbClr val="000000"/>
                </a:solidFill>
              </a:rPr>
              <a:t>// </a:t>
            </a:r>
            <a:r>
              <a:rPr kumimoji="1" lang="zh-CN" altLang="en-US" dirty="0">
                <a:solidFill>
                  <a:srgbClr val="000000"/>
                </a:solidFill>
              </a:rPr>
              <a:t>重定义虚函数</a:t>
            </a:r>
            <a:r>
              <a:rPr kumimoji="1" lang="en-US" altLang="zh-CN" dirty="0">
                <a:solidFill>
                  <a:srgbClr val="000000"/>
                </a:solidFill>
              </a:rPr>
              <a:t>show( ) </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70" y="-26590"/>
            <a:ext cx="582836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42591" y="27385"/>
            <a:ext cx="446449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12. </a:t>
            </a:r>
            <a:r>
              <a:rPr lang="zh-CN" altLang="en-US" sz="3000" dirty="0">
                <a:solidFill>
                  <a:schemeClr val="bg1"/>
                </a:solidFill>
                <a:latin typeface="Rockwell" pitchFamily="18" charset="0"/>
                <a:ea typeface="微软雅黑" pitchFamily="34" charset="-122"/>
              </a:rPr>
              <a:t>纯虚</a:t>
            </a:r>
            <a:r>
              <a:rPr lang="zh-CN" altLang="en-US" sz="3000" dirty="0" smtClean="0">
                <a:solidFill>
                  <a:schemeClr val="bg1"/>
                </a:solidFill>
                <a:latin typeface="Rockwell" pitchFamily="18" charset="0"/>
                <a:ea typeface="微软雅黑" pitchFamily="34" charset="-122"/>
              </a:rPr>
              <a:t>函数</a:t>
            </a:r>
            <a:r>
              <a:rPr lang="zh-CN" altLang="en-US" sz="3000" dirty="0">
                <a:solidFill>
                  <a:schemeClr val="bg1"/>
                </a:solidFill>
                <a:latin typeface="Rockwell" pitchFamily="18" charset="0"/>
                <a:ea typeface="微软雅黑" pitchFamily="34" charset="-122"/>
              </a:rPr>
              <a:t>例子</a:t>
            </a:r>
          </a:p>
        </p:txBody>
      </p:sp>
    </p:spTree>
    <p:extLst>
      <p:ext uri="{BB962C8B-B14F-4D97-AF65-F5344CB8AC3E}">
        <p14:creationId xmlns:p14="http://schemas.microsoft.com/office/powerpoint/2010/main" val="3635375487"/>
      </p:ext>
    </p:extLst>
  </p:cSld>
  <p:clrMapOvr>
    <a:masterClrMapping/>
  </p:clrMapOvr>
  <p:transition spd="med">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222727" y="908261"/>
            <a:ext cx="5084360" cy="452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b="1" dirty="0">
                <a:solidFill>
                  <a:srgbClr val="000000"/>
                </a:solidFill>
              </a:rPr>
              <a:t>            </a:t>
            </a:r>
            <a:r>
              <a:rPr kumimoji="1" lang="en-US" altLang="zh-CN" dirty="0">
                <a:solidFill>
                  <a:srgbClr val="000000"/>
                </a:solidFill>
              </a:rPr>
              <a:t>void main()</a:t>
            </a:r>
          </a:p>
          <a:p>
            <a:pPr algn="just"/>
            <a:r>
              <a:rPr kumimoji="1" lang="en-US" altLang="zh-CN" dirty="0">
                <a:solidFill>
                  <a:srgbClr val="000000"/>
                </a:solidFill>
              </a:rPr>
              <a:t>	{</a:t>
            </a:r>
          </a:p>
          <a:p>
            <a:pPr algn="just"/>
            <a:r>
              <a:rPr kumimoji="1" lang="en-US" altLang="zh-CN" dirty="0">
                <a:solidFill>
                  <a:srgbClr val="000000"/>
                </a:solidFill>
              </a:rPr>
              <a:t>	    Circle  *</a:t>
            </a:r>
            <a:r>
              <a:rPr kumimoji="1" lang="en-US" altLang="zh-CN" dirty="0" err="1">
                <a:solidFill>
                  <a:srgbClr val="000000"/>
                </a:solidFill>
              </a:rPr>
              <a:t>ptr</a:t>
            </a:r>
            <a:r>
              <a:rPr kumimoji="1" lang="en-US" altLang="zh-CN" dirty="0">
                <a:solidFill>
                  <a:srgbClr val="000000"/>
                </a:solidFill>
              </a:rPr>
              <a:t>;</a:t>
            </a:r>
          </a:p>
          <a:p>
            <a:pPr algn="just"/>
            <a:r>
              <a:rPr kumimoji="1" lang="en-US" altLang="zh-CN" dirty="0">
                <a:solidFill>
                  <a:srgbClr val="000000"/>
                </a:solidFill>
              </a:rPr>
              <a:t>	    Area ob1;</a:t>
            </a:r>
          </a:p>
          <a:p>
            <a:pPr algn="just"/>
            <a:r>
              <a:rPr kumimoji="1" lang="en-US" altLang="zh-CN" dirty="0">
                <a:solidFill>
                  <a:srgbClr val="000000"/>
                </a:solidFill>
              </a:rPr>
              <a:t>	    Perimeter ob2;</a:t>
            </a:r>
          </a:p>
          <a:p>
            <a:pPr algn="just"/>
            <a:r>
              <a:rPr kumimoji="1" lang="en-US" altLang="zh-CN" dirty="0">
                <a:solidFill>
                  <a:srgbClr val="000000"/>
                </a:solidFill>
              </a:rPr>
              <a:t>	    ob1.setr(10);</a:t>
            </a:r>
          </a:p>
          <a:p>
            <a:pPr algn="just"/>
            <a:r>
              <a:rPr kumimoji="1" lang="en-US" altLang="zh-CN" dirty="0">
                <a:solidFill>
                  <a:srgbClr val="000000"/>
                </a:solidFill>
              </a:rPr>
              <a:t>	    ob2.setr(10);</a:t>
            </a:r>
          </a:p>
          <a:p>
            <a:pPr algn="just"/>
            <a:r>
              <a:rPr kumimoji="1" lang="en-US" altLang="zh-CN" dirty="0">
                <a:solidFill>
                  <a:srgbClr val="000000"/>
                </a:solidFill>
              </a:rPr>
              <a:t>	    </a:t>
            </a:r>
            <a:r>
              <a:rPr kumimoji="1" lang="en-US" altLang="zh-CN" dirty="0" err="1">
                <a:solidFill>
                  <a:srgbClr val="000000"/>
                </a:solidFill>
              </a:rPr>
              <a:t>ptr</a:t>
            </a:r>
            <a:r>
              <a:rPr kumimoji="1" lang="en-US" altLang="zh-CN" dirty="0">
                <a:solidFill>
                  <a:srgbClr val="000000"/>
                </a:solidFill>
              </a:rPr>
              <a:t>=&amp;ob1;</a:t>
            </a:r>
          </a:p>
          <a:p>
            <a:pPr algn="just"/>
            <a:r>
              <a:rPr kumimoji="1" lang="en-US" altLang="zh-CN" dirty="0">
                <a:solidFill>
                  <a:srgbClr val="000000"/>
                </a:solidFill>
              </a:rPr>
              <a:t>	    </a:t>
            </a:r>
            <a:r>
              <a:rPr kumimoji="1" lang="en-US" altLang="zh-CN" dirty="0" err="1">
                <a:solidFill>
                  <a:srgbClr val="000000"/>
                </a:solidFill>
              </a:rPr>
              <a:t>ptr</a:t>
            </a:r>
            <a:r>
              <a:rPr kumimoji="1" lang="en-US" altLang="zh-CN" dirty="0">
                <a:solidFill>
                  <a:srgbClr val="000000"/>
                </a:solidFill>
              </a:rPr>
              <a:t>-&gt;show();</a:t>
            </a:r>
          </a:p>
          <a:p>
            <a:pPr algn="just"/>
            <a:r>
              <a:rPr kumimoji="1" lang="en-US" altLang="zh-CN" dirty="0">
                <a:solidFill>
                  <a:srgbClr val="000000"/>
                </a:solidFill>
              </a:rPr>
              <a:t>	    </a:t>
            </a:r>
            <a:r>
              <a:rPr kumimoji="1" lang="en-US" altLang="zh-CN" dirty="0" err="1">
                <a:solidFill>
                  <a:srgbClr val="000000"/>
                </a:solidFill>
              </a:rPr>
              <a:t>ptr</a:t>
            </a:r>
            <a:r>
              <a:rPr kumimoji="1" lang="en-US" altLang="zh-CN" dirty="0">
                <a:solidFill>
                  <a:srgbClr val="000000"/>
                </a:solidFill>
              </a:rPr>
              <a:t>=&amp;ob2;</a:t>
            </a:r>
          </a:p>
          <a:p>
            <a:pPr algn="just"/>
            <a:r>
              <a:rPr kumimoji="1" lang="en-US" altLang="zh-CN" dirty="0">
                <a:solidFill>
                  <a:srgbClr val="000000"/>
                </a:solidFill>
              </a:rPr>
              <a:t>	    </a:t>
            </a:r>
            <a:r>
              <a:rPr kumimoji="1" lang="en-US" altLang="zh-CN" dirty="0" err="1">
                <a:solidFill>
                  <a:srgbClr val="000000"/>
                </a:solidFill>
              </a:rPr>
              <a:t>ptr</a:t>
            </a:r>
            <a:r>
              <a:rPr kumimoji="1" lang="en-US" altLang="zh-CN" dirty="0">
                <a:solidFill>
                  <a:srgbClr val="000000"/>
                </a:solidFill>
              </a:rPr>
              <a:t>-&gt;show();</a:t>
            </a:r>
          </a:p>
          <a:p>
            <a:r>
              <a:rPr kumimoji="1" lang="en-US" altLang="zh-CN" dirty="0">
                <a:solidFill>
                  <a:srgbClr val="000000"/>
                </a:solidFill>
              </a:rPr>
              <a:t>	} </a:t>
            </a:r>
          </a:p>
        </p:txBody>
      </p:sp>
      <p:sp>
        <p:nvSpPr>
          <p:cNvPr id="3" name="Rectangle 4"/>
          <p:cNvSpPr>
            <a:spLocks noChangeArrowheads="1"/>
          </p:cNvSpPr>
          <p:nvPr/>
        </p:nvSpPr>
        <p:spPr bwMode="auto">
          <a:xfrm>
            <a:off x="6708916" y="1219482"/>
            <a:ext cx="3429794" cy="2362747"/>
          </a:xfrm>
          <a:prstGeom prst="rect">
            <a:avLst/>
          </a:prstGeom>
          <a:solidFill>
            <a:schemeClr val="accent1"/>
          </a:solidFill>
          <a:ln w="9525">
            <a:miter lim="800000"/>
            <a:headEnd/>
            <a:tailEnd/>
          </a:ln>
          <a:effectLst/>
          <a:scene3d>
            <a:camera prst="legacyPerspectiveBottom"/>
            <a:lightRig rig="legacyFlat3" dir="t"/>
          </a:scene3d>
          <a:sp3d extrusionH="1218930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latin typeface="Courier New" panose="02070309020205020404" pitchFamily="49" charset="0"/>
                <a:cs typeface="Courier New" panose="02070309020205020404" pitchFamily="49" charset="0"/>
              </a:rPr>
              <a:t>Area is 314</a:t>
            </a:r>
          </a:p>
          <a:p>
            <a:pPr eaLnBrk="1" hangingPunct="1"/>
            <a:r>
              <a:rPr kumimoji="1" lang="en-US" altLang="zh-CN">
                <a:latin typeface="Courier New" panose="02070309020205020404" pitchFamily="49" charset="0"/>
                <a:cs typeface="Courier New" panose="02070309020205020404" pitchFamily="49" charset="0"/>
              </a:rPr>
              <a:t>Perimeter is 62.8</a:t>
            </a:r>
          </a:p>
        </p:txBody>
      </p:sp>
      <p:pic>
        <p:nvPicPr>
          <p:cNvPr id="1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70" y="-26590"/>
            <a:ext cx="582836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组合 13"/>
          <p:cNvGrpSpPr>
            <a:grpSpLocks/>
          </p:cNvGrpSpPr>
          <p:nvPr/>
        </p:nvGrpSpPr>
        <p:grpSpPr bwMode="auto">
          <a:xfrm>
            <a:off x="304800" y="71835"/>
            <a:ext cx="466725" cy="468313"/>
            <a:chOff x="1192404" y="608225"/>
            <a:chExt cx="1755828" cy="1759616"/>
          </a:xfrm>
        </p:grpSpPr>
        <p:grpSp>
          <p:nvGrpSpPr>
            <p:cNvPr id="15" name="组合 79"/>
            <p:cNvGrpSpPr>
              <a:grpSpLocks/>
            </p:cNvGrpSpPr>
            <p:nvPr/>
          </p:nvGrpSpPr>
          <p:grpSpPr bwMode="auto">
            <a:xfrm>
              <a:off x="1192404" y="608225"/>
              <a:ext cx="1755828" cy="1759616"/>
              <a:chOff x="6379729" y="2488774"/>
              <a:chExt cx="2513016" cy="2513016"/>
            </a:xfrm>
          </p:grpSpPr>
          <p:sp>
            <p:nvSpPr>
              <p:cNvPr id="1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8" name="任意多边形 83"/>
              <p:cNvGrpSpPr>
                <a:grpSpLocks/>
              </p:cNvGrpSpPr>
              <p:nvPr/>
            </p:nvGrpSpPr>
            <p:grpSpPr bwMode="auto">
              <a:xfrm>
                <a:off x="6397313" y="2490687"/>
                <a:ext cx="2505748" cy="2500354"/>
                <a:chOff x="1883664" y="1987296"/>
                <a:chExt cx="1322832" cy="1322832"/>
              </a:xfrm>
            </p:grpSpPr>
            <p:pic>
              <p:nvPicPr>
                <p:cNvPr id="1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21" name="TextBox 64"/>
          <p:cNvSpPr txBox="1">
            <a:spLocks noChangeArrowheads="1"/>
          </p:cNvSpPr>
          <p:nvPr/>
        </p:nvSpPr>
        <p:spPr bwMode="auto">
          <a:xfrm>
            <a:off x="842591" y="27385"/>
            <a:ext cx="446449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12. </a:t>
            </a:r>
            <a:r>
              <a:rPr lang="zh-CN" altLang="en-US" sz="3000" dirty="0">
                <a:solidFill>
                  <a:schemeClr val="bg1"/>
                </a:solidFill>
                <a:latin typeface="Rockwell" pitchFamily="18" charset="0"/>
                <a:ea typeface="微软雅黑" pitchFamily="34" charset="-122"/>
              </a:rPr>
              <a:t>纯虚</a:t>
            </a:r>
            <a:r>
              <a:rPr lang="zh-CN" altLang="en-US" sz="3000" dirty="0" smtClean="0">
                <a:solidFill>
                  <a:schemeClr val="bg1"/>
                </a:solidFill>
                <a:latin typeface="Rockwell" pitchFamily="18" charset="0"/>
                <a:ea typeface="微软雅黑" pitchFamily="34" charset="-122"/>
              </a:rPr>
              <a:t>函数</a:t>
            </a:r>
            <a:r>
              <a:rPr lang="zh-CN" altLang="en-US" sz="3000" dirty="0">
                <a:solidFill>
                  <a:schemeClr val="bg1"/>
                </a:solidFill>
                <a:latin typeface="Rockwell" pitchFamily="18" charset="0"/>
                <a:ea typeface="微软雅黑" pitchFamily="34" charset="-122"/>
              </a:rPr>
              <a:t>例子</a:t>
            </a:r>
          </a:p>
        </p:txBody>
      </p:sp>
    </p:spTree>
    <p:extLst>
      <p:ext uri="{BB962C8B-B14F-4D97-AF65-F5344CB8AC3E}">
        <p14:creationId xmlns:p14="http://schemas.microsoft.com/office/powerpoint/2010/main" val="26169307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TextBox 2"/>
          <p:cNvSpPr txBox="1">
            <a:spLocks noChangeArrowheads="1"/>
          </p:cNvSpPr>
          <p:nvPr/>
        </p:nvSpPr>
        <p:spPr bwMode="auto">
          <a:xfrm>
            <a:off x="222726" y="1124211"/>
            <a:ext cx="9765137" cy="452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t>#include &lt;</a:t>
            </a:r>
            <a:r>
              <a:rPr lang="en-US" altLang="zh-CN" dirty="0" err="1"/>
              <a:t>iostream</a:t>
            </a:r>
            <a:r>
              <a:rPr lang="en-US" altLang="zh-CN" dirty="0"/>
              <a:t>&gt; </a:t>
            </a:r>
          </a:p>
          <a:p>
            <a:pPr eaLnBrk="1" hangingPunct="1"/>
            <a:r>
              <a:rPr lang="en-US" altLang="zh-CN" dirty="0"/>
              <a:t>using namespace </a:t>
            </a:r>
            <a:r>
              <a:rPr lang="en-US" altLang="zh-CN" dirty="0" err="1"/>
              <a:t>std</a:t>
            </a:r>
            <a:r>
              <a:rPr lang="en-US" altLang="zh-CN" dirty="0"/>
              <a:t>; // Base class </a:t>
            </a:r>
          </a:p>
          <a:p>
            <a:pPr eaLnBrk="1" hangingPunct="1"/>
            <a:r>
              <a:rPr lang="en-US" altLang="zh-CN" dirty="0"/>
              <a:t>class Shape </a:t>
            </a:r>
          </a:p>
          <a:p>
            <a:pPr eaLnBrk="1" hangingPunct="1"/>
            <a:r>
              <a:rPr lang="en-US" altLang="zh-CN" dirty="0"/>
              <a:t>{ </a:t>
            </a:r>
          </a:p>
          <a:p>
            <a:pPr eaLnBrk="1" hangingPunct="1"/>
            <a:r>
              <a:rPr lang="en-US" altLang="zh-CN" dirty="0"/>
              <a:t>public: // pure virtual function providing interface framework. 	virtual </a:t>
            </a:r>
            <a:r>
              <a:rPr lang="en-US" altLang="zh-CN" dirty="0" err="1"/>
              <a:t>int</a:t>
            </a:r>
            <a:r>
              <a:rPr lang="en-US" altLang="zh-CN" dirty="0"/>
              <a:t> </a:t>
            </a:r>
            <a:r>
              <a:rPr lang="en-US" altLang="zh-CN" dirty="0" err="1"/>
              <a:t>getArea</a:t>
            </a:r>
            <a:r>
              <a:rPr lang="en-US" altLang="zh-CN" dirty="0"/>
              <a:t>() = 0; </a:t>
            </a:r>
          </a:p>
          <a:p>
            <a:pPr eaLnBrk="1" hangingPunct="1"/>
            <a:r>
              <a:rPr lang="en-US" altLang="zh-CN" dirty="0"/>
              <a:t>	void </a:t>
            </a:r>
            <a:r>
              <a:rPr lang="en-US" altLang="zh-CN" dirty="0" err="1"/>
              <a:t>setWidth</a:t>
            </a:r>
            <a:r>
              <a:rPr lang="en-US" altLang="zh-CN" dirty="0"/>
              <a:t>(</a:t>
            </a:r>
            <a:r>
              <a:rPr lang="en-US" altLang="zh-CN" dirty="0" err="1"/>
              <a:t>int</a:t>
            </a:r>
            <a:r>
              <a:rPr lang="en-US" altLang="zh-CN" dirty="0"/>
              <a:t> w) { width = w; }</a:t>
            </a:r>
          </a:p>
          <a:p>
            <a:pPr eaLnBrk="1" hangingPunct="1"/>
            <a:r>
              <a:rPr lang="en-US" altLang="zh-CN" dirty="0"/>
              <a:t>	 void </a:t>
            </a:r>
            <a:r>
              <a:rPr lang="en-US" altLang="zh-CN" dirty="0" err="1"/>
              <a:t>setHeight</a:t>
            </a:r>
            <a:r>
              <a:rPr lang="en-US" altLang="zh-CN" dirty="0"/>
              <a:t>(</a:t>
            </a:r>
            <a:r>
              <a:rPr lang="en-US" altLang="zh-CN" dirty="0" err="1"/>
              <a:t>int</a:t>
            </a:r>
            <a:r>
              <a:rPr lang="en-US" altLang="zh-CN" dirty="0"/>
              <a:t> h) { height = h; } </a:t>
            </a:r>
          </a:p>
          <a:p>
            <a:pPr eaLnBrk="1" hangingPunct="1"/>
            <a:r>
              <a:rPr lang="en-US" altLang="zh-CN" dirty="0"/>
              <a:t>protected: </a:t>
            </a:r>
          </a:p>
          <a:p>
            <a:pPr eaLnBrk="1" hangingPunct="1"/>
            <a:r>
              <a:rPr lang="en-US" altLang="zh-CN" dirty="0"/>
              <a:t>	</a:t>
            </a:r>
            <a:r>
              <a:rPr lang="en-US" altLang="zh-CN" dirty="0" err="1"/>
              <a:t>int</a:t>
            </a:r>
            <a:r>
              <a:rPr lang="en-US" altLang="zh-CN" dirty="0"/>
              <a:t> width; </a:t>
            </a:r>
          </a:p>
          <a:p>
            <a:pPr eaLnBrk="1" hangingPunct="1"/>
            <a:r>
              <a:rPr lang="en-US" altLang="zh-CN" dirty="0"/>
              <a:t>	</a:t>
            </a:r>
            <a:r>
              <a:rPr lang="en-US" altLang="zh-CN" dirty="0" err="1"/>
              <a:t>int</a:t>
            </a:r>
            <a:r>
              <a:rPr lang="en-US" altLang="zh-CN" dirty="0"/>
              <a:t> height; </a:t>
            </a:r>
          </a:p>
          <a:p>
            <a:pPr eaLnBrk="1" hangingPunct="1"/>
            <a:r>
              <a:rPr lang="en-US" altLang="zh-CN" dirty="0"/>
              <a:t>};</a:t>
            </a:r>
            <a:endParaRPr lang="zh-CN" altLang="en-US" dirty="0"/>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70" y="-26590"/>
            <a:ext cx="582836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42591" y="27385"/>
            <a:ext cx="446449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13. </a:t>
            </a:r>
            <a:r>
              <a:rPr lang="zh-CN" altLang="en-US" sz="3000" dirty="0">
                <a:solidFill>
                  <a:schemeClr val="bg1"/>
                </a:solidFill>
                <a:latin typeface="Rockwell" pitchFamily="18" charset="0"/>
                <a:ea typeface="微软雅黑" pitchFamily="34" charset="-122"/>
              </a:rPr>
              <a:t>纯虚</a:t>
            </a:r>
            <a:r>
              <a:rPr lang="zh-CN" altLang="en-US" sz="3000" dirty="0" smtClean="0">
                <a:solidFill>
                  <a:schemeClr val="bg1"/>
                </a:solidFill>
                <a:latin typeface="Rockwell" pitchFamily="18" charset="0"/>
                <a:ea typeface="微软雅黑" pitchFamily="34" charset="-122"/>
              </a:rPr>
              <a:t>函数</a:t>
            </a:r>
            <a:r>
              <a:rPr lang="zh-CN" altLang="en-US" sz="3000" dirty="0">
                <a:solidFill>
                  <a:schemeClr val="bg1"/>
                </a:solidFill>
                <a:latin typeface="Rockwell" pitchFamily="18" charset="0"/>
                <a:ea typeface="微软雅黑" pitchFamily="34" charset="-122"/>
              </a:rPr>
              <a:t>例子</a:t>
            </a:r>
          </a:p>
        </p:txBody>
      </p:sp>
    </p:spTree>
    <p:extLst>
      <p:ext uri="{BB962C8B-B14F-4D97-AF65-F5344CB8AC3E}">
        <p14:creationId xmlns:p14="http://schemas.microsoft.com/office/powerpoint/2010/main" val="1926072748"/>
      </p:ext>
    </p:extLst>
  </p:cSld>
  <p:clrMapOvr>
    <a:masterClrMapping/>
  </p:clrMapOvr>
  <p:transition spd="med">
    <p:pull/>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extBox 2"/>
          <p:cNvSpPr txBox="1">
            <a:spLocks noChangeArrowheads="1"/>
          </p:cNvSpPr>
          <p:nvPr/>
        </p:nvSpPr>
        <p:spPr bwMode="auto">
          <a:xfrm>
            <a:off x="222726" y="1125799"/>
            <a:ext cx="9981087" cy="415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t>// Derived classes </a:t>
            </a:r>
          </a:p>
          <a:p>
            <a:pPr eaLnBrk="1" hangingPunct="1"/>
            <a:r>
              <a:rPr lang="en-US" altLang="zh-CN" dirty="0"/>
              <a:t>class Rectangle: public Shape </a:t>
            </a:r>
          </a:p>
          <a:p>
            <a:pPr eaLnBrk="1" hangingPunct="1"/>
            <a:r>
              <a:rPr lang="en-US" altLang="zh-CN" dirty="0"/>
              <a:t>{ </a:t>
            </a:r>
          </a:p>
          <a:p>
            <a:pPr eaLnBrk="1" hangingPunct="1"/>
            <a:r>
              <a:rPr lang="en-US" altLang="zh-CN" dirty="0"/>
              <a:t>public: </a:t>
            </a:r>
          </a:p>
          <a:p>
            <a:pPr eaLnBrk="1" hangingPunct="1"/>
            <a:r>
              <a:rPr lang="en-US" altLang="zh-CN" dirty="0"/>
              <a:t>	</a:t>
            </a:r>
            <a:r>
              <a:rPr lang="en-US" altLang="zh-CN" dirty="0" err="1"/>
              <a:t>int</a:t>
            </a:r>
            <a:r>
              <a:rPr lang="en-US" altLang="zh-CN" dirty="0"/>
              <a:t> </a:t>
            </a:r>
            <a:r>
              <a:rPr lang="en-US" altLang="zh-CN" dirty="0" err="1"/>
              <a:t>getArea</a:t>
            </a:r>
            <a:r>
              <a:rPr lang="en-US" altLang="zh-CN" dirty="0"/>
              <a:t>() { return (width * height); } </a:t>
            </a:r>
          </a:p>
          <a:p>
            <a:pPr eaLnBrk="1" hangingPunct="1"/>
            <a:r>
              <a:rPr lang="en-US" altLang="zh-CN" dirty="0"/>
              <a:t>}; </a:t>
            </a:r>
          </a:p>
          <a:p>
            <a:pPr eaLnBrk="1" hangingPunct="1"/>
            <a:endParaRPr lang="en-US" altLang="zh-CN" dirty="0"/>
          </a:p>
          <a:p>
            <a:pPr eaLnBrk="1" hangingPunct="1"/>
            <a:r>
              <a:rPr lang="en-US" altLang="zh-CN" dirty="0"/>
              <a:t>class Triangle: public Shape { </a:t>
            </a:r>
          </a:p>
          <a:p>
            <a:pPr eaLnBrk="1" hangingPunct="1"/>
            <a:r>
              <a:rPr lang="en-US" altLang="zh-CN" dirty="0"/>
              <a:t>public:</a:t>
            </a:r>
          </a:p>
          <a:p>
            <a:pPr eaLnBrk="1" hangingPunct="1"/>
            <a:r>
              <a:rPr lang="en-US" altLang="zh-CN" dirty="0"/>
              <a:t> </a:t>
            </a:r>
            <a:r>
              <a:rPr lang="en-US" altLang="zh-CN" dirty="0" err="1"/>
              <a:t>int</a:t>
            </a:r>
            <a:r>
              <a:rPr lang="en-US" altLang="zh-CN" dirty="0"/>
              <a:t> </a:t>
            </a:r>
            <a:r>
              <a:rPr lang="en-US" altLang="zh-CN" dirty="0" err="1"/>
              <a:t>getArea</a:t>
            </a:r>
            <a:r>
              <a:rPr lang="en-US" altLang="zh-CN" dirty="0"/>
              <a:t>() { return (width * height)/2; } </a:t>
            </a:r>
          </a:p>
          <a:p>
            <a:pPr eaLnBrk="1" hangingPunct="1"/>
            <a:r>
              <a:rPr lang="en-US" altLang="zh-CN" dirty="0"/>
              <a:t>};</a:t>
            </a:r>
            <a:endParaRPr lang="zh-CN" altLang="en-US" dirty="0"/>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70" y="-26590"/>
            <a:ext cx="582836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42591" y="27385"/>
            <a:ext cx="446449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13. </a:t>
            </a:r>
            <a:r>
              <a:rPr lang="zh-CN" altLang="en-US" sz="3000" dirty="0">
                <a:solidFill>
                  <a:schemeClr val="bg1"/>
                </a:solidFill>
                <a:latin typeface="Rockwell" pitchFamily="18" charset="0"/>
                <a:ea typeface="微软雅黑" pitchFamily="34" charset="-122"/>
              </a:rPr>
              <a:t>纯虚</a:t>
            </a:r>
            <a:r>
              <a:rPr lang="zh-CN" altLang="en-US" sz="3000" dirty="0" smtClean="0">
                <a:solidFill>
                  <a:schemeClr val="bg1"/>
                </a:solidFill>
                <a:latin typeface="Rockwell" pitchFamily="18" charset="0"/>
                <a:ea typeface="微软雅黑" pitchFamily="34" charset="-122"/>
              </a:rPr>
              <a:t>函数</a:t>
            </a:r>
            <a:r>
              <a:rPr lang="zh-CN" altLang="en-US" sz="3000" dirty="0">
                <a:solidFill>
                  <a:schemeClr val="bg1"/>
                </a:solidFill>
                <a:latin typeface="Rockwell" pitchFamily="18" charset="0"/>
                <a:ea typeface="微软雅黑" pitchFamily="34" charset="-122"/>
              </a:rPr>
              <a:t>例子</a:t>
            </a:r>
          </a:p>
        </p:txBody>
      </p:sp>
    </p:spTree>
    <p:extLst>
      <p:ext uri="{BB962C8B-B14F-4D97-AF65-F5344CB8AC3E}">
        <p14:creationId xmlns:p14="http://schemas.microsoft.com/office/powerpoint/2010/main" val="2861159379"/>
      </p:ext>
    </p:extLst>
  </p:cSld>
  <p:clrMapOvr>
    <a:masterClrMapping/>
  </p:clrMapOvr>
  <p:transition spd="med">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extBox 2"/>
          <p:cNvSpPr txBox="1">
            <a:spLocks noChangeArrowheads="1"/>
          </p:cNvSpPr>
          <p:nvPr/>
        </p:nvSpPr>
        <p:spPr bwMode="auto">
          <a:xfrm>
            <a:off x="222726" y="636985"/>
            <a:ext cx="9981087"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err="1"/>
              <a:t>int</a:t>
            </a:r>
            <a:r>
              <a:rPr lang="en-US" altLang="zh-CN" sz="2000" dirty="0"/>
              <a:t> main(void) </a:t>
            </a:r>
          </a:p>
          <a:p>
            <a:pPr eaLnBrk="1" hangingPunct="1"/>
            <a:r>
              <a:rPr lang="en-US" altLang="zh-CN" sz="2000" dirty="0"/>
              <a:t>{ </a:t>
            </a:r>
          </a:p>
          <a:p>
            <a:pPr eaLnBrk="1" hangingPunct="1"/>
            <a:r>
              <a:rPr lang="en-US" altLang="zh-CN" sz="2000" dirty="0"/>
              <a:t>	Rectangle </a:t>
            </a:r>
            <a:r>
              <a:rPr lang="en-US" altLang="zh-CN" sz="2000" dirty="0" err="1"/>
              <a:t>Rect</a:t>
            </a:r>
            <a:r>
              <a:rPr lang="en-US" altLang="zh-CN" sz="2000" dirty="0"/>
              <a:t>; </a:t>
            </a:r>
          </a:p>
          <a:p>
            <a:pPr eaLnBrk="1" hangingPunct="1"/>
            <a:r>
              <a:rPr lang="en-US" altLang="zh-CN" sz="2000" dirty="0"/>
              <a:t>	Triangle Tri; </a:t>
            </a:r>
          </a:p>
          <a:p>
            <a:pPr eaLnBrk="1" hangingPunct="1"/>
            <a:r>
              <a:rPr lang="en-US" altLang="zh-CN" sz="2000" dirty="0"/>
              <a:t>	</a:t>
            </a:r>
            <a:r>
              <a:rPr lang="en-US" altLang="zh-CN" sz="2000" dirty="0" err="1"/>
              <a:t>Rect.setWidth</a:t>
            </a:r>
            <a:r>
              <a:rPr lang="en-US" altLang="zh-CN" sz="2000" dirty="0"/>
              <a:t>(5);</a:t>
            </a:r>
          </a:p>
          <a:p>
            <a:pPr eaLnBrk="1" hangingPunct="1"/>
            <a:r>
              <a:rPr lang="en-US" altLang="zh-CN" sz="2000" dirty="0"/>
              <a:t> 	</a:t>
            </a:r>
            <a:r>
              <a:rPr lang="en-US" altLang="zh-CN" sz="2000" dirty="0" err="1"/>
              <a:t>Rect.setHeight</a:t>
            </a:r>
            <a:r>
              <a:rPr lang="en-US" altLang="zh-CN" sz="2000" dirty="0"/>
              <a:t>(7); // Print the area of the object. </a:t>
            </a:r>
          </a:p>
          <a:p>
            <a:pPr eaLnBrk="1" hangingPunct="1"/>
            <a:r>
              <a:rPr lang="en-US" altLang="zh-CN" sz="2000" dirty="0"/>
              <a:t>	</a:t>
            </a:r>
            <a:r>
              <a:rPr lang="en-US" altLang="zh-CN" sz="2000" dirty="0" err="1"/>
              <a:t>cout</a:t>
            </a:r>
            <a:r>
              <a:rPr lang="en-US" altLang="zh-CN" sz="2000" dirty="0"/>
              <a:t> &lt;&lt; "Total Rectangle area: " &lt;&lt; </a:t>
            </a:r>
            <a:r>
              <a:rPr lang="en-US" altLang="zh-CN" sz="2000" dirty="0" err="1"/>
              <a:t>Rect.getArea</a:t>
            </a:r>
            <a:r>
              <a:rPr lang="en-US" altLang="zh-CN" sz="2000" dirty="0"/>
              <a:t>() &lt;&lt; </a:t>
            </a:r>
            <a:r>
              <a:rPr lang="en-US" altLang="zh-CN" sz="2000" dirty="0" err="1"/>
              <a:t>endl</a:t>
            </a:r>
            <a:r>
              <a:rPr lang="en-US" altLang="zh-CN" sz="2000" dirty="0"/>
              <a:t>; </a:t>
            </a:r>
          </a:p>
          <a:p>
            <a:pPr eaLnBrk="1" hangingPunct="1"/>
            <a:r>
              <a:rPr lang="en-US" altLang="zh-CN" sz="2000" dirty="0"/>
              <a:t>	</a:t>
            </a:r>
            <a:r>
              <a:rPr lang="en-US" altLang="zh-CN" sz="2000" dirty="0" err="1"/>
              <a:t>Tri.setWidth</a:t>
            </a:r>
            <a:r>
              <a:rPr lang="en-US" altLang="zh-CN" sz="2000" dirty="0"/>
              <a:t>(5); </a:t>
            </a:r>
          </a:p>
          <a:p>
            <a:pPr eaLnBrk="1" hangingPunct="1"/>
            <a:r>
              <a:rPr lang="en-US" altLang="zh-CN" sz="2000" dirty="0"/>
              <a:t>	</a:t>
            </a:r>
            <a:r>
              <a:rPr lang="en-US" altLang="zh-CN" sz="2000" dirty="0" err="1"/>
              <a:t>Tri.setHeight</a:t>
            </a:r>
            <a:r>
              <a:rPr lang="en-US" altLang="zh-CN" sz="2000" dirty="0"/>
              <a:t>(7); // Print the area of the object. </a:t>
            </a:r>
          </a:p>
          <a:p>
            <a:pPr eaLnBrk="1" hangingPunct="1"/>
            <a:r>
              <a:rPr lang="en-US" altLang="zh-CN" sz="2000" dirty="0"/>
              <a:t>	</a:t>
            </a:r>
            <a:r>
              <a:rPr lang="en-US" altLang="zh-CN" sz="2000" dirty="0" err="1"/>
              <a:t>cout</a:t>
            </a:r>
            <a:r>
              <a:rPr lang="en-US" altLang="zh-CN" sz="2000" dirty="0"/>
              <a:t> &lt;&lt; "Total Triangle area: " &lt;&lt; </a:t>
            </a:r>
            <a:r>
              <a:rPr lang="en-US" altLang="zh-CN" sz="2000" dirty="0" err="1"/>
              <a:t>Tri.getArea</a:t>
            </a:r>
            <a:r>
              <a:rPr lang="en-US" altLang="zh-CN" sz="2000" dirty="0"/>
              <a:t>() &lt;&lt; </a:t>
            </a:r>
            <a:r>
              <a:rPr lang="en-US" altLang="zh-CN" sz="2000" dirty="0" err="1"/>
              <a:t>endl</a:t>
            </a:r>
            <a:r>
              <a:rPr lang="en-US" altLang="zh-CN" sz="2000" dirty="0"/>
              <a:t>; </a:t>
            </a:r>
          </a:p>
          <a:p>
            <a:pPr eaLnBrk="1" hangingPunct="1"/>
            <a:r>
              <a:rPr lang="en-US" altLang="zh-CN" sz="2000" dirty="0"/>
              <a:t>	return 0; </a:t>
            </a:r>
          </a:p>
          <a:p>
            <a:pPr eaLnBrk="1" hangingPunct="1"/>
            <a:r>
              <a:rPr lang="en-US" altLang="zh-CN" sz="2000" dirty="0"/>
              <a:t>}</a:t>
            </a:r>
            <a:endParaRPr lang="zh-CN" altLang="en-US" sz="2000" dirty="0"/>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70" y="-26590"/>
            <a:ext cx="582836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42591" y="27385"/>
            <a:ext cx="446449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13. </a:t>
            </a:r>
            <a:r>
              <a:rPr lang="zh-CN" altLang="en-US" sz="3000" dirty="0">
                <a:solidFill>
                  <a:schemeClr val="bg1"/>
                </a:solidFill>
                <a:latin typeface="Rockwell" pitchFamily="18" charset="0"/>
                <a:ea typeface="微软雅黑" pitchFamily="34" charset="-122"/>
              </a:rPr>
              <a:t>纯虚</a:t>
            </a:r>
            <a:r>
              <a:rPr lang="zh-CN" altLang="en-US" sz="3000" dirty="0" smtClean="0">
                <a:solidFill>
                  <a:schemeClr val="bg1"/>
                </a:solidFill>
                <a:latin typeface="Rockwell" pitchFamily="18" charset="0"/>
                <a:ea typeface="微软雅黑" pitchFamily="34" charset="-122"/>
              </a:rPr>
              <a:t>函数</a:t>
            </a:r>
            <a:r>
              <a:rPr lang="zh-CN" altLang="en-US" sz="3000" dirty="0">
                <a:solidFill>
                  <a:schemeClr val="bg1"/>
                </a:solidFill>
                <a:latin typeface="Rockwell" pitchFamily="18" charset="0"/>
                <a:ea typeface="微软雅黑" pitchFamily="34" charset="-122"/>
              </a:rPr>
              <a:t>例子</a:t>
            </a:r>
          </a:p>
        </p:txBody>
      </p:sp>
      <p:sp>
        <p:nvSpPr>
          <p:cNvPr id="13" name="TextBox 2"/>
          <p:cNvSpPr txBox="1">
            <a:spLocks noChangeArrowheads="1"/>
          </p:cNvSpPr>
          <p:nvPr/>
        </p:nvSpPr>
        <p:spPr bwMode="auto">
          <a:xfrm>
            <a:off x="534342" y="4920596"/>
            <a:ext cx="1125346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t>When the above code is compiled and executed, it produces the following result −</a:t>
            </a:r>
          </a:p>
          <a:p>
            <a:pPr eaLnBrk="1" hangingPunct="1"/>
            <a:endParaRPr lang="en-US" altLang="zh-CN" dirty="0"/>
          </a:p>
          <a:p>
            <a:pPr eaLnBrk="1" hangingPunct="1"/>
            <a:r>
              <a:rPr lang="en-US" altLang="zh-CN" dirty="0"/>
              <a:t>Total Rectangle area: 35 </a:t>
            </a:r>
          </a:p>
          <a:p>
            <a:pPr eaLnBrk="1" hangingPunct="1"/>
            <a:r>
              <a:rPr lang="en-US" altLang="zh-CN" dirty="0"/>
              <a:t>Total Triangle area: 17</a:t>
            </a:r>
            <a:endParaRPr lang="zh-CN" altLang="en-US" dirty="0"/>
          </a:p>
        </p:txBody>
      </p:sp>
    </p:spTree>
    <p:extLst>
      <p:ext uri="{BB962C8B-B14F-4D97-AF65-F5344CB8AC3E}">
        <p14:creationId xmlns:p14="http://schemas.microsoft.com/office/powerpoint/2010/main" val="372759314"/>
      </p:ext>
    </p:extLst>
  </p:cSld>
  <p:clrMapOvr>
    <a:masterClrMapping/>
  </p:clrMapOvr>
  <p:transition spd="med">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22726" y="1268708"/>
            <a:ext cx="11781105" cy="399031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gn="just">
              <a:buFont typeface="Wingdings" panose="05000000000000000000" pitchFamily="2" charset="2"/>
              <a:buChar char="l"/>
              <a:defRPr/>
            </a:pPr>
            <a:r>
              <a:rPr lang="zh-CN" altLang="en-US" sz="2801" b="0" kern="0" dirty="0" smtClean="0">
                <a:solidFill>
                  <a:srgbClr val="000000"/>
                </a:solidFill>
                <a:latin typeface="楷体" panose="02010609060101010101" pitchFamily="49" charset="-122"/>
                <a:ea typeface="楷体" panose="02010609060101010101" pitchFamily="49" charset="-122"/>
              </a:rPr>
              <a:t>如果</a:t>
            </a:r>
            <a:r>
              <a:rPr lang="zh-CN" altLang="en-US" sz="2801" b="0" kern="0" dirty="0">
                <a:solidFill>
                  <a:srgbClr val="000000"/>
                </a:solidFill>
                <a:latin typeface="楷体" panose="02010609060101010101" pitchFamily="49" charset="-122"/>
                <a:ea typeface="楷体" panose="02010609060101010101" pitchFamily="49" charset="-122"/>
              </a:rPr>
              <a:t>一个类至少有一个</a:t>
            </a:r>
            <a:r>
              <a:rPr lang="zh-CN" altLang="en-US" sz="2801" b="0" kern="0" dirty="0">
                <a:solidFill>
                  <a:srgbClr val="FF0000"/>
                </a:solidFill>
                <a:latin typeface="楷体" panose="02010609060101010101" pitchFamily="49" charset="-122"/>
                <a:ea typeface="楷体" panose="02010609060101010101" pitchFamily="49" charset="-122"/>
              </a:rPr>
              <a:t>纯虚函数</a:t>
            </a:r>
            <a:r>
              <a:rPr lang="zh-CN" altLang="en-US" sz="2801" b="0" kern="0" dirty="0">
                <a:solidFill>
                  <a:srgbClr val="000000"/>
                </a:solidFill>
                <a:latin typeface="楷体" panose="02010609060101010101" pitchFamily="49" charset="-122"/>
                <a:ea typeface="楷体" panose="02010609060101010101" pitchFamily="49" charset="-122"/>
              </a:rPr>
              <a:t>，那么就称该类为</a:t>
            </a:r>
            <a:r>
              <a:rPr lang="zh-CN" altLang="en-US" sz="2801" b="0" kern="0" dirty="0">
                <a:solidFill>
                  <a:srgbClr val="FF0000"/>
                </a:solidFill>
                <a:latin typeface="楷体" panose="02010609060101010101" pitchFamily="49" charset="-122"/>
                <a:ea typeface="楷体" panose="02010609060101010101" pitchFamily="49" charset="-122"/>
              </a:rPr>
              <a:t>抽象类</a:t>
            </a:r>
            <a:r>
              <a:rPr lang="zh-CN" altLang="en-US" sz="2801" b="0" kern="0" dirty="0">
                <a:solidFill>
                  <a:srgbClr val="000000"/>
                </a:solidFill>
                <a:latin typeface="楷体" panose="02010609060101010101" pitchFamily="49" charset="-122"/>
                <a:ea typeface="楷体" panose="02010609060101010101" pitchFamily="49" charset="-122"/>
              </a:rPr>
              <a:t>。</a:t>
            </a:r>
          </a:p>
          <a:p>
            <a:pPr>
              <a:buFont typeface="Wingdings" panose="05000000000000000000" pitchFamily="2" charset="2"/>
              <a:buChar char="l"/>
              <a:defRPr/>
            </a:pPr>
            <a:r>
              <a:rPr lang="zh-CN" altLang="en-US" sz="2801" b="0" kern="0" dirty="0" smtClean="0">
                <a:solidFill>
                  <a:srgbClr val="000000"/>
                </a:solidFill>
                <a:latin typeface="楷体" panose="02010609060101010101" pitchFamily="49" charset="-122"/>
                <a:ea typeface="楷体" panose="02010609060101010101" pitchFamily="49" charset="-122"/>
              </a:rPr>
              <a:t>抽象</a:t>
            </a:r>
            <a:r>
              <a:rPr lang="zh-CN" altLang="en-US" sz="2801" b="0" kern="0" dirty="0">
                <a:solidFill>
                  <a:srgbClr val="000000"/>
                </a:solidFill>
                <a:latin typeface="楷体" panose="02010609060101010101" pitchFamily="49" charset="-122"/>
                <a:ea typeface="楷体" panose="02010609060101010101" pitchFamily="49" charset="-122"/>
              </a:rPr>
              <a:t>类只能作为其他类的基类来使用，</a:t>
            </a:r>
            <a:r>
              <a:rPr lang="zh-CN" altLang="en-US" sz="2801" b="0" kern="0" dirty="0">
                <a:solidFill>
                  <a:srgbClr val="FF0000"/>
                </a:solidFill>
                <a:latin typeface="楷体" panose="02010609060101010101" pitchFamily="49" charset="-122"/>
                <a:ea typeface="楷体" panose="02010609060101010101" pitchFamily="49" charset="-122"/>
              </a:rPr>
              <a:t>不能建立抽象类对象</a:t>
            </a:r>
            <a:r>
              <a:rPr lang="zh-CN" altLang="en-US" sz="2801" b="0" kern="0" dirty="0">
                <a:solidFill>
                  <a:srgbClr val="000000"/>
                </a:solidFill>
                <a:latin typeface="楷体" panose="02010609060101010101" pitchFamily="49" charset="-122"/>
                <a:ea typeface="楷体" panose="02010609060101010101" pitchFamily="49" charset="-122"/>
              </a:rPr>
              <a:t>，其纯虚函数的实现由派生类给出。</a:t>
            </a:r>
            <a:endParaRPr lang="en-US" altLang="zh-CN" sz="2801" b="0" kern="0" dirty="0">
              <a:solidFill>
                <a:srgbClr val="000000"/>
              </a:solidFill>
              <a:latin typeface="楷体" panose="02010609060101010101" pitchFamily="49" charset="-122"/>
              <a:ea typeface="楷体" panose="02010609060101010101" pitchFamily="49" charset="-122"/>
            </a:endParaRPr>
          </a:p>
          <a:p>
            <a:pPr>
              <a:buFont typeface="Wingdings" panose="05000000000000000000" pitchFamily="2" charset="2"/>
              <a:buChar char="l"/>
              <a:defRPr/>
            </a:pPr>
            <a:r>
              <a:rPr lang="zh-CN" altLang="en-US" sz="2801" b="0" dirty="0">
                <a:latin typeface="楷体" panose="02010609060101010101" pitchFamily="49" charset="-122"/>
                <a:ea typeface="楷体" panose="02010609060101010101" pitchFamily="49" charset="-122"/>
              </a:rPr>
              <a:t>派生类中必须</a:t>
            </a:r>
            <a:r>
              <a:rPr lang="zh-CN" altLang="en-US" sz="2801" b="0" dirty="0">
                <a:solidFill>
                  <a:schemeClr val="bg2"/>
                </a:solidFill>
                <a:latin typeface="楷体" panose="02010609060101010101" pitchFamily="49" charset="-122"/>
                <a:ea typeface="楷体" panose="02010609060101010101" pitchFamily="49" charset="-122"/>
              </a:rPr>
              <a:t>重载基类中的纯虚函数</a:t>
            </a:r>
            <a:r>
              <a:rPr lang="zh-CN" altLang="en-US" sz="2801" b="0" dirty="0">
                <a:latin typeface="楷体" panose="02010609060101010101" pitchFamily="49" charset="-122"/>
                <a:ea typeface="楷体" panose="02010609060101010101" pitchFamily="49" charset="-122"/>
              </a:rPr>
              <a:t>，否则它仍将被看作一个抽象类。</a:t>
            </a:r>
          </a:p>
          <a:p>
            <a:pPr>
              <a:buFont typeface="Wingdings" pitchFamily="2" charset="2"/>
              <a:buNone/>
              <a:defRPr/>
            </a:pPr>
            <a:r>
              <a:rPr lang="zh-CN" altLang="en-US" sz="2801" kern="0" dirty="0"/>
              <a:t> </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70" y="-26590"/>
            <a:ext cx="582836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42591" y="27385"/>
            <a:ext cx="446449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 </a:t>
            </a:r>
            <a:r>
              <a:rPr lang="zh-CN" altLang="en-US" sz="3000" dirty="0" smtClean="0">
                <a:solidFill>
                  <a:schemeClr val="bg1"/>
                </a:solidFill>
                <a:latin typeface="Rockwell" pitchFamily="18" charset="0"/>
                <a:ea typeface="微软雅黑" pitchFamily="34" charset="-122"/>
              </a:rPr>
              <a:t>抽象类</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797129186"/>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4227" name="矩形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260"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122511" y="71835"/>
            <a:ext cx="466725" cy="468313"/>
            <a:chOff x="1192404" y="608225"/>
            <a:chExt cx="1755828" cy="1759616"/>
          </a:xfrm>
        </p:grpSpPr>
        <p:grpSp>
          <p:nvGrpSpPr>
            <p:cNvPr id="944233"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44236"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44237"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7" name="TextBox 64"/>
          <p:cNvSpPr txBox="1">
            <a:spLocks noChangeArrowheads="1"/>
          </p:cNvSpPr>
          <p:nvPr/>
        </p:nvSpPr>
        <p:spPr bwMode="auto">
          <a:xfrm>
            <a:off x="803548" y="398"/>
            <a:ext cx="6193457"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zh-CN" altLang="en-US" sz="3000" dirty="0">
                <a:solidFill>
                  <a:schemeClr val="bg1"/>
                </a:solidFill>
                <a:latin typeface="Rockwell" pitchFamily="18" charset="0"/>
                <a:ea typeface="微软雅黑" pitchFamily="34" charset="-122"/>
              </a:rPr>
              <a:t>多态性：</a:t>
            </a:r>
            <a:r>
              <a:rPr lang="zh-CN" altLang="en-US" sz="3000" dirty="0" smtClean="0">
                <a:solidFill>
                  <a:schemeClr val="bg1"/>
                </a:solidFill>
                <a:latin typeface="Rockwell" pitchFamily="18" charset="0"/>
                <a:ea typeface="微软雅黑" pitchFamily="34" charset="-122"/>
              </a:rPr>
              <a:t>实现</a:t>
            </a:r>
            <a:endParaRPr lang="zh-CN" altLang="en-US" sz="3000" dirty="0">
              <a:solidFill>
                <a:schemeClr val="bg1"/>
              </a:solidFill>
              <a:latin typeface="Rockwell" pitchFamily="18" charset="0"/>
              <a:ea typeface="微软雅黑" pitchFamily="34" charset="-122"/>
            </a:endParaRPr>
          </a:p>
        </p:txBody>
      </p:sp>
      <p:sp>
        <p:nvSpPr>
          <p:cNvPr id="12" name="Rectangle 2"/>
          <p:cNvSpPr>
            <a:spLocks noChangeArrowheads="1"/>
          </p:cNvSpPr>
          <p:nvPr/>
        </p:nvSpPr>
        <p:spPr bwMode="auto">
          <a:xfrm>
            <a:off x="355873" y="650982"/>
            <a:ext cx="1154663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800" dirty="0" smtClean="0">
                <a:latin typeface="楷体" panose="02010609060101010101" pitchFamily="49" charset="-122"/>
                <a:ea typeface="楷体" panose="02010609060101010101" pitchFamily="49" charset="-122"/>
              </a:rPr>
              <a:t>    一般而言</a:t>
            </a:r>
            <a:r>
              <a:rPr lang="zh-CN" altLang="en-US" sz="2800" dirty="0">
                <a:latin typeface="楷体" panose="02010609060101010101" pitchFamily="49" charset="-122"/>
                <a:ea typeface="楷体" panose="02010609060101010101" pitchFamily="49" charset="-122"/>
              </a:rPr>
              <a:t>，</a:t>
            </a:r>
            <a:r>
              <a:rPr lang="zh-CN" altLang="en-US" sz="2800" dirty="0">
                <a:solidFill>
                  <a:srgbClr val="FF0000"/>
                </a:solidFill>
                <a:latin typeface="楷体" panose="02010609060101010101" pitchFamily="49" charset="-122"/>
                <a:ea typeface="楷体" panose="02010609060101010101" pitchFamily="49" charset="-122"/>
              </a:rPr>
              <a:t>编译型语言</a:t>
            </a:r>
            <a:r>
              <a:rPr lang="zh-CN" altLang="en-US" sz="2800" dirty="0">
                <a:latin typeface="楷体" panose="02010609060101010101" pitchFamily="49" charset="-122"/>
                <a:ea typeface="楷体" panose="02010609060101010101" pitchFamily="49" charset="-122"/>
              </a:rPr>
              <a:t>都采用静态联编，而</a:t>
            </a:r>
            <a:r>
              <a:rPr lang="zh-CN" altLang="en-US" sz="2800" dirty="0">
                <a:solidFill>
                  <a:srgbClr val="FF0000"/>
                </a:solidFill>
                <a:latin typeface="楷体" panose="02010609060101010101" pitchFamily="49" charset="-122"/>
                <a:ea typeface="楷体" panose="02010609060101010101" pitchFamily="49" charset="-122"/>
              </a:rPr>
              <a:t>解释性语言</a:t>
            </a:r>
            <a:r>
              <a:rPr lang="zh-CN" altLang="en-US" sz="2800" dirty="0">
                <a:latin typeface="楷体" panose="02010609060101010101" pitchFamily="49" charset="-122"/>
                <a:ea typeface="楷体" panose="02010609060101010101" pitchFamily="49" charset="-122"/>
              </a:rPr>
              <a:t>都采用动态联编。 </a:t>
            </a:r>
          </a:p>
          <a:p>
            <a:pPr eaLnBrk="1" hangingPunct="1">
              <a:lnSpc>
                <a:spcPct val="120000"/>
              </a:lnSpc>
            </a:pPr>
            <a:r>
              <a:rPr lang="zh-CN" altLang="en-US" sz="2800" dirty="0" smtClean="0">
                <a:latin typeface="楷体" panose="02010609060101010101" pitchFamily="49" charset="-122"/>
                <a:ea typeface="楷体" panose="02010609060101010101" pitchFamily="49" charset="-122"/>
              </a:rPr>
              <a:t>    纯粹</a:t>
            </a:r>
            <a:r>
              <a:rPr lang="zh-CN" altLang="en-US" sz="2800" dirty="0">
                <a:latin typeface="楷体" panose="02010609060101010101" pitchFamily="49" charset="-122"/>
                <a:ea typeface="楷体" panose="02010609060101010101" pitchFamily="49" charset="-122"/>
              </a:rPr>
              <a:t>的面向对象程序设计语言由于其执行机制是消息传递，所以只能采用动态联编。这就给基于</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语言的</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带来了麻烦。因为为了保持</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语言的高效性，</a:t>
            </a:r>
            <a:r>
              <a:rPr lang="en-US" altLang="zh-CN" sz="2800" dirty="0">
                <a:solidFill>
                  <a:srgbClr val="FF0000"/>
                </a:solidFill>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仍是</a:t>
            </a:r>
            <a:r>
              <a:rPr lang="zh-CN" altLang="en-US" sz="2800" dirty="0">
                <a:solidFill>
                  <a:srgbClr val="FF0000"/>
                </a:solidFill>
                <a:latin typeface="楷体" panose="02010609060101010101" pitchFamily="49" charset="-122"/>
                <a:ea typeface="楷体" panose="02010609060101010101" pitchFamily="49" charset="-122"/>
              </a:rPr>
              <a:t>编译型</a:t>
            </a:r>
            <a:r>
              <a:rPr lang="zh-CN" altLang="en-US" sz="2800" dirty="0">
                <a:latin typeface="楷体" panose="02010609060101010101" pitchFamily="49" charset="-122"/>
                <a:ea typeface="楷体" panose="02010609060101010101" pitchFamily="49" charset="-122"/>
              </a:rPr>
              <a:t>的，仍采用</a:t>
            </a:r>
            <a:r>
              <a:rPr lang="zh-CN" altLang="en-US" sz="2800" dirty="0">
                <a:solidFill>
                  <a:srgbClr val="FF0000"/>
                </a:solidFill>
                <a:latin typeface="楷体" panose="02010609060101010101" pitchFamily="49" charset="-122"/>
                <a:ea typeface="楷体" panose="02010609060101010101" pitchFamily="49" charset="-122"/>
              </a:rPr>
              <a:t>静态联编</a:t>
            </a:r>
            <a:r>
              <a:rPr lang="zh-CN" altLang="en-US" sz="2800" dirty="0">
                <a:latin typeface="楷体" panose="02010609060101010101" pitchFamily="49" charset="-122"/>
                <a:ea typeface="楷体" panose="02010609060101010101" pitchFamily="49" charset="-122"/>
              </a:rPr>
              <a:t>。好在</a:t>
            </a:r>
            <a:r>
              <a:rPr lang="en-US" altLang="zh-CN" sz="2800" dirty="0">
                <a:latin typeface="楷体" panose="02010609060101010101" pitchFamily="49" charset="-122"/>
                <a:ea typeface="楷体" panose="02010609060101010101" pitchFamily="49" charset="-122"/>
              </a:rPr>
              <a:t>C ++</a:t>
            </a:r>
            <a:r>
              <a:rPr lang="zh-CN" altLang="en-US" sz="2800" dirty="0">
                <a:latin typeface="楷体" panose="02010609060101010101" pitchFamily="49" charset="-122"/>
                <a:ea typeface="楷体" panose="02010609060101010101" pitchFamily="49" charset="-122"/>
              </a:rPr>
              <a:t>的设计者想出了</a:t>
            </a:r>
            <a:r>
              <a:rPr lang="zh-CN" altLang="en-US" sz="2800" dirty="0">
                <a:solidFill>
                  <a:schemeClr val="accent2"/>
                </a:solidFill>
                <a:latin typeface="楷体" panose="02010609060101010101" pitchFamily="49" charset="-122"/>
                <a:ea typeface="楷体" panose="02010609060101010101" pitchFamily="49" charset="-122"/>
              </a:rPr>
              <a:t>“</a:t>
            </a:r>
            <a:r>
              <a:rPr lang="zh-CN" altLang="en-US" sz="2800" dirty="0">
                <a:solidFill>
                  <a:srgbClr val="FF0000"/>
                </a:solidFill>
                <a:latin typeface="楷体" panose="02010609060101010101" pitchFamily="49" charset="-122"/>
                <a:ea typeface="楷体" panose="02010609060101010101" pitchFamily="49" charset="-122"/>
              </a:rPr>
              <a:t>虚函数</a:t>
            </a:r>
            <a:r>
              <a:rPr lang="zh-CN" altLang="en-US" sz="2800" dirty="0">
                <a:solidFill>
                  <a:schemeClr val="accent2"/>
                </a:solidFill>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的机制，解决了这个问题。利用虚函数机制，</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可部分地采用动态联编。这就是说，</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实际上是采用了静态联编和动态联编相结合的联编方法。</a:t>
            </a:r>
          </a:p>
          <a:p>
            <a:pPr eaLnBrk="1" hangingPunct="1">
              <a:lnSpc>
                <a:spcPct val="120000"/>
              </a:lnSpc>
            </a:pPr>
            <a:r>
              <a:rPr lang="zh-CN" altLang="en-US" sz="2800" dirty="0">
                <a:latin typeface="楷体" panose="02010609060101010101" pitchFamily="49" charset="-122"/>
                <a:ea typeface="楷体" panose="02010609060101010101" pitchFamily="49" charset="-122"/>
              </a:rPr>
              <a:t>    </a:t>
            </a:r>
            <a:r>
              <a:rPr lang="zh-CN" altLang="en-US" sz="2800" dirty="0" smtClean="0">
                <a:latin typeface="楷体" panose="02010609060101010101" pitchFamily="49" charset="-122"/>
                <a:ea typeface="楷体" panose="02010609060101010101" pitchFamily="49" charset="-122"/>
              </a:rPr>
              <a:t>在</a:t>
            </a:r>
            <a:r>
              <a:rPr lang="en-US" altLang="zh-CN" sz="2800" dirty="0">
                <a:latin typeface="楷体" panose="02010609060101010101" pitchFamily="49" charset="-122"/>
                <a:ea typeface="楷体" panose="02010609060101010101" pitchFamily="49" charset="-122"/>
              </a:rPr>
              <a:t>C++</a:t>
            </a:r>
            <a:r>
              <a:rPr lang="zh-CN" altLang="en-US" sz="2800" dirty="0">
                <a:latin typeface="楷体" panose="02010609060101010101" pitchFamily="49" charset="-122"/>
                <a:ea typeface="楷体" panose="02010609060101010101" pitchFamily="49" charset="-122"/>
              </a:rPr>
              <a:t>中，</a:t>
            </a:r>
            <a:r>
              <a:rPr lang="zh-CN" altLang="en-US" sz="2800" dirty="0">
                <a:solidFill>
                  <a:srgbClr val="FF0000"/>
                </a:solidFill>
                <a:latin typeface="楷体" panose="02010609060101010101" pitchFamily="49" charset="-122"/>
                <a:ea typeface="楷体" panose="02010609060101010101" pitchFamily="49" charset="-122"/>
              </a:rPr>
              <a:t>编译时多态性</a:t>
            </a:r>
            <a:r>
              <a:rPr lang="zh-CN" altLang="en-US" sz="2800" dirty="0">
                <a:latin typeface="楷体" panose="02010609060101010101" pitchFamily="49" charset="-122"/>
                <a:ea typeface="楷体" panose="02010609060101010101" pitchFamily="49" charset="-122"/>
              </a:rPr>
              <a:t>主要是通过</a:t>
            </a:r>
            <a:r>
              <a:rPr lang="zh-CN" altLang="en-US" sz="2800" dirty="0">
                <a:solidFill>
                  <a:srgbClr val="FF0000"/>
                </a:solidFill>
                <a:latin typeface="楷体" panose="02010609060101010101" pitchFamily="49" charset="-122"/>
                <a:ea typeface="楷体" panose="02010609060101010101" pitchFamily="49" charset="-122"/>
              </a:rPr>
              <a:t>函数重载</a:t>
            </a:r>
            <a:r>
              <a:rPr lang="zh-CN" altLang="en-US" sz="2800" dirty="0">
                <a:latin typeface="楷体" panose="02010609060101010101" pitchFamily="49" charset="-122"/>
                <a:ea typeface="楷体" panose="02010609060101010101" pitchFamily="49" charset="-122"/>
              </a:rPr>
              <a:t>和</a:t>
            </a:r>
            <a:r>
              <a:rPr lang="zh-CN" altLang="en-US" sz="2800" dirty="0">
                <a:solidFill>
                  <a:srgbClr val="FF0000"/>
                </a:solidFill>
                <a:latin typeface="楷体" panose="02010609060101010101" pitchFamily="49" charset="-122"/>
                <a:ea typeface="楷体" panose="02010609060101010101" pitchFamily="49" charset="-122"/>
              </a:rPr>
              <a:t>运算符重载</a:t>
            </a:r>
            <a:r>
              <a:rPr lang="zh-CN" altLang="en-US" sz="2800" dirty="0">
                <a:latin typeface="楷体" panose="02010609060101010101" pitchFamily="49" charset="-122"/>
                <a:ea typeface="楷体" panose="02010609060101010101" pitchFamily="49" charset="-122"/>
              </a:rPr>
              <a:t>实现的。</a:t>
            </a:r>
            <a:r>
              <a:rPr lang="zh-CN" altLang="en-US" sz="2800" dirty="0">
                <a:solidFill>
                  <a:srgbClr val="FF0000"/>
                </a:solidFill>
                <a:latin typeface="楷体" panose="02010609060101010101" pitchFamily="49" charset="-122"/>
                <a:ea typeface="楷体" panose="02010609060101010101" pitchFamily="49" charset="-122"/>
              </a:rPr>
              <a:t>运行时多态性</a:t>
            </a:r>
            <a:r>
              <a:rPr lang="zh-CN" altLang="en-US" sz="2800" dirty="0">
                <a:latin typeface="楷体" panose="02010609060101010101" pitchFamily="49" charset="-122"/>
                <a:ea typeface="楷体" panose="02010609060101010101" pitchFamily="49" charset="-122"/>
              </a:rPr>
              <a:t>主要是通过</a:t>
            </a:r>
            <a:r>
              <a:rPr lang="zh-CN" altLang="en-US" sz="2800" dirty="0">
                <a:solidFill>
                  <a:srgbClr val="FF0000"/>
                </a:solidFill>
                <a:latin typeface="楷体" panose="02010609060101010101" pitchFamily="49" charset="-122"/>
                <a:ea typeface="楷体" panose="02010609060101010101" pitchFamily="49" charset="-122"/>
              </a:rPr>
              <a:t>虚函数</a:t>
            </a:r>
            <a:r>
              <a:rPr lang="zh-CN" altLang="en-US" sz="2800" dirty="0">
                <a:latin typeface="楷体" panose="02010609060101010101" pitchFamily="49" charset="-122"/>
                <a:ea typeface="楷体" panose="02010609060101010101" pitchFamily="49" charset="-122"/>
              </a:rPr>
              <a:t>来实现的。</a:t>
            </a:r>
          </a:p>
        </p:txBody>
      </p:sp>
    </p:spTree>
    <p:extLst>
      <p:ext uri="{BB962C8B-B14F-4D97-AF65-F5344CB8AC3E}">
        <p14:creationId xmlns:p14="http://schemas.microsoft.com/office/powerpoint/2010/main" val="353145787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ppt_w</p:attrName>
                                        </p:attrNameLst>
                                      </p:cBhvr>
                                      <p:tavLst>
                                        <p:tav tm="0" fmla="#ppt_w*sin(2.5*pi*$)">
                                          <p:val>
                                            <p:fltVal val="0"/>
                                          </p:val>
                                        </p:tav>
                                        <p:tav tm="100000">
                                          <p:val>
                                            <p:fltVal val="1"/>
                                          </p:val>
                                        </p:tav>
                                      </p:tavLst>
                                    </p:anim>
                                    <p:anim calcmode="lin" valueType="num">
                                      <p:cBhvr>
                                        <p:cTn id="9" dur="1000" fill="hold"/>
                                        <p:tgtEl>
                                          <p:spTgt spid="37"/>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7"/>
                                        </p:tgtEl>
                                      </p:cBhvr>
                                    </p:animEffect>
                                    <p:animScale>
                                      <p:cBhvr>
                                        <p:cTn id="13"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455" y="1004808"/>
            <a:ext cx="12073383" cy="494526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en-US" altLang="zh-CN" sz="2400" b="0" kern="0" dirty="0">
                <a:solidFill>
                  <a:srgbClr val="000000"/>
                </a:solidFill>
                <a:latin typeface="楷体" panose="02010609060101010101" pitchFamily="49" charset="-122"/>
                <a:ea typeface="楷体" panose="02010609060101010101" pitchFamily="49" charset="-122"/>
              </a:rPr>
              <a:t>(1)</a:t>
            </a:r>
            <a:r>
              <a:rPr lang="zh-CN" altLang="en-US" sz="2400" b="0" kern="0" dirty="0">
                <a:solidFill>
                  <a:srgbClr val="000000"/>
                </a:solidFill>
                <a:latin typeface="楷体" panose="02010609060101010101" pitchFamily="49" charset="-122"/>
                <a:ea typeface="楷体" panose="02010609060101010101" pitchFamily="49" charset="-122"/>
              </a:rPr>
              <a:t>由于抽象类中至少包含一个没有定义功能的纯虚函数。因此，抽象类只能作为其他类的基类来使用，</a:t>
            </a:r>
            <a:r>
              <a:rPr lang="zh-CN" altLang="en-US" sz="2400" b="0" kern="0" dirty="0">
                <a:solidFill>
                  <a:srgbClr val="FF0000"/>
                </a:solidFill>
                <a:latin typeface="楷体" panose="02010609060101010101" pitchFamily="49" charset="-122"/>
                <a:ea typeface="楷体" panose="02010609060101010101" pitchFamily="49" charset="-122"/>
              </a:rPr>
              <a:t>不能建立抽象类的对象</a:t>
            </a:r>
            <a:r>
              <a:rPr lang="zh-CN" altLang="en-US" sz="2400" b="0" kern="0" dirty="0">
                <a:solidFill>
                  <a:srgbClr val="000000"/>
                </a:solidFill>
                <a:latin typeface="楷体" panose="02010609060101010101" pitchFamily="49" charset="-122"/>
                <a:ea typeface="楷体" panose="02010609060101010101" pitchFamily="49" charset="-122"/>
              </a:rPr>
              <a:t>，纯虚函数的实现由派生类给出。</a:t>
            </a:r>
          </a:p>
          <a:p>
            <a:pPr>
              <a:defRPr/>
            </a:pPr>
            <a:r>
              <a:rPr lang="en-US" altLang="zh-CN" sz="2400" b="0" kern="0" dirty="0">
                <a:solidFill>
                  <a:srgbClr val="000000"/>
                </a:solidFill>
                <a:latin typeface="楷体" panose="02010609060101010101" pitchFamily="49" charset="-122"/>
                <a:ea typeface="楷体" panose="02010609060101010101" pitchFamily="49" charset="-122"/>
              </a:rPr>
              <a:t>(2)</a:t>
            </a:r>
            <a:r>
              <a:rPr lang="zh-CN" altLang="en-US" sz="2400" b="0" kern="0" dirty="0">
                <a:solidFill>
                  <a:schemeClr val="bg2"/>
                </a:solidFill>
                <a:latin typeface="楷体" panose="02010609060101010101" pitchFamily="49" charset="-122"/>
                <a:ea typeface="楷体" panose="02010609060101010101" pitchFamily="49" charset="-122"/>
              </a:rPr>
              <a:t>不允许从具体类派生出抽象类</a:t>
            </a:r>
            <a:r>
              <a:rPr lang="zh-CN" altLang="en-US" sz="2400" b="0" kern="0" dirty="0">
                <a:solidFill>
                  <a:srgbClr val="000000"/>
                </a:solidFill>
                <a:latin typeface="楷体" panose="02010609060101010101" pitchFamily="49" charset="-122"/>
                <a:ea typeface="楷体" panose="02010609060101010101" pitchFamily="49" charset="-122"/>
              </a:rPr>
              <a:t>。</a:t>
            </a:r>
          </a:p>
          <a:p>
            <a:pPr>
              <a:defRPr/>
            </a:pPr>
            <a:r>
              <a:rPr lang="en-US" altLang="zh-CN" sz="2400" b="0" kern="0" dirty="0">
                <a:solidFill>
                  <a:srgbClr val="000000"/>
                </a:solidFill>
                <a:latin typeface="楷体" panose="02010609060101010101" pitchFamily="49" charset="-122"/>
                <a:ea typeface="楷体" panose="02010609060101010101" pitchFamily="49" charset="-122"/>
              </a:rPr>
              <a:t>(3)</a:t>
            </a:r>
            <a:r>
              <a:rPr lang="zh-CN" altLang="en-US" sz="2400" b="0" kern="0" dirty="0">
                <a:solidFill>
                  <a:srgbClr val="000000"/>
                </a:solidFill>
                <a:latin typeface="楷体" panose="02010609060101010101" pitchFamily="49" charset="-122"/>
                <a:ea typeface="楷体" panose="02010609060101010101" pitchFamily="49" charset="-122"/>
              </a:rPr>
              <a:t>抽象类</a:t>
            </a:r>
            <a:r>
              <a:rPr lang="zh-CN" altLang="en-US" sz="2400" b="0" kern="0" dirty="0">
                <a:solidFill>
                  <a:srgbClr val="FF0000"/>
                </a:solidFill>
                <a:latin typeface="楷体" panose="02010609060101010101" pitchFamily="49" charset="-122"/>
                <a:ea typeface="楷体" panose="02010609060101010101" pitchFamily="49" charset="-122"/>
              </a:rPr>
              <a:t>不能用作参数类型、函数返回类型或显式转换的类型</a:t>
            </a:r>
            <a:r>
              <a:rPr lang="zh-CN" altLang="en-US" sz="2400" b="0" kern="0" dirty="0">
                <a:solidFill>
                  <a:srgbClr val="000000"/>
                </a:solidFill>
                <a:latin typeface="楷体" panose="02010609060101010101" pitchFamily="49" charset="-122"/>
                <a:ea typeface="楷体" panose="02010609060101010101" pitchFamily="49" charset="-122"/>
              </a:rPr>
              <a:t>。</a:t>
            </a:r>
          </a:p>
          <a:p>
            <a:pPr>
              <a:defRPr/>
            </a:pPr>
            <a:r>
              <a:rPr lang="en-US" altLang="zh-CN" sz="2400" b="0" kern="0" dirty="0">
                <a:solidFill>
                  <a:srgbClr val="000000"/>
                </a:solidFill>
                <a:latin typeface="楷体" panose="02010609060101010101" pitchFamily="49" charset="-122"/>
                <a:ea typeface="楷体" panose="02010609060101010101" pitchFamily="49" charset="-122"/>
              </a:rPr>
              <a:t>(4)</a:t>
            </a:r>
            <a:r>
              <a:rPr lang="zh-CN" altLang="en-US" sz="2400" b="0" kern="0" dirty="0">
                <a:solidFill>
                  <a:srgbClr val="FF0000"/>
                </a:solidFill>
                <a:latin typeface="楷体" panose="02010609060101010101" pitchFamily="49" charset="-122"/>
                <a:ea typeface="楷体" panose="02010609060101010101" pitchFamily="49" charset="-122"/>
              </a:rPr>
              <a:t>可以</a:t>
            </a:r>
            <a:r>
              <a:rPr lang="zh-CN" altLang="en-US" sz="2400" b="0" kern="0" dirty="0">
                <a:solidFill>
                  <a:srgbClr val="000000"/>
                </a:solidFill>
                <a:latin typeface="楷体" panose="02010609060101010101" pitchFamily="49" charset="-122"/>
                <a:ea typeface="楷体" panose="02010609060101010101" pitchFamily="49" charset="-122"/>
              </a:rPr>
              <a:t>声明指向抽象类的</a:t>
            </a:r>
            <a:r>
              <a:rPr lang="zh-CN" altLang="en-US" sz="2400" b="0" kern="0" dirty="0">
                <a:solidFill>
                  <a:srgbClr val="FF0000"/>
                </a:solidFill>
                <a:latin typeface="楷体" panose="02010609060101010101" pitchFamily="49" charset="-122"/>
                <a:ea typeface="楷体" panose="02010609060101010101" pitchFamily="49" charset="-122"/>
              </a:rPr>
              <a:t>指针</a:t>
            </a:r>
            <a:r>
              <a:rPr lang="zh-CN" altLang="en-US" sz="2400" b="0" kern="0" dirty="0">
                <a:solidFill>
                  <a:srgbClr val="000000"/>
                </a:solidFill>
                <a:latin typeface="楷体" panose="02010609060101010101" pitchFamily="49" charset="-122"/>
                <a:ea typeface="楷体" panose="02010609060101010101" pitchFamily="49" charset="-122"/>
              </a:rPr>
              <a:t>或</a:t>
            </a:r>
            <a:r>
              <a:rPr lang="zh-CN" altLang="en-US" sz="2400" b="0" kern="0" dirty="0">
                <a:solidFill>
                  <a:srgbClr val="FF0000"/>
                </a:solidFill>
                <a:latin typeface="楷体" panose="02010609060101010101" pitchFamily="49" charset="-122"/>
                <a:ea typeface="楷体" panose="02010609060101010101" pitchFamily="49" charset="-122"/>
              </a:rPr>
              <a:t>引用</a:t>
            </a:r>
            <a:r>
              <a:rPr lang="zh-CN" altLang="en-US" sz="2400" b="0" kern="0" dirty="0">
                <a:solidFill>
                  <a:srgbClr val="000000"/>
                </a:solidFill>
                <a:latin typeface="楷体" panose="02010609060101010101" pitchFamily="49" charset="-122"/>
                <a:ea typeface="楷体" panose="02010609060101010101" pitchFamily="49" charset="-122"/>
              </a:rPr>
              <a:t>，此指针可以指向它的派生类，进而实现多态性。</a:t>
            </a:r>
            <a:endParaRPr lang="en-US" altLang="zh-CN" sz="2400" b="0" kern="0" dirty="0">
              <a:solidFill>
                <a:srgbClr val="000000"/>
              </a:solidFill>
              <a:latin typeface="楷体" panose="02010609060101010101" pitchFamily="49" charset="-122"/>
              <a:ea typeface="楷体" panose="02010609060101010101" pitchFamily="49" charset="-122"/>
            </a:endParaRPr>
          </a:p>
          <a:p>
            <a:pPr>
              <a:defRPr/>
            </a:pPr>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5</a:t>
            </a:r>
            <a:r>
              <a:rPr lang="zh-CN" altLang="en-US" sz="2400" b="0" dirty="0">
                <a:latin typeface="楷体" panose="02010609060101010101" pitchFamily="49" charset="-122"/>
                <a:ea typeface="楷体" panose="02010609060101010101" pitchFamily="49" charset="-122"/>
              </a:rPr>
              <a:t>）抽象类的析构函数可以被声明为纯虚函数，这时，应该至少提供该析构函数的一个实现。</a:t>
            </a:r>
          </a:p>
          <a:p>
            <a:pPr>
              <a:defRPr/>
            </a:pPr>
            <a:r>
              <a:rPr lang="en-US" altLang="zh-CN" sz="2400" b="0" kern="0" dirty="0">
                <a:latin typeface="楷体" panose="02010609060101010101" pitchFamily="49" charset="-122"/>
                <a:ea typeface="楷体" panose="02010609060101010101" pitchFamily="49" charset="-122"/>
              </a:rPr>
              <a:t>(6)</a:t>
            </a:r>
            <a:r>
              <a:rPr lang="zh-CN" altLang="en-US" sz="2400" b="0" kern="0" dirty="0">
                <a:latin typeface="楷体" panose="02010609060101010101" pitchFamily="49" charset="-122"/>
                <a:ea typeface="楷体" panose="02010609060101010101" pitchFamily="49" charset="-122"/>
              </a:rPr>
              <a:t>如果派生类中没有重定义纯虚函数，而派生类只是继承基类的纯虚函数，则这个派生类仍然是一个抽象类。如果派生类中给出了基类纯虚函数的实现，则该派生类就不是抽象类了，它是一个可以建立对象的具体类。</a:t>
            </a:r>
          </a:p>
          <a:p>
            <a:pPr>
              <a:defRPr/>
            </a:pPr>
            <a:r>
              <a:rPr lang="en-US" altLang="zh-CN" sz="2400" b="0" kern="0" dirty="0">
                <a:latin typeface="楷体" panose="02010609060101010101" pitchFamily="49" charset="-122"/>
                <a:ea typeface="楷体" panose="02010609060101010101" pitchFamily="49" charset="-122"/>
              </a:rPr>
              <a:t>(7)</a:t>
            </a:r>
            <a:r>
              <a:rPr lang="zh-CN" altLang="en-US" sz="2400" b="0" kern="0" dirty="0">
                <a:latin typeface="楷体" panose="02010609060101010101" pitchFamily="49" charset="-122"/>
                <a:ea typeface="楷体" panose="02010609060101010101" pitchFamily="49" charset="-122"/>
              </a:rPr>
              <a:t>在抽象类中也可以定义普通成员函数或虚函数，虽然不能为抽象类声明对象，但仍然可以通过派生类对象来调用这些不是纯虚函数的函数。</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70" y="-26590"/>
            <a:ext cx="582836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42591" y="27385"/>
            <a:ext cx="446449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 </a:t>
            </a:r>
            <a:r>
              <a:rPr lang="zh-CN" altLang="en-US" sz="3000" dirty="0" smtClean="0">
                <a:solidFill>
                  <a:schemeClr val="bg1"/>
                </a:solidFill>
                <a:latin typeface="Rockwell" pitchFamily="18" charset="0"/>
                <a:ea typeface="微软雅黑" pitchFamily="34" charset="-122"/>
              </a:rPr>
              <a:t>抽象类</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37645465"/>
      </p:ext>
    </p:extLst>
  </p:cSld>
  <p:clrMapOvr>
    <a:masterClrMapping/>
  </p:clrMapOvr>
  <p:transition spd="med">
    <p:pull/>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410543" y="1075187"/>
            <a:ext cx="11521280" cy="577666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buFont typeface="Wingdings" pitchFamily="2" charset="2"/>
              <a:buNone/>
              <a:defRPr/>
            </a:pPr>
            <a:r>
              <a:rPr lang="en-US" altLang="zh-CN" sz="2400" b="0" kern="0" dirty="0"/>
              <a:t>class  Shape {</a:t>
            </a:r>
          </a:p>
          <a:p>
            <a:pPr>
              <a:buFont typeface="Wingdings" pitchFamily="2" charset="2"/>
              <a:buNone/>
              <a:defRPr/>
            </a:pPr>
            <a:r>
              <a:rPr lang="en-US" altLang="zh-CN" sz="2400" b="0" kern="0" dirty="0"/>
              <a:t>public</a:t>
            </a:r>
            <a:r>
              <a:rPr lang="zh-CN" altLang="en-US" sz="2400" b="0" kern="0" dirty="0"/>
              <a:t>：</a:t>
            </a:r>
          </a:p>
          <a:p>
            <a:pPr>
              <a:buFont typeface="Wingdings" pitchFamily="2" charset="2"/>
              <a:buNone/>
              <a:defRPr/>
            </a:pPr>
            <a:r>
              <a:rPr lang="zh-CN" altLang="en-US" sz="2400" b="0" kern="0" dirty="0"/>
              <a:t>    </a:t>
            </a:r>
            <a:r>
              <a:rPr lang="en-US" altLang="zh-CN" sz="2400" b="0" kern="0" dirty="0"/>
              <a:t>virtual  void  </a:t>
            </a:r>
            <a:r>
              <a:rPr lang="en-US" altLang="zh-CN" sz="2400" b="0" kern="0" dirty="0" err="1"/>
              <a:t>rotateshape</a:t>
            </a:r>
            <a:r>
              <a:rPr lang="en-US" altLang="zh-CN" sz="2400" b="0" kern="0" dirty="0"/>
              <a:t>(</a:t>
            </a:r>
            <a:r>
              <a:rPr lang="en-US" altLang="zh-CN" sz="2400" b="0" kern="0" dirty="0" err="1"/>
              <a:t>int</a:t>
            </a:r>
            <a:r>
              <a:rPr lang="en-US" altLang="zh-CN" sz="2400" b="0" kern="0" dirty="0"/>
              <a:t>)=0;</a:t>
            </a:r>
          </a:p>
          <a:p>
            <a:pPr>
              <a:buFont typeface="Wingdings" pitchFamily="2" charset="2"/>
              <a:buNone/>
              <a:defRPr/>
            </a:pPr>
            <a:r>
              <a:rPr lang="en-US" altLang="zh-CN" sz="2400" b="0" kern="0" dirty="0"/>
              <a:t>    virtual  void  </a:t>
            </a:r>
            <a:r>
              <a:rPr lang="en-US" altLang="zh-CN" sz="2400" b="0" kern="0" dirty="0" err="1"/>
              <a:t>drawshape</a:t>
            </a:r>
            <a:r>
              <a:rPr lang="en-US" altLang="zh-CN" sz="2400" b="0" kern="0" dirty="0"/>
              <a:t>()=0;</a:t>
            </a:r>
          </a:p>
          <a:p>
            <a:pPr>
              <a:buFont typeface="Wingdings" pitchFamily="2" charset="2"/>
              <a:buNone/>
              <a:defRPr/>
            </a:pPr>
            <a:r>
              <a:rPr lang="en-US" altLang="zh-CN" sz="2400" b="0" kern="0" dirty="0"/>
              <a:t>    virtual  void  </a:t>
            </a:r>
            <a:r>
              <a:rPr lang="en-US" altLang="zh-CN" sz="2400" b="0" kern="0" dirty="0" err="1"/>
              <a:t>hiliteshape</a:t>
            </a:r>
            <a:r>
              <a:rPr lang="en-US" altLang="zh-CN" sz="2400" b="0" kern="0" dirty="0"/>
              <a:t>()=0;</a:t>
            </a:r>
          </a:p>
          <a:p>
            <a:pPr>
              <a:buFont typeface="Wingdings" pitchFamily="2" charset="2"/>
              <a:buNone/>
              <a:defRPr/>
            </a:pPr>
            <a:r>
              <a:rPr lang="en-US" altLang="zh-CN" sz="2400" b="0" kern="0" dirty="0"/>
              <a:t>    //…</a:t>
            </a:r>
          </a:p>
          <a:p>
            <a:pPr>
              <a:buFont typeface="Wingdings" pitchFamily="2" charset="2"/>
              <a:buNone/>
              <a:defRPr/>
            </a:pPr>
            <a:r>
              <a:rPr lang="en-US" altLang="zh-CN" sz="2400" b="0" kern="0" dirty="0"/>
              <a:t>};</a:t>
            </a:r>
          </a:p>
          <a:p>
            <a:pPr>
              <a:buFont typeface="Wingdings" pitchFamily="2" charset="2"/>
              <a:buNone/>
              <a:defRPr/>
            </a:pPr>
            <a:r>
              <a:rPr lang="en-US" altLang="zh-CN" sz="2400" b="0" kern="0" dirty="0"/>
              <a:t>Shape s1;         	</a:t>
            </a:r>
            <a:r>
              <a:rPr lang="en-US" altLang="zh-CN" sz="2400" b="0" kern="0" dirty="0" smtClean="0"/>
              <a:t>	//</a:t>
            </a:r>
            <a:r>
              <a:rPr lang="zh-CN" altLang="en-US" sz="2400" b="0" kern="0" dirty="0"/>
              <a:t>错误</a:t>
            </a:r>
            <a:r>
              <a:rPr lang="en-US" altLang="zh-CN" sz="2400" b="0" kern="0" dirty="0"/>
              <a:t>,</a:t>
            </a:r>
            <a:r>
              <a:rPr lang="zh-CN" altLang="en-US" sz="2400" b="0" kern="0" dirty="0"/>
              <a:t>不能建立抽象类的对象</a:t>
            </a:r>
          </a:p>
          <a:p>
            <a:pPr>
              <a:buFont typeface="Wingdings" pitchFamily="2" charset="2"/>
              <a:buNone/>
              <a:defRPr/>
            </a:pPr>
            <a:r>
              <a:rPr lang="en-US" altLang="zh-CN" sz="2400" b="0" kern="0" dirty="0"/>
              <a:t>Shape* </a:t>
            </a:r>
            <a:r>
              <a:rPr lang="en-US" altLang="zh-CN" sz="2400" b="0" kern="0" dirty="0" err="1"/>
              <a:t>ptr</a:t>
            </a:r>
            <a:r>
              <a:rPr lang="en-US" altLang="zh-CN" sz="2400" b="0" kern="0" dirty="0"/>
              <a:t>;       	</a:t>
            </a:r>
            <a:r>
              <a:rPr lang="en-US" altLang="zh-CN" sz="2400" b="0" kern="0" dirty="0" smtClean="0"/>
              <a:t>	//</a:t>
            </a:r>
            <a:r>
              <a:rPr lang="zh-CN" altLang="en-US" sz="2400" b="0" kern="0" dirty="0"/>
              <a:t>正确</a:t>
            </a:r>
            <a:r>
              <a:rPr lang="en-US" altLang="zh-CN" sz="2400" b="0" kern="0" dirty="0"/>
              <a:t>,</a:t>
            </a:r>
            <a:r>
              <a:rPr lang="zh-CN" altLang="en-US" sz="2400" b="0" kern="0" dirty="0"/>
              <a:t>可以声明指向抽象类的指针</a:t>
            </a:r>
          </a:p>
          <a:p>
            <a:pPr>
              <a:buFont typeface="Wingdings" pitchFamily="2" charset="2"/>
              <a:buNone/>
              <a:defRPr/>
            </a:pPr>
            <a:r>
              <a:rPr lang="en-US" altLang="zh-CN" sz="2400" b="0" kern="0" dirty="0"/>
              <a:t>Shape f();        	</a:t>
            </a:r>
            <a:r>
              <a:rPr lang="en-US" altLang="zh-CN" sz="2400" b="0" kern="0" dirty="0" smtClean="0"/>
              <a:t>	//</a:t>
            </a:r>
            <a:r>
              <a:rPr lang="zh-CN" altLang="en-US" sz="2400" b="0" kern="0" dirty="0"/>
              <a:t>错误</a:t>
            </a:r>
            <a:r>
              <a:rPr lang="en-US" altLang="zh-CN" sz="2400" b="0" kern="0" dirty="0"/>
              <a:t>,</a:t>
            </a:r>
            <a:r>
              <a:rPr lang="zh-CN" altLang="en-US" sz="2400" b="0" kern="0" dirty="0"/>
              <a:t>抽象类不能作为函数的返回类型</a:t>
            </a:r>
          </a:p>
          <a:p>
            <a:pPr>
              <a:buFont typeface="Wingdings" pitchFamily="2" charset="2"/>
              <a:buNone/>
              <a:defRPr/>
            </a:pPr>
            <a:r>
              <a:rPr lang="en-US" altLang="zh-CN" sz="2400" b="0" kern="0" dirty="0"/>
              <a:t>Shape g(shape s);	</a:t>
            </a:r>
            <a:r>
              <a:rPr lang="en-US" altLang="zh-CN" sz="2400" b="0" kern="0" dirty="0" smtClean="0"/>
              <a:t>	//</a:t>
            </a:r>
            <a:r>
              <a:rPr lang="zh-CN" altLang="en-US" sz="2400" b="0" kern="0" dirty="0"/>
              <a:t>错误</a:t>
            </a:r>
            <a:r>
              <a:rPr lang="en-US" altLang="zh-CN" sz="2400" b="0" kern="0" dirty="0"/>
              <a:t>,</a:t>
            </a:r>
            <a:r>
              <a:rPr lang="zh-CN" altLang="en-US" sz="2400" b="0" kern="0" dirty="0"/>
              <a:t>抽象类不能作为函数的参数类型</a:t>
            </a:r>
          </a:p>
          <a:p>
            <a:pPr>
              <a:buFont typeface="Wingdings" pitchFamily="2" charset="2"/>
              <a:buNone/>
              <a:defRPr/>
            </a:pPr>
            <a:r>
              <a:rPr lang="en-US" altLang="zh-CN" sz="2400" b="0" kern="0" dirty="0"/>
              <a:t>Shape&amp; h(shape&amp;); 	//</a:t>
            </a:r>
            <a:r>
              <a:rPr lang="zh-CN" altLang="en-US" sz="2400" b="0" kern="0" dirty="0"/>
              <a:t>正确</a:t>
            </a:r>
            <a:r>
              <a:rPr lang="en-US" altLang="zh-CN" sz="2400" b="0" kern="0" dirty="0"/>
              <a:t>,</a:t>
            </a:r>
            <a:r>
              <a:rPr lang="zh-CN" altLang="en-US" sz="2400" b="0" kern="0" dirty="0"/>
              <a:t>可以声明抽象类的引用</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70" y="-26590"/>
            <a:ext cx="582836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42591" y="27385"/>
            <a:ext cx="446449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 </a:t>
            </a:r>
            <a:r>
              <a:rPr lang="zh-CN" altLang="en-US" sz="3000" dirty="0" smtClean="0">
                <a:solidFill>
                  <a:schemeClr val="bg1"/>
                </a:solidFill>
                <a:latin typeface="Rockwell" pitchFamily="18" charset="0"/>
                <a:ea typeface="微软雅黑" pitchFamily="34" charset="-122"/>
              </a:rPr>
              <a:t>抽象类</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790592373"/>
      </p:ext>
    </p:extLst>
  </p:cSld>
  <p:clrMapOvr>
    <a:masterClrMapping/>
  </p:clrMapOvr>
  <p:transition spd="med">
    <p:pull/>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1346647" y="680499"/>
            <a:ext cx="8536376" cy="641022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spcBef>
                <a:spcPts val="0"/>
              </a:spcBef>
              <a:buNone/>
              <a:defRPr/>
            </a:pPr>
            <a:r>
              <a:rPr lang="en-US" altLang="zh-CN" sz="2000" b="0" kern="0" dirty="0" smtClean="0"/>
              <a:t>#</a:t>
            </a:r>
            <a:r>
              <a:rPr lang="en-US" altLang="zh-CN" sz="2000" b="0" kern="0" dirty="0"/>
              <a:t>include &lt;</a:t>
            </a:r>
            <a:r>
              <a:rPr lang="en-US" altLang="zh-CN" sz="2000" b="0" kern="0" dirty="0" err="1"/>
              <a:t>iostream.h</a:t>
            </a:r>
            <a:r>
              <a:rPr lang="en-US" altLang="zh-CN" sz="2000" b="0" kern="0" dirty="0"/>
              <a:t>&gt;</a:t>
            </a:r>
          </a:p>
          <a:p>
            <a:pPr marL="0" indent="0">
              <a:spcBef>
                <a:spcPts val="0"/>
              </a:spcBef>
              <a:buNone/>
              <a:defRPr/>
            </a:pPr>
            <a:r>
              <a:rPr lang="en-US" altLang="zh-CN" sz="2000" b="0" kern="0" dirty="0" err="1" smtClean="0"/>
              <a:t>const</a:t>
            </a:r>
            <a:r>
              <a:rPr lang="en-US" altLang="zh-CN" sz="2000" b="0" kern="0" dirty="0" smtClean="0"/>
              <a:t> </a:t>
            </a:r>
            <a:r>
              <a:rPr lang="en-US" altLang="zh-CN" sz="2000" b="0" kern="0" dirty="0"/>
              <a:t>double PI = 3.14159 ;</a:t>
            </a:r>
          </a:p>
          <a:p>
            <a:pPr marL="0" indent="0">
              <a:spcBef>
                <a:spcPts val="0"/>
              </a:spcBef>
              <a:defRPr/>
            </a:pPr>
            <a:endParaRPr lang="en-US" altLang="zh-CN" sz="2000" b="0" kern="0" dirty="0"/>
          </a:p>
          <a:p>
            <a:pPr marL="0" indent="0">
              <a:spcBef>
                <a:spcPts val="0"/>
              </a:spcBef>
              <a:buNone/>
              <a:defRPr/>
            </a:pPr>
            <a:r>
              <a:rPr lang="en-US" altLang="zh-CN" sz="2000" b="0" kern="0" dirty="0"/>
              <a:t>class Shapes			</a:t>
            </a:r>
            <a:r>
              <a:rPr lang="en-US" altLang="zh-CN" sz="2000" b="0" kern="0" dirty="0">
                <a:solidFill>
                  <a:srgbClr val="009900"/>
                </a:solidFill>
              </a:rPr>
              <a:t>//</a:t>
            </a:r>
            <a:r>
              <a:rPr lang="zh-CN" altLang="en-US" sz="2000" b="0" kern="0" dirty="0">
                <a:solidFill>
                  <a:srgbClr val="009900"/>
                </a:solidFill>
              </a:rPr>
              <a:t>抽象基类</a:t>
            </a:r>
            <a:r>
              <a:rPr lang="en-US" altLang="zh-CN" sz="2000" b="0" kern="0" dirty="0">
                <a:solidFill>
                  <a:srgbClr val="009900"/>
                </a:solidFill>
              </a:rPr>
              <a:t>Shapes</a:t>
            </a:r>
            <a:r>
              <a:rPr lang="zh-CN" altLang="en-US" sz="2000" b="0" kern="0" dirty="0">
                <a:solidFill>
                  <a:srgbClr val="009900"/>
                </a:solidFill>
              </a:rPr>
              <a:t>声明</a:t>
            </a:r>
          </a:p>
          <a:p>
            <a:pPr marL="0" indent="0">
              <a:spcBef>
                <a:spcPts val="0"/>
              </a:spcBef>
              <a:buNone/>
              <a:defRPr/>
            </a:pPr>
            <a:r>
              <a:rPr lang="en-US" altLang="zh-CN" sz="2000" b="0" kern="0" dirty="0"/>
              <a:t>{</a:t>
            </a:r>
          </a:p>
          <a:p>
            <a:pPr marL="0" indent="0">
              <a:spcBef>
                <a:spcPts val="0"/>
              </a:spcBef>
              <a:buNone/>
              <a:defRPr/>
            </a:pPr>
            <a:r>
              <a:rPr lang="en-US" altLang="zh-CN" sz="2000" b="0" kern="0" dirty="0"/>
              <a:t>   protected:</a:t>
            </a:r>
          </a:p>
          <a:p>
            <a:pPr marL="0" indent="0">
              <a:spcBef>
                <a:spcPts val="0"/>
              </a:spcBef>
              <a:buNone/>
              <a:defRPr/>
            </a:pPr>
            <a:r>
              <a:rPr lang="en-US" altLang="zh-CN" sz="2000" b="0" kern="0" dirty="0"/>
              <a:t>       </a:t>
            </a:r>
            <a:r>
              <a:rPr lang="en-US" altLang="zh-CN" sz="2000" b="0" kern="0" dirty="0" err="1"/>
              <a:t>int</a:t>
            </a:r>
            <a:r>
              <a:rPr lang="en-US" altLang="zh-CN" sz="2000" b="0" kern="0" dirty="0"/>
              <a:t> x, y ;</a:t>
            </a:r>
          </a:p>
          <a:p>
            <a:pPr marL="0" indent="0">
              <a:spcBef>
                <a:spcPts val="0"/>
              </a:spcBef>
              <a:buNone/>
              <a:defRPr/>
            </a:pPr>
            <a:r>
              <a:rPr lang="en-US" altLang="zh-CN" sz="2000" b="0" kern="0" dirty="0"/>
              <a:t>   public:</a:t>
            </a:r>
          </a:p>
          <a:p>
            <a:pPr marL="0" indent="0">
              <a:spcBef>
                <a:spcPts val="0"/>
              </a:spcBef>
              <a:buNone/>
              <a:defRPr/>
            </a:pPr>
            <a:r>
              <a:rPr lang="en-US" altLang="zh-CN" sz="2000" b="0" kern="0" dirty="0"/>
              <a:t>        void </a:t>
            </a:r>
            <a:r>
              <a:rPr lang="en-US" altLang="zh-CN" sz="2000" b="0" kern="0" dirty="0" err="1"/>
              <a:t>setvalue</a:t>
            </a:r>
            <a:r>
              <a:rPr lang="en-US" altLang="zh-CN" sz="2000" b="0" kern="0" dirty="0"/>
              <a:t>( </a:t>
            </a:r>
            <a:r>
              <a:rPr lang="en-US" altLang="zh-CN" sz="2000" b="0" kern="0" dirty="0" err="1"/>
              <a:t>int</a:t>
            </a:r>
            <a:r>
              <a:rPr lang="en-US" altLang="zh-CN" sz="2000" b="0" kern="0" dirty="0"/>
              <a:t> xx,  </a:t>
            </a:r>
            <a:r>
              <a:rPr lang="en-US" altLang="zh-CN" sz="2000" b="0" kern="0" dirty="0" err="1"/>
              <a:t>int</a:t>
            </a:r>
            <a:r>
              <a:rPr lang="en-US" altLang="zh-CN" sz="2000" b="0" kern="0" dirty="0"/>
              <a:t> </a:t>
            </a:r>
            <a:r>
              <a:rPr lang="en-US" altLang="zh-CN" sz="2000" b="0" kern="0" dirty="0" err="1"/>
              <a:t>yy</a:t>
            </a:r>
            <a:r>
              <a:rPr lang="en-US" altLang="zh-CN" sz="2000" b="0" kern="0" dirty="0"/>
              <a:t>=0 ) { x=xx ; y=</a:t>
            </a:r>
            <a:r>
              <a:rPr lang="en-US" altLang="zh-CN" sz="2000" b="0" kern="0" dirty="0" err="1"/>
              <a:t>yy</a:t>
            </a:r>
            <a:r>
              <a:rPr lang="en-US" altLang="zh-CN" sz="2000" b="0" kern="0" dirty="0"/>
              <a:t> ; }</a:t>
            </a:r>
          </a:p>
          <a:p>
            <a:pPr marL="0" indent="0">
              <a:spcBef>
                <a:spcPts val="0"/>
              </a:spcBef>
              <a:buNone/>
              <a:defRPr/>
            </a:pPr>
            <a:r>
              <a:rPr lang="en-US" altLang="zh-CN" sz="2000" b="0" kern="0" dirty="0"/>
              <a:t>       </a:t>
            </a:r>
            <a:r>
              <a:rPr lang="en-US" altLang="zh-CN" sz="2000" b="0" kern="0" dirty="0">
                <a:solidFill>
                  <a:schemeClr val="accent2"/>
                </a:solidFill>
              </a:rPr>
              <a:t>virtual</a:t>
            </a:r>
            <a:r>
              <a:rPr lang="en-US" altLang="zh-CN" sz="2000" b="0" kern="0" dirty="0"/>
              <a:t> void display( ) </a:t>
            </a:r>
            <a:r>
              <a:rPr lang="en-US" altLang="zh-CN" sz="2000" b="0" kern="0" dirty="0">
                <a:solidFill>
                  <a:schemeClr val="accent2"/>
                </a:solidFill>
              </a:rPr>
              <a:t>= 0 </a:t>
            </a:r>
            <a:r>
              <a:rPr lang="en-US" altLang="zh-CN" sz="2000" b="0" kern="0" dirty="0"/>
              <a:t>;	</a:t>
            </a:r>
            <a:r>
              <a:rPr lang="en-US" altLang="zh-CN" sz="2000" b="0" kern="0" dirty="0">
                <a:solidFill>
                  <a:srgbClr val="009900"/>
                </a:solidFill>
              </a:rPr>
              <a:t>//</a:t>
            </a:r>
            <a:r>
              <a:rPr lang="zh-CN" altLang="en-US" sz="2000" b="0" kern="0" dirty="0">
                <a:solidFill>
                  <a:srgbClr val="CC3300"/>
                </a:solidFill>
              </a:rPr>
              <a:t>纯</a:t>
            </a:r>
            <a:r>
              <a:rPr lang="zh-CN" altLang="en-US" sz="2000" b="0" kern="0" dirty="0">
                <a:solidFill>
                  <a:srgbClr val="009900"/>
                </a:solidFill>
              </a:rPr>
              <a:t>虚函数成员</a:t>
            </a:r>
          </a:p>
          <a:p>
            <a:pPr marL="0" indent="0">
              <a:spcBef>
                <a:spcPts val="0"/>
              </a:spcBef>
              <a:buNone/>
              <a:defRPr/>
            </a:pPr>
            <a:r>
              <a:rPr lang="en-US" altLang="zh-CN" sz="2000" b="0" kern="0" dirty="0"/>
              <a:t>};</a:t>
            </a:r>
          </a:p>
          <a:p>
            <a:pPr marL="0" indent="0">
              <a:spcBef>
                <a:spcPts val="0"/>
              </a:spcBef>
              <a:defRPr/>
            </a:pPr>
            <a:endParaRPr lang="en-US" altLang="zh-CN" sz="2000" b="0" kern="0" dirty="0"/>
          </a:p>
          <a:p>
            <a:pPr marL="0" indent="0">
              <a:spcBef>
                <a:spcPts val="0"/>
              </a:spcBef>
              <a:buNone/>
              <a:defRPr/>
            </a:pPr>
            <a:r>
              <a:rPr lang="en-US" altLang="zh-CN" sz="2000" b="0" kern="0" dirty="0"/>
              <a:t>class </a:t>
            </a:r>
            <a:r>
              <a:rPr lang="en-US" altLang="zh-CN" sz="2000" b="0" kern="0" dirty="0" err="1"/>
              <a:t>Rectangle:public</a:t>
            </a:r>
            <a:r>
              <a:rPr lang="en-US" altLang="zh-CN" sz="2000" b="0" kern="0" dirty="0"/>
              <a:t> Shapes	</a:t>
            </a:r>
            <a:r>
              <a:rPr lang="en-US" altLang="zh-CN" sz="2000" b="0" kern="0" dirty="0">
                <a:solidFill>
                  <a:srgbClr val="009900"/>
                </a:solidFill>
              </a:rPr>
              <a:t>//</a:t>
            </a:r>
            <a:r>
              <a:rPr lang="zh-CN" altLang="en-US" sz="2000" b="0" kern="0" dirty="0">
                <a:solidFill>
                  <a:srgbClr val="009900"/>
                </a:solidFill>
              </a:rPr>
              <a:t>派生类</a:t>
            </a:r>
            <a:r>
              <a:rPr lang="en-US" altLang="zh-CN" sz="2000" b="0" kern="0" dirty="0">
                <a:solidFill>
                  <a:srgbClr val="009900"/>
                </a:solidFill>
              </a:rPr>
              <a:t>Rectangle</a:t>
            </a:r>
            <a:r>
              <a:rPr lang="zh-CN" altLang="en-US" sz="2000" b="0" kern="0" dirty="0">
                <a:solidFill>
                  <a:srgbClr val="009900"/>
                </a:solidFill>
              </a:rPr>
              <a:t>声明</a:t>
            </a:r>
          </a:p>
          <a:p>
            <a:pPr marL="0" indent="0">
              <a:spcBef>
                <a:spcPts val="0"/>
              </a:spcBef>
              <a:buNone/>
              <a:defRPr/>
            </a:pPr>
            <a:r>
              <a:rPr lang="en-US" altLang="zh-CN" sz="2000" b="0" kern="0" dirty="0"/>
              <a:t>{</a:t>
            </a:r>
          </a:p>
          <a:p>
            <a:pPr marL="0" indent="0">
              <a:spcBef>
                <a:spcPts val="0"/>
              </a:spcBef>
              <a:buNone/>
              <a:defRPr/>
            </a:pPr>
            <a:r>
              <a:rPr lang="en-US" altLang="zh-CN" sz="2000" b="0" kern="0" dirty="0"/>
              <a:t>   public: 				</a:t>
            </a:r>
            <a:endParaRPr lang="en-US" altLang="zh-CN" sz="2000" b="0" kern="0" dirty="0">
              <a:solidFill>
                <a:srgbClr val="009900"/>
              </a:solidFill>
            </a:endParaRPr>
          </a:p>
          <a:p>
            <a:pPr marL="0" indent="0">
              <a:spcBef>
                <a:spcPts val="0"/>
              </a:spcBef>
              <a:buNone/>
              <a:defRPr/>
            </a:pPr>
            <a:r>
              <a:rPr lang="en-US" altLang="zh-CN" sz="2000" b="0" kern="0" dirty="0"/>
              <a:t>        void display( )			</a:t>
            </a:r>
            <a:r>
              <a:rPr lang="en-US" altLang="zh-CN" sz="2000" b="0" kern="0" dirty="0">
                <a:solidFill>
                  <a:srgbClr val="009900"/>
                </a:solidFill>
              </a:rPr>
              <a:t>//</a:t>
            </a:r>
            <a:r>
              <a:rPr lang="zh-CN" altLang="en-US" sz="2000" b="0" kern="0" dirty="0">
                <a:solidFill>
                  <a:srgbClr val="009900"/>
                </a:solidFill>
              </a:rPr>
              <a:t>虚成员函数</a:t>
            </a:r>
            <a:endParaRPr lang="zh-CN" altLang="en-US" sz="2000" b="0" kern="0" dirty="0"/>
          </a:p>
          <a:p>
            <a:pPr marL="0" indent="0">
              <a:spcBef>
                <a:spcPts val="0"/>
              </a:spcBef>
              <a:buNone/>
              <a:defRPr/>
            </a:pPr>
            <a:r>
              <a:rPr lang="zh-CN" altLang="en-US" sz="2000" b="0" kern="0" dirty="0"/>
              <a:t>        </a:t>
            </a:r>
            <a:r>
              <a:rPr lang="en-US" altLang="zh-CN" sz="2000" b="0" kern="0" dirty="0"/>
              <a:t>{  </a:t>
            </a:r>
            <a:r>
              <a:rPr lang="en-US" altLang="zh-CN" sz="2000" b="0" kern="0" dirty="0" err="1"/>
              <a:t>cout</a:t>
            </a:r>
            <a:r>
              <a:rPr lang="en-US" altLang="zh-CN" sz="2000" b="0" kern="0" dirty="0"/>
              <a:t>&lt;&lt;"The area of rectangle is : "&lt;&lt;x*y&lt;&lt;</a:t>
            </a:r>
            <a:r>
              <a:rPr lang="en-US" altLang="zh-CN" sz="2000" b="0" kern="0" dirty="0" err="1"/>
              <a:t>endl</a:t>
            </a:r>
            <a:r>
              <a:rPr lang="en-US" altLang="zh-CN" sz="2000" b="0" kern="0" dirty="0"/>
              <a:t> ; } </a:t>
            </a:r>
          </a:p>
          <a:p>
            <a:pPr marL="0" indent="0">
              <a:spcBef>
                <a:spcPts val="0"/>
              </a:spcBef>
              <a:buNone/>
              <a:defRPr/>
            </a:pPr>
            <a:r>
              <a:rPr lang="en-US" altLang="zh-CN" sz="2000" b="0" kern="0" dirty="0"/>
              <a:t>};</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42591" y="27385"/>
            <a:ext cx="612068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14.</a:t>
            </a:r>
            <a:r>
              <a:rPr lang="zh-CN" altLang="en-US" sz="3000" dirty="0">
                <a:solidFill>
                  <a:schemeClr val="bg1"/>
                </a:solidFill>
                <a:latin typeface="Rockwell" pitchFamily="18" charset="0"/>
                <a:ea typeface="微软雅黑" pitchFamily="34" charset="-122"/>
              </a:rPr>
              <a:t>演示抽象类和纯虚函数</a:t>
            </a:r>
            <a:r>
              <a:rPr lang="zh-CN" altLang="en-US" sz="3000" dirty="0" smtClean="0">
                <a:solidFill>
                  <a:schemeClr val="bg1"/>
                </a:solidFill>
                <a:latin typeface="Rockwell" pitchFamily="18" charset="0"/>
                <a:ea typeface="微软雅黑" pitchFamily="34" charset="-122"/>
              </a:rPr>
              <a:t>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949039392"/>
      </p:ext>
    </p:extLst>
  </p:cSld>
  <p:clrMapOvr>
    <a:masterClrMapping/>
  </p:clrMapOvr>
  <p:transition spd="med">
    <p:pull/>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10543" y="981522"/>
            <a:ext cx="8536376" cy="55877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90000"/>
              </a:lnSpc>
              <a:buNone/>
              <a:defRPr/>
            </a:pPr>
            <a:r>
              <a:rPr lang="en-US" altLang="zh-CN" sz="2000" b="0" kern="0" dirty="0"/>
              <a:t>class </a:t>
            </a:r>
            <a:r>
              <a:rPr lang="en-US" altLang="zh-CN" sz="2000" b="0" kern="0" dirty="0" err="1"/>
              <a:t>Circle:public</a:t>
            </a:r>
            <a:r>
              <a:rPr lang="en-US" altLang="zh-CN" sz="2000" b="0" kern="0" dirty="0"/>
              <a:t> Shapes	</a:t>
            </a:r>
            <a:r>
              <a:rPr lang="en-US" altLang="zh-CN" sz="2000" b="0" kern="0" dirty="0">
                <a:solidFill>
                  <a:srgbClr val="009900"/>
                </a:solidFill>
              </a:rPr>
              <a:t>//</a:t>
            </a:r>
            <a:r>
              <a:rPr lang="zh-CN" altLang="en-US" sz="2000" b="0" kern="0" dirty="0">
                <a:solidFill>
                  <a:srgbClr val="009900"/>
                </a:solidFill>
              </a:rPr>
              <a:t>派生类</a:t>
            </a:r>
            <a:r>
              <a:rPr lang="en-US" altLang="zh-CN" sz="2000" b="0" kern="0" dirty="0">
                <a:solidFill>
                  <a:srgbClr val="009900"/>
                </a:solidFill>
              </a:rPr>
              <a:t>Circle</a:t>
            </a:r>
            <a:r>
              <a:rPr lang="zh-CN" altLang="en-US" sz="2000" b="0" kern="0" dirty="0">
                <a:solidFill>
                  <a:srgbClr val="009900"/>
                </a:solidFill>
              </a:rPr>
              <a:t>声明 </a:t>
            </a:r>
          </a:p>
          <a:p>
            <a:pPr marL="0" indent="0">
              <a:lnSpc>
                <a:spcPct val="90000"/>
              </a:lnSpc>
              <a:buNone/>
              <a:defRPr/>
            </a:pPr>
            <a:r>
              <a:rPr lang="en-US" altLang="zh-CN" sz="2000" b="0" kern="0" dirty="0"/>
              <a:t>{   public: 			</a:t>
            </a:r>
            <a:endParaRPr lang="en-US" altLang="zh-CN" sz="2000" b="0" kern="0" dirty="0">
              <a:solidFill>
                <a:srgbClr val="009900"/>
              </a:solidFill>
            </a:endParaRPr>
          </a:p>
          <a:p>
            <a:pPr marL="0" indent="0">
              <a:lnSpc>
                <a:spcPct val="90000"/>
              </a:lnSpc>
              <a:buNone/>
              <a:defRPr/>
            </a:pPr>
            <a:r>
              <a:rPr lang="en-US" altLang="zh-CN" sz="2000" b="0" kern="0" dirty="0"/>
              <a:t>        void display( )		</a:t>
            </a:r>
            <a:r>
              <a:rPr lang="en-US" altLang="zh-CN" sz="2000" b="0" kern="0" dirty="0">
                <a:solidFill>
                  <a:srgbClr val="009900"/>
                </a:solidFill>
              </a:rPr>
              <a:t>//</a:t>
            </a:r>
            <a:r>
              <a:rPr lang="zh-CN" altLang="en-US" sz="2000" b="0" kern="0" dirty="0">
                <a:solidFill>
                  <a:srgbClr val="009900"/>
                </a:solidFill>
              </a:rPr>
              <a:t>虚成员函数</a:t>
            </a:r>
            <a:endParaRPr lang="zh-CN" altLang="en-US" sz="2000" b="0" kern="0" dirty="0"/>
          </a:p>
          <a:p>
            <a:pPr marL="0" indent="0">
              <a:lnSpc>
                <a:spcPct val="90000"/>
              </a:lnSpc>
              <a:buNone/>
              <a:defRPr/>
            </a:pPr>
            <a:r>
              <a:rPr lang="zh-CN" altLang="en-US" sz="2000" b="0" kern="0" dirty="0"/>
              <a:t>        </a:t>
            </a:r>
            <a:r>
              <a:rPr lang="en-US" altLang="zh-CN" sz="2000" b="0" kern="0" dirty="0"/>
              <a:t>{ </a:t>
            </a:r>
            <a:r>
              <a:rPr lang="en-US" altLang="zh-CN" sz="2000" b="0" kern="0" dirty="0" err="1"/>
              <a:t>cout</a:t>
            </a:r>
            <a:r>
              <a:rPr lang="en-US" altLang="zh-CN" sz="2000" b="0" kern="0" dirty="0"/>
              <a:t>&lt;&lt;"The area of circle is : "&lt;&lt;PI*x*x&lt;&lt;</a:t>
            </a:r>
            <a:r>
              <a:rPr lang="en-US" altLang="zh-CN" sz="2000" b="0" kern="0" dirty="0" err="1"/>
              <a:t>endl</a:t>
            </a:r>
            <a:r>
              <a:rPr lang="en-US" altLang="zh-CN" sz="2000" b="0" kern="0" dirty="0"/>
              <a:t> ; } </a:t>
            </a:r>
          </a:p>
          <a:p>
            <a:pPr marL="0" indent="0">
              <a:lnSpc>
                <a:spcPct val="90000"/>
              </a:lnSpc>
              <a:buNone/>
              <a:defRPr/>
            </a:pPr>
            <a:r>
              <a:rPr lang="en-US" altLang="zh-CN" sz="2000" b="0" kern="0" dirty="0"/>
              <a:t>};</a:t>
            </a:r>
          </a:p>
          <a:p>
            <a:pPr marL="0" indent="0">
              <a:lnSpc>
                <a:spcPct val="90000"/>
              </a:lnSpc>
              <a:buNone/>
              <a:defRPr/>
            </a:pPr>
            <a:r>
              <a:rPr lang="en-US" altLang="zh-CN" sz="2000" b="0" kern="0" dirty="0"/>
              <a:t>		</a:t>
            </a:r>
          </a:p>
          <a:p>
            <a:pPr marL="0" indent="0">
              <a:lnSpc>
                <a:spcPct val="90000"/>
              </a:lnSpc>
              <a:buNone/>
              <a:defRPr/>
            </a:pPr>
            <a:r>
              <a:rPr lang="en-US" altLang="zh-CN" sz="2000" b="0" kern="0" dirty="0"/>
              <a:t>void main( )</a:t>
            </a:r>
          </a:p>
          <a:p>
            <a:pPr marL="0" indent="0">
              <a:lnSpc>
                <a:spcPct val="90000"/>
              </a:lnSpc>
              <a:buNone/>
              <a:defRPr/>
            </a:pPr>
            <a:r>
              <a:rPr lang="en-US" altLang="zh-CN" sz="2000" b="0" kern="0" dirty="0"/>
              <a:t>{  Shapes  *</a:t>
            </a:r>
            <a:r>
              <a:rPr lang="en-US" altLang="zh-CN" sz="2000" b="0" kern="0" dirty="0" err="1"/>
              <a:t>ptr</a:t>
            </a:r>
            <a:r>
              <a:rPr lang="en-US" altLang="zh-CN" sz="2000" b="0" kern="0" dirty="0"/>
              <a:t>[2] ;		</a:t>
            </a:r>
            <a:r>
              <a:rPr lang="en-US" altLang="zh-CN" sz="2000" b="0" kern="0" dirty="0">
                <a:solidFill>
                  <a:srgbClr val="009900"/>
                </a:solidFill>
              </a:rPr>
              <a:t>//</a:t>
            </a:r>
            <a:r>
              <a:rPr lang="zh-CN" altLang="en-US" sz="2000" b="0" kern="0" dirty="0">
                <a:solidFill>
                  <a:srgbClr val="009900"/>
                </a:solidFill>
              </a:rPr>
              <a:t>声明抽象基类指针</a:t>
            </a:r>
          </a:p>
          <a:p>
            <a:pPr marL="0" indent="0">
              <a:lnSpc>
                <a:spcPct val="90000"/>
              </a:lnSpc>
              <a:buNone/>
              <a:defRPr/>
            </a:pPr>
            <a:r>
              <a:rPr lang="zh-CN" altLang="en-US" sz="2000" b="0" kern="0" dirty="0"/>
              <a:t>    </a:t>
            </a:r>
            <a:r>
              <a:rPr lang="en-US" altLang="zh-CN" sz="2000" b="0" kern="0" dirty="0"/>
              <a:t>Rectangle  </a:t>
            </a:r>
            <a:r>
              <a:rPr lang="en-US" altLang="zh-CN" sz="2000" b="0" kern="0" dirty="0" err="1"/>
              <a:t>rect</a:t>
            </a:r>
            <a:r>
              <a:rPr lang="en-US" altLang="zh-CN" sz="2000" b="0" kern="0" dirty="0"/>
              <a:t> ;		</a:t>
            </a:r>
            <a:r>
              <a:rPr lang="en-US" altLang="zh-CN" sz="2000" b="0" kern="0" dirty="0">
                <a:solidFill>
                  <a:srgbClr val="009900"/>
                </a:solidFill>
              </a:rPr>
              <a:t>//</a:t>
            </a:r>
            <a:r>
              <a:rPr lang="zh-CN" altLang="en-US" sz="2000" b="0" kern="0" dirty="0">
                <a:solidFill>
                  <a:srgbClr val="009900"/>
                </a:solidFill>
              </a:rPr>
              <a:t>声明派生类对象</a:t>
            </a:r>
            <a:r>
              <a:rPr lang="en-US" altLang="zh-CN" sz="2000" b="0" kern="0" dirty="0" err="1">
                <a:solidFill>
                  <a:srgbClr val="009900"/>
                </a:solidFill>
              </a:rPr>
              <a:t>rect</a:t>
            </a:r>
            <a:endParaRPr lang="en-US" altLang="zh-CN" sz="2000" b="0" kern="0" dirty="0">
              <a:solidFill>
                <a:srgbClr val="009900"/>
              </a:solidFill>
            </a:endParaRPr>
          </a:p>
          <a:p>
            <a:pPr marL="0" indent="0">
              <a:lnSpc>
                <a:spcPct val="90000"/>
              </a:lnSpc>
              <a:buNone/>
              <a:defRPr/>
            </a:pPr>
            <a:r>
              <a:rPr lang="en-US" altLang="zh-CN" sz="2000" b="0" kern="0" dirty="0"/>
              <a:t>    Circle  </a:t>
            </a:r>
            <a:r>
              <a:rPr lang="en-US" altLang="zh-CN" sz="2000" b="0" kern="0" dirty="0" err="1"/>
              <a:t>cir</a:t>
            </a:r>
            <a:r>
              <a:rPr lang="en-US" altLang="zh-CN" sz="2000" b="0" kern="0" dirty="0"/>
              <a:t> ;		</a:t>
            </a:r>
            <a:r>
              <a:rPr lang="en-US" altLang="zh-CN" sz="2000" b="0" kern="0" dirty="0">
                <a:solidFill>
                  <a:srgbClr val="009900"/>
                </a:solidFill>
              </a:rPr>
              <a:t>//</a:t>
            </a:r>
            <a:r>
              <a:rPr lang="zh-CN" altLang="en-US" sz="2000" b="0" kern="0" dirty="0">
                <a:solidFill>
                  <a:srgbClr val="009900"/>
                </a:solidFill>
              </a:rPr>
              <a:t>声明派生类对象</a:t>
            </a:r>
            <a:r>
              <a:rPr lang="en-US" altLang="zh-CN" sz="2000" b="0" kern="0" dirty="0" err="1">
                <a:solidFill>
                  <a:srgbClr val="009900"/>
                </a:solidFill>
              </a:rPr>
              <a:t>cir</a:t>
            </a:r>
            <a:endParaRPr lang="en-US" altLang="zh-CN" sz="2000" b="0" kern="0" dirty="0">
              <a:solidFill>
                <a:srgbClr val="009900"/>
              </a:solidFill>
            </a:endParaRPr>
          </a:p>
          <a:p>
            <a:pPr marL="0" indent="0">
              <a:lnSpc>
                <a:spcPct val="90000"/>
              </a:lnSpc>
              <a:buNone/>
              <a:defRPr/>
            </a:pPr>
            <a:r>
              <a:rPr lang="en-US" altLang="zh-CN" sz="2000" b="0" kern="0" dirty="0"/>
              <a:t>    </a:t>
            </a:r>
            <a:r>
              <a:rPr lang="en-US" altLang="zh-CN" sz="2000" b="0" kern="0" dirty="0" err="1"/>
              <a:t>ptr</a:t>
            </a:r>
            <a:r>
              <a:rPr lang="en-US" altLang="zh-CN" sz="2000" b="0" kern="0" dirty="0"/>
              <a:t>[0] = &amp;</a:t>
            </a:r>
            <a:r>
              <a:rPr lang="en-US" altLang="zh-CN" sz="2000" b="0" kern="0" dirty="0" err="1"/>
              <a:t>rect</a:t>
            </a:r>
            <a:r>
              <a:rPr lang="en-US" altLang="zh-CN" sz="2000" b="0" kern="0" dirty="0"/>
              <a:t> ; 		</a:t>
            </a:r>
            <a:r>
              <a:rPr lang="en-US" altLang="zh-CN" sz="2000" b="0" kern="0" dirty="0">
                <a:solidFill>
                  <a:srgbClr val="009900"/>
                </a:solidFill>
              </a:rPr>
              <a:t>//</a:t>
            </a:r>
            <a:r>
              <a:rPr lang="zh-CN" altLang="en-US" sz="2000" b="0" kern="0" dirty="0">
                <a:solidFill>
                  <a:srgbClr val="009900"/>
                </a:solidFill>
              </a:rPr>
              <a:t>抽象基类指针指向</a:t>
            </a:r>
            <a:r>
              <a:rPr lang="en-US" altLang="zh-CN" sz="2000" b="0" kern="0" dirty="0">
                <a:solidFill>
                  <a:srgbClr val="009900"/>
                </a:solidFill>
              </a:rPr>
              <a:t>Rectangle</a:t>
            </a:r>
            <a:r>
              <a:rPr lang="zh-CN" altLang="en-US" sz="2000" b="0" kern="0" dirty="0">
                <a:solidFill>
                  <a:srgbClr val="009900"/>
                </a:solidFill>
              </a:rPr>
              <a:t>对象</a:t>
            </a:r>
          </a:p>
          <a:p>
            <a:pPr marL="0" indent="0">
              <a:lnSpc>
                <a:spcPct val="90000"/>
              </a:lnSpc>
              <a:buNone/>
              <a:defRPr/>
            </a:pPr>
            <a:r>
              <a:rPr lang="zh-CN" altLang="en-US" sz="2000" b="0" kern="0" dirty="0"/>
              <a:t>    </a:t>
            </a:r>
            <a:r>
              <a:rPr lang="en-US" altLang="zh-CN" sz="2000" b="0" kern="0" dirty="0" err="1"/>
              <a:t>ptr</a:t>
            </a:r>
            <a:r>
              <a:rPr lang="en-US" altLang="zh-CN" sz="2000" b="0" kern="0" dirty="0"/>
              <a:t>[0]-&gt;</a:t>
            </a:r>
            <a:r>
              <a:rPr lang="en-US" altLang="zh-CN" sz="2000" b="0" kern="0" dirty="0" err="1"/>
              <a:t>setvalue</a:t>
            </a:r>
            <a:r>
              <a:rPr lang="en-US" altLang="zh-CN" sz="2000" b="0" kern="0" dirty="0"/>
              <a:t>(5, 8) ;	</a:t>
            </a:r>
            <a:r>
              <a:rPr lang="en-US" altLang="zh-CN" sz="2000" b="0" kern="0" dirty="0">
                <a:solidFill>
                  <a:srgbClr val="009900"/>
                </a:solidFill>
              </a:rPr>
              <a:t>//</a:t>
            </a:r>
            <a:r>
              <a:rPr lang="zh-CN" altLang="en-US" sz="2000" b="0" kern="0" dirty="0">
                <a:solidFill>
                  <a:srgbClr val="009900"/>
                </a:solidFill>
              </a:rPr>
              <a:t>设置矩形边长</a:t>
            </a:r>
          </a:p>
          <a:p>
            <a:pPr marL="0" indent="0">
              <a:lnSpc>
                <a:spcPct val="90000"/>
              </a:lnSpc>
              <a:buNone/>
              <a:defRPr/>
            </a:pPr>
            <a:r>
              <a:rPr lang="zh-CN" altLang="en-US" sz="2000" b="0" kern="0" dirty="0"/>
              <a:t>    </a:t>
            </a:r>
            <a:r>
              <a:rPr lang="en-US" altLang="zh-CN" sz="2000" b="0" kern="0" dirty="0" err="1"/>
              <a:t>ptr</a:t>
            </a:r>
            <a:r>
              <a:rPr lang="en-US" altLang="zh-CN" sz="2000" b="0" kern="0" dirty="0"/>
              <a:t>[0]-&gt;display( ) ;	</a:t>
            </a:r>
            <a:r>
              <a:rPr lang="en-US" altLang="zh-CN" sz="2000" b="0" kern="0" dirty="0">
                <a:solidFill>
                  <a:srgbClr val="009900"/>
                </a:solidFill>
              </a:rPr>
              <a:t>//</a:t>
            </a:r>
            <a:r>
              <a:rPr lang="zh-CN" altLang="en-US" sz="2000" b="0" kern="0" dirty="0">
                <a:solidFill>
                  <a:srgbClr val="009900"/>
                </a:solidFill>
              </a:rPr>
              <a:t>调用</a:t>
            </a:r>
            <a:r>
              <a:rPr lang="en-US" altLang="zh-CN" sz="2000" b="0" kern="0" dirty="0" err="1">
                <a:solidFill>
                  <a:srgbClr val="009900"/>
                </a:solidFill>
              </a:rPr>
              <a:t>rect</a:t>
            </a:r>
            <a:r>
              <a:rPr lang="zh-CN" altLang="en-US" sz="2000" b="0" kern="0" dirty="0">
                <a:solidFill>
                  <a:srgbClr val="009900"/>
                </a:solidFill>
              </a:rPr>
              <a:t>虚成员函数显示矩形面积</a:t>
            </a:r>
          </a:p>
          <a:p>
            <a:pPr marL="0" indent="0">
              <a:lnSpc>
                <a:spcPct val="90000"/>
              </a:lnSpc>
              <a:buNone/>
              <a:defRPr/>
            </a:pPr>
            <a:r>
              <a:rPr lang="zh-CN" altLang="en-US" sz="2000" b="0" kern="0" dirty="0"/>
              <a:t>    </a:t>
            </a:r>
            <a:r>
              <a:rPr lang="en-US" altLang="zh-CN" sz="2000" b="0" kern="0" dirty="0" err="1"/>
              <a:t>ptr</a:t>
            </a:r>
            <a:r>
              <a:rPr lang="en-US" altLang="zh-CN" sz="2000" b="0" kern="0" dirty="0"/>
              <a:t>[1] = &amp;</a:t>
            </a:r>
            <a:r>
              <a:rPr lang="en-US" altLang="zh-CN" sz="2000" b="0" kern="0" dirty="0" err="1"/>
              <a:t>cir</a:t>
            </a:r>
            <a:r>
              <a:rPr lang="en-US" altLang="zh-CN" sz="2000" b="0" kern="0" dirty="0"/>
              <a:t> ; 		</a:t>
            </a:r>
            <a:r>
              <a:rPr lang="en-US" altLang="zh-CN" sz="2000" b="0" kern="0" dirty="0">
                <a:solidFill>
                  <a:srgbClr val="009900"/>
                </a:solidFill>
              </a:rPr>
              <a:t>//</a:t>
            </a:r>
            <a:r>
              <a:rPr lang="zh-CN" altLang="en-US" sz="2000" b="0" kern="0" dirty="0">
                <a:solidFill>
                  <a:srgbClr val="009900"/>
                </a:solidFill>
              </a:rPr>
              <a:t>抽象基类指针指向</a:t>
            </a:r>
            <a:r>
              <a:rPr lang="en-US" altLang="zh-CN" sz="2000" b="0" kern="0" dirty="0">
                <a:solidFill>
                  <a:srgbClr val="009900"/>
                </a:solidFill>
              </a:rPr>
              <a:t>Circle</a:t>
            </a:r>
            <a:r>
              <a:rPr lang="zh-CN" altLang="en-US" sz="2000" b="0" kern="0" dirty="0">
                <a:solidFill>
                  <a:srgbClr val="009900"/>
                </a:solidFill>
              </a:rPr>
              <a:t>类对象</a:t>
            </a:r>
          </a:p>
          <a:p>
            <a:pPr marL="0" indent="0">
              <a:lnSpc>
                <a:spcPct val="90000"/>
              </a:lnSpc>
              <a:buNone/>
              <a:defRPr/>
            </a:pPr>
            <a:r>
              <a:rPr lang="zh-CN" altLang="en-US" sz="2000" b="0" kern="0" dirty="0"/>
              <a:t>    </a:t>
            </a:r>
            <a:r>
              <a:rPr lang="en-US" altLang="zh-CN" sz="2000" b="0" kern="0" dirty="0" err="1"/>
              <a:t>ptr</a:t>
            </a:r>
            <a:r>
              <a:rPr lang="en-US" altLang="zh-CN" sz="2000" b="0" kern="0" dirty="0"/>
              <a:t>[1]-&gt;</a:t>
            </a:r>
            <a:r>
              <a:rPr lang="en-US" altLang="zh-CN" sz="2000" b="0" kern="0" dirty="0" err="1"/>
              <a:t>setvalue</a:t>
            </a:r>
            <a:r>
              <a:rPr lang="en-US" altLang="zh-CN" sz="2000" b="0" kern="0" dirty="0"/>
              <a:t>(10) ;	</a:t>
            </a:r>
            <a:r>
              <a:rPr lang="en-US" altLang="zh-CN" sz="2000" b="0" kern="0" dirty="0">
                <a:solidFill>
                  <a:srgbClr val="009900"/>
                </a:solidFill>
              </a:rPr>
              <a:t>//</a:t>
            </a:r>
            <a:r>
              <a:rPr lang="zh-CN" altLang="en-US" sz="2000" b="0" kern="0" dirty="0">
                <a:solidFill>
                  <a:srgbClr val="009900"/>
                </a:solidFill>
              </a:rPr>
              <a:t>设置圆形半径</a:t>
            </a:r>
            <a:r>
              <a:rPr lang="zh-CN" altLang="en-US" sz="2000" b="0" kern="0" dirty="0"/>
              <a:t>	</a:t>
            </a:r>
          </a:p>
          <a:p>
            <a:pPr marL="0" indent="0">
              <a:lnSpc>
                <a:spcPct val="90000"/>
              </a:lnSpc>
              <a:buNone/>
              <a:defRPr/>
            </a:pPr>
            <a:r>
              <a:rPr lang="zh-CN" altLang="en-US" sz="2000" b="0" kern="0" dirty="0"/>
              <a:t>    </a:t>
            </a:r>
            <a:r>
              <a:rPr lang="en-US" altLang="zh-CN" sz="2000" b="0" kern="0" dirty="0" err="1"/>
              <a:t>ptr</a:t>
            </a:r>
            <a:r>
              <a:rPr lang="en-US" altLang="zh-CN" sz="2000" b="0" kern="0" dirty="0"/>
              <a:t>[1]-&gt;display( ) ;	</a:t>
            </a:r>
            <a:r>
              <a:rPr lang="en-US" altLang="zh-CN" sz="2000" b="0" kern="0" dirty="0">
                <a:solidFill>
                  <a:srgbClr val="009900"/>
                </a:solidFill>
              </a:rPr>
              <a:t>//</a:t>
            </a:r>
            <a:r>
              <a:rPr lang="zh-CN" altLang="en-US" sz="2000" b="0" kern="0" dirty="0">
                <a:solidFill>
                  <a:srgbClr val="009900"/>
                </a:solidFill>
              </a:rPr>
              <a:t>调用</a:t>
            </a:r>
            <a:r>
              <a:rPr lang="en-US" altLang="zh-CN" sz="2000" b="0" kern="0" dirty="0" err="1">
                <a:solidFill>
                  <a:srgbClr val="009900"/>
                </a:solidFill>
              </a:rPr>
              <a:t>cir</a:t>
            </a:r>
            <a:r>
              <a:rPr lang="zh-CN" altLang="en-US" sz="2000" b="0" kern="0" dirty="0">
                <a:solidFill>
                  <a:srgbClr val="009900"/>
                </a:solidFill>
              </a:rPr>
              <a:t>虚成员函数显示圆形面积</a:t>
            </a:r>
          </a:p>
          <a:p>
            <a:pPr marL="0" indent="0">
              <a:lnSpc>
                <a:spcPct val="90000"/>
              </a:lnSpc>
              <a:buNone/>
              <a:defRPr/>
            </a:pPr>
            <a:r>
              <a:rPr lang="en-US" altLang="zh-CN" sz="2000" b="0" kern="0" dirty="0"/>
              <a:t>}</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42591" y="27385"/>
            <a:ext cx="612068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14.</a:t>
            </a:r>
            <a:r>
              <a:rPr lang="zh-CN" altLang="en-US" sz="3000" dirty="0">
                <a:solidFill>
                  <a:schemeClr val="bg1"/>
                </a:solidFill>
                <a:latin typeface="Rockwell" pitchFamily="18" charset="0"/>
                <a:ea typeface="微软雅黑" pitchFamily="34" charset="-122"/>
              </a:rPr>
              <a:t>演示抽象类和纯虚函数</a:t>
            </a:r>
            <a:r>
              <a:rPr lang="zh-CN" altLang="en-US" sz="3000" dirty="0" smtClean="0">
                <a:solidFill>
                  <a:schemeClr val="bg1"/>
                </a:solidFill>
                <a:latin typeface="Rockwell" pitchFamily="18" charset="0"/>
                <a:ea typeface="微软雅黑" pitchFamily="34" charset="-122"/>
              </a:rPr>
              <a:t>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895679609"/>
      </p:ext>
    </p:extLst>
  </p:cSld>
  <p:clrMapOvr>
    <a:masterClrMapping/>
  </p:clrMapOvr>
  <p:transition spd="med">
    <p:pull/>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0" y="1197546"/>
            <a:ext cx="12198349" cy="550354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110000"/>
              </a:lnSpc>
              <a:buNone/>
              <a:defRPr/>
            </a:pPr>
            <a:r>
              <a:rPr lang="en-US" altLang="zh-CN" sz="2801" b="0" kern="0" dirty="0">
                <a:latin typeface="楷体" panose="02010609060101010101" pitchFamily="49" charset="-122"/>
                <a:ea typeface="楷体" panose="02010609060101010101" pitchFamily="49" charset="-122"/>
              </a:rPr>
              <a:t> </a:t>
            </a:r>
            <a:r>
              <a:rPr lang="zh-CN" altLang="en-US" sz="2801" b="0" kern="0" dirty="0">
                <a:latin typeface="楷体" panose="02010609060101010101" pitchFamily="49" charset="-122"/>
                <a:ea typeface="楷体" panose="02010609060101010101" pitchFamily="49" charset="-122"/>
              </a:rPr>
              <a:t>程序中类</a:t>
            </a:r>
            <a:r>
              <a:rPr lang="en-US" altLang="zh-CN" sz="2801" b="0" kern="0" dirty="0">
                <a:latin typeface="楷体" panose="02010609060101010101" pitchFamily="49" charset="-122"/>
                <a:ea typeface="楷体" panose="02010609060101010101" pitchFamily="49" charset="-122"/>
                <a:cs typeface="Times New Roman" pitchFamily="18" charset="0"/>
              </a:rPr>
              <a:t>Shapes</a:t>
            </a:r>
            <a:r>
              <a:rPr lang="zh-CN" altLang="en-US" sz="2801" b="0" kern="0" dirty="0">
                <a:latin typeface="楷体" panose="02010609060101010101" pitchFamily="49" charset="-122"/>
                <a:ea typeface="楷体" panose="02010609060101010101" pitchFamily="49" charset="-122"/>
              </a:rPr>
              <a:t>、</a:t>
            </a:r>
            <a:r>
              <a:rPr lang="en-US" altLang="zh-CN" sz="2801" b="0" kern="0" dirty="0">
                <a:latin typeface="楷体" panose="02010609060101010101" pitchFamily="49" charset="-122"/>
                <a:ea typeface="楷体" panose="02010609060101010101" pitchFamily="49" charset="-122"/>
                <a:cs typeface="Times New Roman" pitchFamily="18" charset="0"/>
              </a:rPr>
              <a:t>Rectangle</a:t>
            </a:r>
            <a:r>
              <a:rPr lang="zh-CN" altLang="en-US" sz="2801" b="0" kern="0" dirty="0">
                <a:latin typeface="楷体" panose="02010609060101010101" pitchFamily="49" charset="-122"/>
                <a:ea typeface="楷体" panose="02010609060101010101" pitchFamily="49" charset="-122"/>
              </a:rPr>
              <a:t>和</a:t>
            </a:r>
            <a:r>
              <a:rPr lang="en-US" altLang="zh-CN" sz="2801" b="0" kern="0" dirty="0">
                <a:latin typeface="楷体" panose="02010609060101010101" pitchFamily="49" charset="-122"/>
                <a:ea typeface="楷体" panose="02010609060101010101" pitchFamily="49" charset="-122"/>
                <a:cs typeface="Times New Roman" pitchFamily="18" charset="0"/>
              </a:rPr>
              <a:t>Circle</a:t>
            </a:r>
            <a:r>
              <a:rPr lang="zh-CN" altLang="en-US" sz="2801" b="0" kern="0" dirty="0">
                <a:latin typeface="楷体" panose="02010609060101010101" pitchFamily="49" charset="-122"/>
                <a:ea typeface="楷体" panose="02010609060101010101" pitchFamily="49" charset="-122"/>
              </a:rPr>
              <a:t>属于同一个类族，抽象类</a:t>
            </a:r>
            <a:r>
              <a:rPr lang="en-US" altLang="zh-CN" sz="2801" b="0" kern="0" dirty="0">
                <a:latin typeface="楷体" panose="02010609060101010101" pitchFamily="49" charset="-122"/>
                <a:ea typeface="楷体" panose="02010609060101010101" pitchFamily="49" charset="-122"/>
                <a:cs typeface="Times New Roman" pitchFamily="18" charset="0"/>
              </a:rPr>
              <a:t>Shapes</a:t>
            </a:r>
            <a:r>
              <a:rPr lang="zh-CN" altLang="en-US" sz="2801" b="0" kern="0" dirty="0">
                <a:latin typeface="楷体" panose="02010609060101010101" pitchFamily="49" charset="-122"/>
                <a:ea typeface="楷体" panose="02010609060101010101" pitchFamily="49" charset="-122"/>
              </a:rPr>
              <a:t>通过纯虚函数为整个类族提供了通用的外部接口。通过公有派生而来的子类，给出了纯虚函数的具体函数体实现，因此是非抽象类。我们可以定义非抽象类的对象，同时根据赋值兼容规则，抽象类</a:t>
            </a:r>
            <a:r>
              <a:rPr lang="en-US" altLang="zh-CN" sz="2801" b="0" kern="0" dirty="0">
                <a:latin typeface="楷体" panose="02010609060101010101" pitchFamily="49" charset="-122"/>
                <a:ea typeface="楷体" panose="02010609060101010101" pitchFamily="49" charset="-122"/>
                <a:cs typeface="Times New Roman" pitchFamily="18" charset="0"/>
              </a:rPr>
              <a:t>Shapes</a:t>
            </a:r>
            <a:r>
              <a:rPr lang="zh-CN" altLang="en-US" sz="2801" b="0" kern="0" dirty="0">
                <a:latin typeface="楷体" panose="02010609060101010101" pitchFamily="49" charset="-122"/>
                <a:ea typeface="楷体" panose="02010609060101010101" pitchFamily="49" charset="-122"/>
              </a:rPr>
              <a:t>类型的指针也可以指向任何一个派生类的对象，通过基类</a:t>
            </a:r>
            <a:r>
              <a:rPr lang="en-US" altLang="zh-CN" sz="2801" b="0" kern="0" dirty="0">
                <a:latin typeface="楷体" panose="02010609060101010101" pitchFamily="49" charset="-122"/>
                <a:ea typeface="楷体" panose="02010609060101010101" pitchFamily="49" charset="-122"/>
                <a:cs typeface="Times New Roman" pitchFamily="18" charset="0"/>
              </a:rPr>
              <a:t>Shapes</a:t>
            </a:r>
            <a:r>
              <a:rPr lang="zh-CN" altLang="en-US" sz="2801" b="0" kern="0" dirty="0">
                <a:latin typeface="楷体" panose="02010609060101010101" pitchFamily="49" charset="-122"/>
                <a:ea typeface="楷体" panose="02010609060101010101" pitchFamily="49" charset="-122"/>
              </a:rPr>
              <a:t>的指针可以访问到正在指向的派生类</a:t>
            </a:r>
            <a:r>
              <a:rPr lang="en-US" altLang="zh-CN" sz="2801" b="0" kern="0" dirty="0">
                <a:latin typeface="楷体" panose="02010609060101010101" pitchFamily="49" charset="-122"/>
                <a:ea typeface="楷体" panose="02010609060101010101" pitchFamily="49" charset="-122"/>
                <a:cs typeface="Times New Roman" pitchFamily="18" charset="0"/>
              </a:rPr>
              <a:t>Rectangle</a:t>
            </a:r>
            <a:r>
              <a:rPr lang="zh-CN" altLang="en-US" sz="2801" b="0" kern="0" dirty="0">
                <a:latin typeface="楷体" panose="02010609060101010101" pitchFamily="49" charset="-122"/>
                <a:ea typeface="楷体" panose="02010609060101010101" pitchFamily="49" charset="-122"/>
              </a:rPr>
              <a:t>和</a:t>
            </a:r>
            <a:r>
              <a:rPr lang="en-US" altLang="zh-CN" sz="2801" b="0" kern="0" dirty="0">
                <a:latin typeface="楷体" panose="02010609060101010101" pitchFamily="49" charset="-122"/>
                <a:ea typeface="楷体" panose="02010609060101010101" pitchFamily="49" charset="-122"/>
                <a:cs typeface="Times New Roman" pitchFamily="18" charset="0"/>
              </a:rPr>
              <a:t>Circle</a:t>
            </a:r>
            <a:r>
              <a:rPr lang="zh-CN" altLang="en-US" sz="2801" b="0" kern="0" dirty="0">
                <a:latin typeface="楷体" panose="02010609060101010101" pitchFamily="49" charset="-122"/>
                <a:ea typeface="楷体" panose="02010609060101010101" pitchFamily="49" charset="-122"/>
              </a:rPr>
              <a:t>类对象的成员，这样就实现了对同一类族中的对象进行统一的多态处理。程序运行结果为</a:t>
            </a:r>
            <a:r>
              <a:rPr lang="zh-CN" altLang="en-US" sz="2801" b="0" kern="0" dirty="0"/>
              <a:t>：</a:t>
            </a:r>
          </a:p>
          <a:p>
            <a:pPr lvl="2">
              <a:lnSpc>
                <a:spcPct val="110000"/>
              </a:lnSpc>
              <a:spcBef>
                <a:spcPct val="0"/>
              </a:spcBef>
              <a:buFont typeface="Wingdings" pitchFamily="2" charset="2"/>
              <a:buNone/>
              <a:defRPr/>
            </a:pPr>
            <a:r>
              <a:rPr lang="zh-CN" altLang="en-US" sz="2801" b="0" kern="0" dirty="0">
                <a:solidFill>
                  <a:srgbClr val="CC3300"/>
                </a:solidFill>
                <a:cs typeface="Times New Roman" pitchFamily="18" charset="0"/>
              </a:rPr>
              <a:t>	</a:t>
            </a:r>
            <a:r>
              <a:rPr lang="en-US" altLang="zh-CN" sz="2801" b="0" kern="0" dirty="0">
                <a:solidFill>
                  <a:srgbClr val="CC3300"/>
                </a:solidFill>
                <a:cs typeface="Times New Roman" pitchFamily="18" charset="0"/>
              </a:rPr>
              <a:t>The area of rectangle is: 40</a:t>
            </a:r>
            <a:endParaRPr lang="en-US" altLang="zh-CN" sz="2801" b="0" kern="0" dirty="0">
              <a:solidFill>
                <a:srgbClr val="CC3300"/>
              </a:solidFill>
            </a:endParaRPr>
          </a:p>
          <a:p>
            <a:pPr lvl="2">
              <a:lnSpc>
                <a:spcPct val="110000"/>
              </a:lnSpc>
              <a:spcBef>
                <a:spcPct val="0"/>
              </a:spcBef>
              <a:buFont typeface="Wingdings" pitchFamily="2" charset="2"/>
              <a:buNone/>
              <a:defRPr/>
            </a:pPr>
            <a:r>
              <a:rPr lang="en-US" altLang="zh-CN" sz="2801" b="0" kern="0" dirty="0">
                <a:solidFill>
                  <a:srgbClr val="CC3300"/>
                </a:solidFill>
                <a:cs typeface="Times New Roman" pitchFamily="18" charset="0"/>
              </a:rPr>
              <a:t>	The area of circle is   :     314.159</a:t>
            </a:r>
            <a:endParaRPr lang="en-US" altLang="zh-CN" sz="2801" b="0" kern="0" dirty="0">
              <a:solidFill>
                <a:srgbClr val="CC3300"/>
              </a:solidFill>
            </a:endParaRP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42591" y="27385"/>
            <a:ext cx="612068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14.</a:t>
            </a:r>
            <a:r>
              <a:rPr lang="zh-CN" altLang="en-US" sz="3000" dirty="0">
                <a:solidFill>
                  <a:schemeClr val="bg1"/>
                </a:solidFill>
                <a:latin typeface="Rockwell" pitchFamily="18" charset="0"/>
                <a:ea typeface="微软雅黑" pitchFamily="34" charset="-122"/>
              </a:rPr>
              <a:t>演示抽象类和纯虚函数</a:t>
            </a:r>
            <a:r>
              <a:rPr lang="zh-CN" altLang="en-US" sz="3000" dirty="0" smtClean="0">
                <a:solidFill>
                  <a:schemeClr val="bg1"/>
                </a:solidFill>
                <a:latin typeface="Rockwell" pitchFamily="18" charset="0"/>
                <a:ea typeface="微软雅黑" pitchFamily="34" charset="-122"/>
              </a:rPr>
              <a:t>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351231795"/>
      </p:ext>
    </p:extLst>
  </p:cSld>
  <p:clrMapOvr>
    <a:masterClrMapping/>
  </p:clrMapOvr>
  <p:transition spd="med">
    <p:pull/>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08066" y="732238"/>
            <a:ext cx="3323407" cy="61273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b="0" kern="0" dirty="0"/>
              <a:t>#include &lt;</a:t>
            </a:r>
            <a:r>
              <a:rPr lang="en-US" altLang="zh-CN" sz="2000" b="0" kern="0" dirty="0" err="1"/>
              <a:t>iostream.h</a:t>
            </a:r>
            <a:r>
              <a:rPr lang="en-US" altLang="zh-CN" sz="2000" b="0" kern="0" dirty="0"/>
              <a:t>&gt;</a:t>
            </a:r>
          </a:p>
          <a:p>
            <a:pPr>
              <a:lnSpc>
                <a:spcPct val="80000"/>
              </a:lnSpc>
              <a:buFont typeface="Wingdings" pitchFamily="2" charset="2"/>
              <a:buNone/>
              <a:defRPr/>
            </a:pPr>
            <a:r>
              <a:rPr lang="en-US" altLang="zh-CN" sz="2000" b="0" kern="0" dirty="0"/>
              <a:t>class A</a:t>
            </a:r>
          </a:p>
          <a:p>
            <a:pPr>
              <a:lnSpc>
                <a:spcPct val="80000"/>
              </a:lnSpc>
              <a:buFont typeface="Wingdings" pitchFamily="2" charset="2"/>
              <a:buNone/>
              <a:defRPr/>
            </a:pPr>
            <a:r>
              <a:rPr lang="en-US" altLang="zh-CN" sz="2000" b="0" kern="0" dirty="0" smtClean="0"/>
              <a:t>{</a:t>
            </a:r>
          </a:p>
          <a:p>
            <a:pPr>
              <a:lnSpc>
                <a:spcPct val="80000"/>
              </a:lnSpc>
              <a:buFont typeface="Wingdings" pitchFamily="2" charset="2"/>
              <a:buNone/>
              <a:defRPr/>
            </a:pPr>
            <a:r>
              <a:rPr lang="en-US" altLang="zh-CN" sz="2000" b="0" kern="0" dirty="0" smtClean="0"/>
              <a:t>public</a:t>
            </a:r>
            <a:r>
              <a:rPr lang="en-US" altLang="zh-CN" sz="2000" b="0" kern="0" dirty="0"/>
              <a:t>:</a:t>
            </a:r>
          </a:p>
          <a:p>
            <a:pPr>
              <a:lnSpc>
                <a:spcPct val="80000"/>
              </a:lnSpc>
              <a:buFont typeface="Wingdings" pitchFamily="2" charset="2"/>
              <a:buNone/>
              <a:defRPr/>
            </a:pPr>
            <a:r>
              <a:rPr lang="en-US" altLang="zh-CN" sz="2000" b="0" kern="0" dirty="0"/>
              <a:t>  </a:t>
            </a:r>
            <a:r>
              <a:rPr lang="en-US" altLang="zh-CN" sz="2000" b="0" kern="0" dirty="0">
                <a:solidFill>
                  <a:srgbClr val="FF0066"/>
                </a:solidFill>
              </a:rPr>
              <a:t>virtual </a:t>
            </a:r>
            <a:r>
              <a:rPr lang="en-US" altLang="zh-CN" sz="2000" b="0" kern="0" dirty="0"/>
              <a:t> void f( )</a:t>
            </a:r>
          </a:p>
          <a:p>
            <a:pPr>
              <a:lnSpc>
                <a:spcPct val="80000"/>
              </a:lnSpc>
              <a:buFont typeface="Wingdings" pitchFamily="2" charset="2"/>
              <a:buNone/>
              <a:defRPr/>
            </a:pPr>
            <a:r>
              <a:rPr lang="en-US" altLang="zh-CN" sz="2000" b="0" kern="0" dirty="0"/>
              <a:t>  { </a:t>
            </a:r>
            <a:r>
              <a:rPr lang="en-US" altLang="zh-CN" sz="2000" b="0" kern="0" dirty="0" err="1"/>
              <a:t>cout</a:t>
            </a:r>
            <a:r>
              <a:rPr lang="en-US" altLang="zh-CN" sz="2000" b="0" kern="0" dirty="0"/>
              <a:t>&lt;&lt;"A f"&lt;&lt;</a:t>
            </a:r>
            <a:r>
              <a:rPr lang="en-US" altLang="zh-CN" sz="2000" b="0" kern="0" dirty="0" err="1"/>
              <a:t>endl</a:t>
            </a:r>
            <a:r>
              <a:rPr lang="en-US" altLang="zh-CN" sz="2000" b="0" kern="0" dirty="0"/>
              <a:t>;}</a:t>
            </a:r>
          </a:p>
          <a:p>
            <a:pPr>
              <a:lnSpc>
                <a:spcPct val="80000"/>
              </a:lnSpc>
              <a:buFont typeface="Wingdings" pitchFamily="2" charset="2"/>
              <a:buNone/>
              <a:defRPr/>
            </a:pPr>
            <a:r>
              <a:rPr lang="en-US" altLang="zh-CN" sz="2000" b="0" kern="0" dirty="0"/>
              <a:t>};</a:t>
            </a:r>
          </a:p>
          <a:p>
            <a:pPr>
              <a:lnSpc>
                <a:spcPct val="80000"/>
              </a:lnSpc>
              <a:buFont typeface="Wingdings" pitchFamily="2" charset="2"/>
              <a:buNone/>
              <a:defRPr/>
            </a:pPr>
            <a:r>
              <a:rPr lang="en-US" altLang="zh-CN" sz="2000" b="0" kern="0" dirty="0"/>
              <a:t>class B:public A</a:t>
            </a:r>
          </a:p>
          <a:p>
            <a:pPr>
              <a:lnSpc>
                <a:spcPct val="80000"/>
              </a:lnSpc>
              <a:buFont typeface="Wingdings" pitchFamily="2" charset="2"/>
              <a:buNone/>
              <a:defRPr/>
            </a:pPr>
            <a:r>
              <a:rPr lang="en-US" altLang="zh-CN" sz="2000" b="0" kern="0" dirty="0" smtClean="0"/>
              <a:t>{</a:t>
            </a:r>
          </a:p>
          <a:p>
            <a:pPr>
              <a:lnSpc>
                <a:spcPct val="80000"/>
              </a:lnSpc>
              <a:buFont typeface="Wingdings" pitchFamily="2" charset="2"/>
              <a:buNone/>
              <a:defRPr/>
            </a:pPr>
            <a:r>
              <a:rPr lang="en-US" altLang="zh-CN" sz="2000" b="0" kern="0" dirty="0" smtClean="0"/>
              <a:t>public</a:t>
            </a:r>
            <a:r>
              <a:rPr lang="en-US" altLang="zh-CN" sz="2000" b="0" kern="0" dirty="0"/>
              <a:t>:</a:t>
            </a:r>
          </a:p>
          <a:p>
            <a:pPr>
              <a:lnSpc>
                <a:spcPct val="80000"/>
              </a:lnSpc>
              <a:buFont typeface="Wingdings" pitchFamily="2" charset="2"/>
              <a:buNone/>
              <a:defRPr/>
            </a:pPr>
            <a:r>
              <a:rPr lang="en-US" altLang="zh-CN" sz="2000" b="0" kern="0" dirty="0"/>
              <a:t>  void f( )</a:t>
            </a:r>
          </a:p>
          <a:p>
            <a:pPr>
              <a:lnSpc>
                <a:spcPct val="80000"/>
              </a:lnSpc>
              <a:buFont typeface="Wingdings" pitchFamily="2" charset="2"/>
              <a:buNone/>
              <a:defRPr/>
            </a:pPr>
            <a:r>
              <a:rPr lang="en-US" altLang="zh-CN" sz="2000" b="0" kern="0" dirty="0"/>
              <a:t>  { </a:t>
            </a:r>
            <a:r>
              <a:rPr lang="en-US" altLang="zh-CN" sz="2000" b="0" kern="0" dirty="0" err="1"/>
              <a:t>cout</a:t>
            </a:r>
            <a:r>
              <a:rPr lang="en-US" altLang="zh-CN" sz="2000" b="0" kern="0" dirty="0"/>
              <a:t>&lt;&lt;"B f"&lt;&lt;</a:t>
            </a:r>
            <a:r>
              <a:rPr lang="en-US" altLang="zh-CN" sz="2000" b="0" kern="0" dirty="0" err="1"/>
              <a:t>endl</a:t>
            </a:r>
            <a:r>
              <a:rPr lang="en-US" altLang="zh-CN" sz="2000" b="0" kern="0" dirty="0"/>
              <a:t>;}</a:t>
            </a:r>
          </a:p>
          <a:p>
            <a:pPr>
              <a:lnSpc>
                <a:spcPct val="80000"/>
              </a:lnSpc>
              <a:buFont typeface="Wingdings" pitchFamily="2" charset="2"/>
              <a:buNone/>
              <a:defRPr/>
            </a:pPr>
            <a:r>
              <a:rPr lang="en-US" altLang="zh-CN" sz="2000" b="0" kern="0" dirty="0"/>
              <a:t>};</a:t>
            </a:r>
          </a:p>
          <a:p>
            <a:pPr>
              <a:lnSpc>
                <a:spcPct val="80000"/>
              </a:lnSpc>
              <a:buFont typeface="Wingdings" pitchFamily="2" charset="2"/>
              <a:buNone/>
              <a:defRPr/>
            </a:pPr>
            <a:r>
              <a:rPr lang="en-US" altLang="zh-CN" sz="2000" b="0" kern="0" dirty="0"/>
              <a:t>class C:public B</a:t>
            </a:r>
          </a:p>
          <a:p>
            <a:pPr>
              <a:lnSpc>
                <a:spcPct val="80000"/>
              </a:lnSpc>
              <a:buFont typeface="Wingdings" pitchFamily="2" charset="2"/>
              <a:buNone/>
              <a:defRPr/>
            </a:pPr>
            <a:r>
              <a:rPr lang="en-US" altLang="zh-CN" sz="2000" b="0" kern="0" dirty="0" smtClean="0"/>
              <a:t>{</a:t>
            </a:r>
          </a:p>
          <a:p>
            <a:pPr>
              <a:lnSpc>
                <a:spcPct val="80000"/>
              </a:lnSpc>
              <a:buFont typeface="Wingdings" pitchFamily="2" charset="2"/>
              <a:buNone/>
              <a:defRPr/>
            </a:pPr>
            <a:r>
              <a:rPr lang="en-US" altLang="zh-CN" sz="2000" b="0" kern="0" dirty="0" smtClean="0"/>
              <a:t>public</a:t>
            </a:r>
            <a:r>
              <a:rPr lang="en-US" altLang="zh-CN" sz="2000" b="0" kern="0" dirty="0"/>
              <a:t>:</a:t>
            </a:r>
          </a:p>
          <a:p>
            <a:pPr>
              <a:lnSpc>
                <a:spcPct val="80000"/>
              </a:lnSpc>
              <a:buFont typeface="Wingdings" pitchFamily="2" charset="2"/>
              <a:buNone/>
              <a:defRPr/>
            </a:pPr>
            <a:r>
              <a:rPr lang="en-US" altLang="zh-CN" sz="2000" b="0" kern="0" dirty="0"/>
              <a:t>  void f( )</a:t>
            </a:r>
          </a:p>
          <a:p>
            <a:pPr>
              <a:lnSpc>
                <a:spcPct val="80000"/>
              </a:lnSpc>
              <a:buFont typeface="Wingdings" pitchFamily="2" charset="2"/>
              <a:buNone/>
              <a:defRPr/>
            </a:pPr>
            <a:r>
              <a:rPr lang="en-US" altLang="zh-CN" sz="2000" b="0" kern="0" dirty="0"/>
              <a:t>  { </a:t>
            </a:r>
            <a:r>
              <a:rPr lang="en-US" altLang="zh-CN" sz="2000" b="0" kern="0" dirty="0" err="1"/>
              <a:t>cout</a:t>
            </a:r>
            <a:r>
              <a:rPr lang="en-US" altLang="zh-CN" sz="2000" b="0" kern="0" dirty="0"/>
              <a:t>&lt;&lt;"C f"&lt;&lt;</a:t>
            </a:r>
            <a:r>
              <a:rPr lang="en-US" altLang="zh-CN" sz="2000" b="0" kern="0" dirty="0" err="1"/>
              <a:t>endl</a:t>
            </a:r>
            <a:r>
              <a:rPr lang="en-US" altLang="zh-CN" sz="2000" b="0" kern="0" dirty="0"/>
              <a:t>;}</a:t>
            </a:r>
          </a:p>
          <a:p>
            <a:pPr>
              <a:lnSpc>
                <a:spcPct val="80000"/>
              </a:lnSpc>
              <a:buFont typeface="Wingdings" pitchFamily="2" charset="2"/>
              <a:buNone/>
              <a:defRPr/>
            </a:pPr>
            <a:r>
              <a:rPr lang="en-US" altLang="zh-CN" sz="2000" b="0" kern="0" dirty="0"/>
              <a:t>};</a:t>
            </a:r>
          </a:p>
          <a:p>
            <a:pPr>
              <a:lnSpc>
                <a:spcPct val="80000"/>
              </a:lnSpc>
              <a:defRPr/>
            </a:pPr>
            <a:endParaRPr lang="en-US" altLang="zh-CN" sz="2000" kern="0" dirty="0"/>
          </a:p>
        </p:txBody>
      </p:sp>
      <p:sp>
        <p:nvSpPr>
          <p:cNvPr id="4" name="Text Box 4"/>
          <p:cNvSpPr txBox="1">
            <a:spLocks noChangeArrowheads="1"/>
          </p:cNvSpPr>
          <p:nvPr/>
        </p:nvSpPr>
        <p:spPr bwMode="auto">
          <a:xfrm>
            <a:off x="6315199" y="1151459"/>
            <a:ext cx="2234129" cy="4665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t>void main( )</a:t>
            </a:r>
          </a:p>
          <a:p>
            <a:pPr eaLnBrk="1" hangingPunct="1"/>
            <a:r>
              <a:rPr lang="en-US" altLang="zh-CN" sz="2000" dirty="0"/>
              <a:t>{	A </a:t>
            </a:r>
            <a:r>
              <a:rPr lang="en-US" altLang="zh-CN" sz="2000" dirty="0" err="1"/>
              <a:t>a</a:t>
            </a:r>
            <a:r>
              <a:rPr lang="en-US" altLang="zh-CN" sz="2000" dirty="0"/>
              <a:t>;</a:t>
            </a:r>
          </a:p>
          <a:p>
            <a:pPr eaLnBrk="1" hangingPunct="1"/>
            <a:r>
              <a:rPr lang="en-US" altLang="zh-CN" sz="2000" dirty="0"/>
              <a:t>	B </a:t>
            </a:r>
            <a:r>
              <a:rPr lang="en-US" altLang="zh-CN" sz="2000" dirty="0" err="1"/>
              <a:t>b</a:t>
            </a:r>
            <a:r>
              <a:rPr lang="en-US" altLang="zh-CN" sz="2000" dirty="0"/>
              <a:t>;</a:t>
            </a:r>
          </a:p>
          <a:p>
            <a:pPr eaLnBrk="1" hangingPunct="1"/>
            <a:r>
              <a:rPr lang="en-US" altLang="zh-CN" sz="2000" dirty="0"/>
              <a:t>	C </a:t>
            </a:r>
            <a:r>
              <a:rPr lang="en-US" altLang="zh-CN" sz="2000" dirty="0" err="1"/>
              <a:t>c</a:t>
            </a:r>
            <a:r>
              <a:rPr lang="en-US" altLang="zh-CN" sz="2000" dirty="0"/>
              <a:t>;</a:t>
            </a:r>
          </a:p>
          <a:p>
            <a:pPr eaLnBrk="1" hangingPunct="1"/>
            <a:r>
              <a:rPr lang="en-US" altLang="zh-CN" sz="2000" dirty="0"/>
              <a:t>	A *p;</a:t>
            </a:r>
          </a:p>
          <a:p>
            <a:pPr eaLnBrk="1" hangingPunct="1"/>
            <a:r>
              <a:rPr lang="en-US" altLang="zh-CN" sz="2000" dirty="0"/>
              <a:t>	</a:t>
            </a:r>
            <a:r>
              <a:rPr lang="en-US" altLang="zh-CN" sz="2000" dirty="0" err="1"/>
              <a:t>a.f</a:t>
            </a:r>
            <a:r>
              <a:rPr lang="en-US" altLang="zh-CN" sz="2000" dirty="0"/>
              <a:t>( );</a:t>
            </a:r>
          </a:p>
          <a:p>
            <a:pPr eaLnBrk="1" hangingPunct="1"/>
            <a:r>
              <a:rPr lang="en-US" altLang="zh-CN" sz="2000" dirty="0"/>
              <a:t>	</a:t>
            </a:r>
            <a:r>
              <a:rPr lang="en-US" altLang="zh-CN" sz="2000" dirty="0" err="1"/>
              <a:t>b.f</a:t>
            </a:r>
            <a:r>
              <a:rPr lang="en-US" altLang="zh-CN" sz="2000" dirty="0"/>
              <a:t>( );</a:t>
            </a:r>
          </a:p>
          <a:p>
            <a:pPr eaLnBrk="1" hangingPunct="1"/>
            <a:r>
              <a:rPr lang="en-US" altLang="zh-CN" sz="2000" dirty="0"/>
              <a:t>	</a:t>
            </a:r>
            <a:r>
              <a:rPr lang="en-US" altLang="zh-CN" sz="2000" dirty="0" err="1"/>
              <a:t>c.f</a:t>
            </a:r>
            <a:r>
              <a:rPr lang="en-US" altLang="zh-CN" sz="2000" dirty="0"/>
              <a:t>( );</a:t>
            </a:r>
          </a:p>
          <a:p>
            <a:pPr eaLnBrk="1" hangingPunct="1"/>
            <a:r>
              <a:rPr lang="en-US" altLang="zh-CN" sz="2000" dirty="0"/>
              <a:t>	p = &amp;a;</a:t>
            </a:r>
          </a:p>
          <a:p>
            <a:pPr eaLnBrk="1" hangingPunct="1"/>
            <a:r>
              <a:rPr lang="en-US" altLang="zh-CN" sz="2000" dirty="0"/>
              <a:t>	p-&gt;f( );</a:t>
            </a:r>
          </a:p>
          <a:p>
            <a:pPr eaLnBrk="1" hangingPunct="1"/>
            <a:r>
              <a:rPr lang="en-US" altLang="zh-CN" sz="2000" dirty="0"/>
              <a:t>	p = &amp;b;</a:t>
            </a:r>
          </a:p>
          <a:p>
            <a:pPr eaLnBrk="1" hangingPunct="1"/>
            <a:r>
              <a:rPr lang="en-US" altLang="zh-CN" sz="2000" dirty="0"/>
              <a:t>	p-&gt;f( );</a:t>
            </a:r>
          </a:p>
          <a:p>
            <a:pPr eaLnBrk="1" hangingPunct="1"/>
            <a:r>
              <a:rPr lang="en-US" altLang="zh-CN" sz="2000" dirty="0"/>
              <a:t>	p = &amp;c;</a:t>
            </a:r>
          </a:p>
          <a:p>
            <a:pPr eaLnBrk="1" hangingPunct="1"/>
            <a:r>
              <a:rPr lang="en-US" altLang="zh-CN" sz="2000" dirty="0"/>
              <a:t>	p-&gt;f( );</a:t>
            </a:r>
          </a:p>
          <a:p>
            <a:pPr eaLnBrk="1" hangingPunct="1"/>
            <a:r>
              <a:rPr lang="en-US" altLang="zh-CN" sz="2000" dirty="0"/>
              <a:t>  }</a:t>
            </a:r>
          </a:p>
        </p:txBody>
      </p:sp>
      <p:sp>
        <p:nvSpPr>
          <p:cNvPr id="5" name="Text Box 5"/>
          <p:cNvSpPr txBox="1">
            <a:spLocks noChangeArrowheads="1"/>
          </p:cNvSpPr>
          <p:nvPr/>
        </p:nvSpPr>
        <p:spPr bwMode="auto">
          <a:xfrm>
            <a:off x="10203631" y="2144899"/>
            <a:ext cx="1656145" cy="2678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运行结果：</a:t>
            </a:r>
          </a:p>
          <a:p>
            <a:pPr eaLnBrk="1" hangingPunct="1"/>
            <a:r>
              <a:rPr lang="zh-CN" altLang="en-US" b="1" dirty="0"/>
              <a:t>  </a:t>
            </a:r>
            <a:r>
              <a:rPr lang="en-US" altLang="zh-CN" b="1" dirty="0"/>
              <a:t>A f</a:t>
            </a:r>
          </a:p>
          <a:p>
            <a:pPr eaLnBrk="1" hangingPunct="1"/>
            <a:r>
              <a:rPr lang="en-US" altLang="zh-CN" b="1" dirty="0"/>
              <a:t>  B f</a:t>
            </a:r>
          </a:p>
          <a:p>
            <a:pPr eaLnBrk="1" hangingPunct="1"/>
            <a:r>
              <a:rPr lang="en-US" altLang="zh-CN" b="1" dirty="0"/>
              <a:t>  C f</a:t>
            </a:r>
          </a:p>
          <a:p>
            <a:pPr eaLnBrk="1" hangingPunct="1"/>
            <a:r>
              <a:rPr lang="en-US" altLang="zh-CN" b="1" dirty="0"/>
              <a:t>  A f</a:t>
            </a:r>
          </a:p>
          <a:p>
            <a:pPr eaLnBrk="1" hangingPunct="1"/>
            <a:r>
              <a:rPr lang="en-US" altLang="zh-CN" b="1" dirty="0"/>
              <a:t>  B f</a:t>
            </a:r>
          </a:p>
          <a:p>
            <a:pPr eaLnBrk="1" hangingPunct="1"/>
            <a:r>
              <a:rPr lang="en-US" altLang="zh-CN" b="1" dirty="0"/>
              <a:t>  C f</a:t>
            </a:r>
          </a:p>
        </p:txBody>
      </p:sp>
      <p:pic>
        <p:nvPicPr>
          <p:cNvPr id="6"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a:grpSpLocks/>
          </p:cNvGrpSpPr>
          <p:nvPr/>
        </p:nvGrpSpPr>
        <p:grpSpPr bwMode="auto">
          <a:xfrm>
            <a:off x="304800"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42591" y="27385"/>
            <a:ext cx="612068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15.</a:t>
            </a:r>
            <a:r>
              <a:rPr lang="zh-CN" altLang="en-US" sz="3000" dirty="0">
                <a:solidFill>
                  <a:schemeClr val="bg1"/>
                </a:solidFill>
                <a:latin typeface="Rockwell" pitchFamily="18" charset="0"/>
                <a:ea typeface="微软雅黑" pitchFamily="34" charset="-122"/>
              </a:rPr>
              <a:t>演示抽象类和纯虚函数</a:t>
            </a:r>
            <a:r>
              <a:rPr lang="zh-CN" altLang="en-US" sz="3000" dirty="0" smtClean="0">
                <a:solidFill>
                  <a:schemeClr val="bg1"/>
                </a:solidFill>
                <a:latin typeface="Rockwell" pitchFamily="18" charset="0"/>
                <a:ea typeface="微软雅黑" pitchFamily="34" charset="-122"/>
              </a:rPr>
              <a:t>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4224061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fill="hold" nodeType="clickEffect">
                                  <p:stCondLst>
                                    <p:cond delay="0"/>
                                  </p:stCondLst>
                                  <p:childTnLst>
                                    <p:anim calcmode="discrete" valueType="str">
                                      <p:cBhvr>
                                        <p:cTn id="6" dur="1000" fill="hold"/>
                                        <p:tgtEl>
                                          <p:spTgt spid="3">
                                            <p:txEl>
                                              <p:pRg st="4" end="4"/>
                                            </p:txEl>
                                          </p:spTgt>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blinds(horizontal)">
                                      <p:cBhvr>
                                        <p:cTn id="11" dur="500"/>
                                        <p:tgtEl>
                                          <p:spTgt spid="4">
                                            <p:txEl>
                                              <p:pRg st="0" end="0"/>
                                            </p:txEl>
                                          </p:spTgt>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blinds(horizontal)">
                                      <p:cBhvr>
                                        <p:cTn id="14" dur="500"/>
                                        <p:tgtEl>
                                          <p:spTgt spid="4">
                                            <p:txEl>
                                              <p:pRg st="1" end="1"/>
                                            </p:txEl>
                                          </p:spTgt>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blinds(horizontal)">
                                      <p:cBhvr>
                                        <p:cTn id="20" dur="500"/>
                                        <p:tgtEl>
                                          <p:spTgt spid="4">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500"/>
                                        <p:tgtEl>
                                          <p:spTgt spid="4">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blinds(horizontal)">
                                      <p:cBhvr>
                                        <p:cTn id="26" dur="500"/>
                                        <p:tgtEl>
                                          <p:spTgt spid="4">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blinds(horizontal)">
                                      <p:cBhvr>
                                        <p:cTn id="29" dur="500"/>
                                        <p:tgtEl>
                                          <p:spTgt spid="4">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blinds(horizontal)">
                                      <p:cBhvr>
                                        <p:cTn id="32" dur="500"/>
                                        <p:tgtEl>
                                          <p:spTgt spid="4">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blinds(horizontal)">
                                      <p:cBhvr>
                                        <p:cTn id="35" dur="500"/>
                                        <p:tgtEl>
                                          <p:spTgt spid="4">
                                            <p:txEl>
                                              <p:pRg st="8" end="8"/>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blinds(horizontal)">
                                      <p:cBhvr>
                                        <p:cTn id="38" dur="500"/>
                                        <p:tgtEl>
                                          <p:spTgt spid="4">
                                            <p:txEl>
                                              <p:pRg st="9" end="9"/>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blinds(horizontal)">
                                      <p:cBhvr>
                                        <p:cTn id="41" dur="500"/>
                                        <p:tgtEl>
                                          <p:spTgt spid="4">
                                            <p:txEl>
                                              <p:pRg st="10" end="10"/>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blinds(horizontal)">
                                      <p:cBhvr>
                                        <p:cTn id="44" dur="500"/>
                                        <p:tgtEl>
                                          <p:spTgt spid="4">
                                            <p:txEl>
                                              <p:pRg st="11" end="11"/>
                                            </p:txEl>
                                          </p:spTgt>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animEffect transition="in" filter="blinds(horizontal)">
                                      <p:cBhvr>
                                        <p:cTn id="47" dur="500"/>
                                        <p:tgtEl>
                                          <p:spTgt spid="4">
                                            <p:txEl>
                                              <p:pRg st="12" end="12"/>
                                            </p:txEl>
                                          </p:spTgt>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4">
                                            <p:txEl>
                                              <p:pRg st="13" end="13"/>
                                            </p:txEl>
                                          </p:spTgt>
                                        </p:tgtEl>
                                        <p:attrNameLst>
                                          <p:attrName>style.visibility</p:attrName>
                                        </p:attrNameLst>
                                      </p:cBhvr>
                                      <p:to>
                                        <p:strVal val="visible"/>
                                      </p:to>
                                    </p:set>
                                    <p:animEffect transition="in" filter="blinds(horizontal)">
                                      <p:cBhvr>
                                        <p:cTn id="50" dur="500"/>
                                        <p:tgtEl>
                                          <p:spTgt spid="4">
                                            <p:txEl>
                                              <p:pRg st="13" end="13"/>
                                            </p:txEl>
                                          </p:spTgt>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4">
                                            <p:txEl>
                                              <p:pRg st="14" end="14"/>
                                            </p:txEl>
                                          </p:spTgt>
                                        </p:tgtEl>
                                        <p:attrNameLst>
                                          <p:attrName>style.visibility</p:attrName>
                                        </p:attrNameLst>
                                      </p:cBhvr>
                                      <p:to>
                                        <p:strVal val="visible"/>
                                      </p:to>
                                    </p:set>
                                    <p:animEffect transition="in" filter="blinds(horizontal)">
                                      <p:cBhvr>
                                        <p:cTn id="53" dur="500"/>
                                        <p:tgtEl>
                                          <p:spTgt spid="4">
                                            <p:txEl>
                                              <p:pRg st="14" end="14"/>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5">
                                            <p:txEl>
                                              <p:pRg st="0" end="0"/>
                                            </p:txEl>
                                          </p:spTgt>
                                        </p:tgtEl>
                                        <p:attrNameLst>
                                          <p:attrName>style.visibility</p:attrName>
                                        </p:attrNameLst>
                                      </p:cBhvr>
                                      <p:to>
                                        <p:strVal val="visible"/>
                                      </p:to>
                                    </p:set>
                                    <p:animEffect transition="in" filter="wipe(up)">
                                      <p:cBhvr>
                                        <p:cTn id="58" dur="500"/>
                                        <p:tgtEl>
                                          <p:spTgt spid="5">
                                            <p:txEl>
                                              <p:pRg st="0" end="0"/>
                                            </p:txEl>
                                          </p:spTgt>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5">
                                            <p:txEl>
                                              <p:pRg st="1" end="1"/>
                                            </p:txEl>
                                          </p:spTgt>
                                        </p:tgtEl>
                                        <p:attrNameLst>
                                          <p:attrName>style.visibility</p:attrName>
                                        </p:attrNameLst>
                                      </p:cBhvr>
                                      <p:to>
                                        <p:strVal val="visible"/>
                                      </p:to>
                                    </p:set>
                                    <p:animEffect transition="in" filter="wipe(up)">
                                      <p:cBhvr>
                                        <p:cTn id="61" dur="500"/>
                                        <p:tgtEl>
                                          <p:spTgt spid="5">
                                            <p:txEl>
                                              <p:pRg st="1" end="1"/>
                                            </p:txEl>
                                          </p:spTgt>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5">
                                            <p:txEl>
                                              <p:pRg st="2" end="2"/>
                                            </p:txEl>
                                          </p:spTgt>
                                        </p:tgtEl>
                                        <p:attrNameLst>
                                          <p:attrName>style.visibility</p:attrName>
                                        </p:attrNameLst>
                                      </p:cBhvr>
                                      <p:to>
                                        <p:strVal val="visible"/>
                                      </p:to>
                                    </p:set>
                                    <p:animEffect transition="in" filter="wipe(up)">
                                      <p:cBhvr>
                                        <p:cTn id="64" dur="500"/>
                                        <p:tgtEl>
                                          <p:spTgt spid="5">
                                            <p:txEl>
                                              <p:pRg st="2" end="2"/>
                                            </p:txEl>
                                          </p:spTgt>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5">
                                            <p:txEl>
                                              <p:pRg st="3" end="3"/>
                                            </p:txEl>
                                          </p:spTgt>
                                        </p:tgtEl>
                                        <p:attrNameLst>
                                          <p:attrName>style.visibility</p:attrName>
                                        </p:attrNameLst>
                                      </p:cBhvr>
                                      <p:to>
                                        <p:strVal val="visible"/>
                                      </p:to>
                                    </p:set>
                                    <p:animEffect transition="in" filter="wipe(up)">
                                      <p:cBhvr>
                                        <p:cTn id="67" dur="500"/>
                                        <p:tgtEl>
                                          <p:spTgt spid="5">
                                            <p:txEl>
                                              <p:pRg st="3" end="3"/>
                                            </p:txEl>
                                          </p:spTgt>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5">
                                            <p:txEl>
                                              <p:pRg st="4" end="4"/>
                                            </p:txEl>
                                          </p:spTgt>
                                        </p:tgtEl>
                                        <p:attrNameLst>
                                          <p:attrName>style.visibility</p:attrName>
                                        </p:attrNameLst>
                                      </p:cBhvr>
                                      <p:to>
                                        <p:strVal val="visible"/>
                                      </p:to>
                                    </p:set>
                                    <p:animEffect transition="in" filter="wipe(up)">
                                      <p:cBhvr>
                                        <p:cTn id="70" dur="500"/>
                                        <p:tgtEl>
                                          <p:spTgt spid="5">
                                            <p:txEl>
                                              <p:pRg st="4" end="4"/>
                                            </p:txEl>
                                          </p:spTgt>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5">
                                            <p:txEl>
                                              <p:pRg st="5" end="5"/>
                                            </p:txEl>
                                          </p:spTgt>
                                        </p:tgtEl>
                                        <p:attrNameLst>
                                          <p:attrName>style.visibility</p:attrName>
                                        </p:attrNameLst>
                                      </p:cBhvr>
                                      <p:to>
                                        <p:strVal val="visible"/>
                                      </p:to>
                                    </p:set>
                                    <p:animEffect transition="in" filter="wipe(up)">
                                      <p:cBhvr>
                                        <p:cTn id="73" dur="500"/>
                                        <p:tgtEl>
                                          <p:spTgt spid="5">
                                            <p:txEl>
                                              <p:pRg st="5" end="5"/>
                                            </p:txEl>
                                          </p:spTgt>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5">
                                            <p:txEl>
                                              <p:pRg st="6" end="6"/>
                                            </p:txEl>
                                          </p:spTgt>
                                        </p:tgtEl>
                                        <p:attrNameLst>
                                          <p:attrName>style.visibility</p:attrName>
                                        </p:attrNameLst>
                                      </p:cBhvr>
                                      <p:to>
                                        <p:strVal val="visible"/>
                                      </p:to>
                                    </p:set>
                                    <p:animEffect transition="in" filter="wipe(up)">
                                      <p:cBhvr>
                                        <p:cTn id="76" dur="500"/>
                                        <p:tgtEl>
                                          <p:spTgt spid="5">
                                            <p:txEl>
                                              <p:pRg st="6" end="6"/>
                                            </p:txEl>
                                          </p:spTgt>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5" presetClass="emph" presetSubtype="0" fill="hold" nodeType="clickEffect">
                                  <p:stCondLst>
                                    <p:cond delay="0"/>
                                  </p:stCondLst>
                                  <p:childTnLst>
                                    <p:anim calcmode="discrete" valueType="str">
                                      <p:cBhvr>
                                        <p:cTn id="80" dur="1000" fill="hold"/>
                                        <p:tgtEl>
                                          <p:spTgt spid="4">
                                            <p:txEl>
                                              <p:pRg st="5" end="5"/>
                                            </p:txEl>
                                          </p:spTgt>
                                        </p:tgtEl>
                                        <p:attrNameLst>
                                          <p:attrName>style.visibility</p:attrName>
                                        </p:attrNameLst>
                                      </p:cBhvr>
                                      <p:tavLst>
                                        <p:tav tm="0">
                                          <p:val>
                                            <p:strVal val="hidden"/>
                                          </p:val>
                                        </p:tav>
                                        <p:tav tm="50000">
                                          <p:val>
                                            <p:strVal val="visible"/>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35" presetClass="emph" presetSubtype="0" fill="hold" nodeType="clickEffect">
                                  <p:stCondLst>
                                    <p:cond delay="0"/>
                                  </p:stCondLst>
                                  <p:childTnLst>
                                    <p:anim calcmode="discrete" valueType="str">
                                      <p:cBhvr>
                                        <p:cTn id="84" dur="1000" fill="hold"/>
                                        <p:tgtEl>
                                          <p:spTgt spid="5">
                                            <p:txEl>
                                              <p:pRg st="1" end="1"/>
                                            </p:txEl>
                                          </p:spTgt>
                                        </p:tgtEl>
                                        <p:attrNameLst>
                                          <p:attrName>style.visibility</p:attrName>
                                        </p:attrNameLst>
                                      </p:cBhvr>
                                      <p:tavLst>
                                        <p:tav tm="0">
                                          <p:val>
                                            <p:strVal val="hidden"/>
                                          </p:val>
                                        </p:tav>
                                        <p:tav tm="50000">
                                          <p:val>
                                            <p:strVal val="visible"/>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35" presetClass="emph" presetSubtype="0" fill="hold" nodeType="clickEffect">
                                  <p:stCondLst>
                                    <p:cond delay="0"/>
                                  </p:stCondLst>
                                  <p:childTnLst>
                                    <p:anim calcmode="discrete" valueType="str">
                                      <p:cBhvr>
                                        <p:cTn id="88" dur="1000" fill="hold"/>
                                        <p:tgtEl>
                                          <p:spTgt spid="4">
                                            <p:txEl>
                                              <p:pRg st="6" end="6"/>
                                            </p:txEl>
                                          </p:spTgt>
                                        </p:tgtEl>
                                        <p:attrNameLst>
                                          <p:attrName>style.visibility</p:attrName>
                                        </p:attrNameLst>
                                      </p:cBhvr>
                                      <p:tavLst>
                                        <p:tav tm="0">
                                          <p:val>
                                            <p:strVal val="hidden"/>
                                          </p:val>
                                        </p:tav>
                                        <p:tav tm="50000">
                                          <p:val>
                                            <p:strVal val="visible"/>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35" presetClass="emph" presetSubtype="0" fill="hold" nodeType="clickEffect">
                                  <p:stCondLst>
                                    <p:cond delay="0"/>
                                  </p:stCondLst>
                                  <p:childTnLst>
                                    <p:anim calcmode="discrete" valueType="str">
                                      <p:cBhvr>
                                        <p:cTn id="92" dur="1000" fill="hold"/>
                                        <p:tgtEl>
                                          <p:spTgt spid="5">
                                            <p:txEl>
                                              <p:pRg st="2" end="2"/>
                                            </p:txEl>
                                          </p:spTgt>
                                        </p:tgtEl>
                                        <p:attrNameLst>
                                          <p:attrName>style.visibility</p:attrName>
                                        </p:attrNameLst>
                                      </p:cBhvr>
                                      <p:tavLst>
                                        <p:tav tm="0">
                                          <p:val>
                                            <p:strVal val="hidden"/>
                                          </p:val>
                                        </p:tav>
                                        <p:tav tm="50000">
                                          <p:val>
                                            <p:strVal val="visible"/>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35" presetClass="emph" presetSubtype="0" fill="hold" nodeType="clickEffect">
                                  <p:stCondLst>
                                    <p:cond delay="0"/>
                                  </p:stCondLst>
                                  <p:childTnLst>
                                    <p:anim calcmode="discrete" valueType="str">
                                      <p:cBhvr>
                                        <p:cTn id="96" dur="1000" fill="hold"/>
                                        <p:tgtEl>
                                          <p:spTgt spid="4">
                                            <p:txEl>
                                              <p:pRg st="7" end="7"/>
                                            </p:txEl>
                                          </p:spTgt>
                                        </p:tgtEl>
                                        <p:attrNameLst>
                                          <p:attrName>style.visibility</p:attrName>
                                        </p:attrNameLst>
                                      </p:cBhvr>
                                      <p:tavLst>
                                        <p:tav tm="0">
                                          <p:val>
                                            <p:strVal val="hidden"/>
                                          </p:val>
                                        </p:tav>
                                        <p:tav tm="50000">
                                          <p:val>
                                            <p:strVal val="visible"/>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35" presetClass="emph" presetSubtype="0" fill="hold" nodeType="clickEffect">
                                  <p:stCondLst>
                                    <p:cond delay="0"/>
                                  </p:stCondLst>
                                  <p:childTnLst>
                                    <p:anim calcmode="discrete" valueType="str">
                                      <p:cBhvr>
                                        <p:cTn id="100" dur="1000" fill="hold"/>
                                        <p:tgtEl>
                                          <p:spTgt spid="5">
                                            <p:txEl>
                                              <p:pRg st="3" end="3"/>
                                            </p:txEl>
                                          </p:spTgt>
                                        </p:tgtEl>
                                        <p:attrNameLst>
                                          <p:attrName>style.visibility</p:attrName>
                                        </p:attrNameLst>
                                      </p:cBhvr>
                                      <p:tavLst>
                                        <p:tav tm="0">
                                          <p:val>
                                            <p:strVal val="hidden"/>
                                          </p:val>
                                        </p:tav>
                                        <p:tav tm="50000">
                                          <p:val>
                                            <p:strVal val="visible"/>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35" presetClass="emph" presetSubtype="0" fill="hold" nodeType="clickEffect">
                                  <p:stCondLst>
                                    <p:cond delay="0"/>
                                  </p:stCondLst>
                                  <p:childTnLst>
                                    <p:anim calcmode="discrete" valueType="str">
                                      <p:cBhvr>
                                        <p:cTn id="104" dur="1000" fill="hold"/>
                                        <p:tgtEl>
                                          <p:spTgt spid="4">
                                            <p:txEl>
                                              <p:pRg st="8" end="8"/>
                                            </p:txEl>
                                          </p:spTgt>
                                        </p:tgtEl>
                                        <p:attrNameLst>
                                          <p:attrName>style.visibility</p:attrName>
                                        </p:attrNameLst>
                                      </p:cBhvr>
                                      <p:tavLst>
                                        <p:tav tm="0">
                                          <p:val>
                                            <p:strVal val="hidden"/>
                                          </p:val>
                                        </p:tav>
                                        <p:tav tm="50000">
                                          <p:val>
                                            <p:strVal val="visible"/>
                                          </p:val>
                                        </p:tav>
                                      </p:tavLst>
                                    </p:anim>
                                  </p:childTnLst>
                                </p:cTn>
                              </p:par>
                              <p:par>
                                <p:cTn id="105" presetID="35" presetClass="emph" presetSubtype="0" fill="hold" nodeType="withEffect">
                                  <p:stCondLst>
                                    <p:cond delay="0"/>
                                  </p:stCondLst>
                                  <p:childTnLst>
                                    <p:anim calcmode="discrete" valueType="str">
                                      <p:cBhvr>
                                        <p:cTn id="106" dur="1000" fill="hold"/>
                                        <p:tgtEl>
                                          <p:spTgt spid="4">
                                            <p:txEl>
                                              <p:pRg st="9" end="9"/>
                                            </p:txEl>
                                          </p:spTgt>
                                        </p:tgtEl>
                                        <p:attrNameLst>
                                          <p:attrName>style.visibility</p:attrName>
                                        </p:attrNameLst>
                                      </p:cBhvr>
                                      <p:tavLst>
                                        <p:tav tm="0">
                                          <p:val>
                                            <p:strVal val="hidden"/>
                                          </p:val>
                                        </p:tav>
                                        <p:tav tm="50000">
                                          <p:val>
                                            <p:strVal val="visible"/>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35" presetClass="emph" presetSubtype="0" fill="hold" nodeType="clickEffect">
                                  <p:stCondLst>
                                    <p:cond delay="0"/>
                                  </p:stCondLst>
                                  <p:childTnLst>
                                    <p:anim calcmode="discrete" valueType="str">
                                      <p:cBhvr>
                                        <p:cTn id="110" dur="1000" fill="hold"/>
                                        <p:tgtEl>
                                          <p:spTgt spid="5">
                                            <p:txEl>
                                              <p:pRg st="4" end="4"/>
                                            </p:txEl>
                                          </p:spTgt>
                                        </p:tgtEl>
                                        <p:attrNameLst>
                                          <p:attrName>style.visibility</p:attrName>
                                        </p:attrNameLst>
                                      </p:cBhvr>
                                      <p:tavLst>
                                        <p:tav tm="0">
                                          <p:val>
                                            <p:strVal val="hidden"/>
                                          </p:val>
                                        </p:tav>
                                        <p:tav tm="50000">
                                          <p:val>
                                            <p:strVal val="visible"/>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35" presetClass="emph" presetSubtype="0" fill="hold" nodeType="clickEffect">
                                  <p:stCondLst>
                                    <p:cond delay="0"/>
                                  </p:stCondLst>
                                  <p:childTnLst>
                                    <p:anim calcmode="discrete" valueType="str">
                                      <p:cBhvr>
                                        <p:cTn id="114" dur="1000" fill="hold"/>
                                        <p:tgtEl>
                                          <p:spTgt spid="4">
                                            <p:txEl>
                                              <p:pRg st="10" end="10"/>
                                            </p:txEl>
                                          </p:spTgt>
                                        </p:tgtEl>
                                        <p:attrNameLst>
                                          <p:attrName>style.visibility</p:attrName>
                                        </p:attrNameLst>
                                      </p:cBhvr>
                                      <p:tavLst>
                                        <p:tav tm="0">
                                          <p:val>
                                            <p:strVal val="hidden"/>
                                          </p:val>
                                        </p:tav>
                                        <p:tav tm="50000">
                                          <p:val>
                                            <p:strVal val="visible"/>
                                          </p:val>
                                        </p:tav>
                                      </p:tavLst>
                                    </p:anim>
                                  </p:childTnLst>
                                </p:cTn>
                              </p:par>
                              <p:par>
                                <p:cTn id="115" presetID="35" presetClass="emph" presetSubtype="0" fill="hold" nodeType="withEffect">
                                  <p:stCondLst>
                                    <p:cond delay="0"/>
                                  </p:stCondLst>
                                  <p:childTnLst>
                                    <p:anim calcmode="discrete" valueType="str">
                                      <p:cBhvr>
                                        <p:cTn id="116" dur="1000" fill="hold"/>
                                        <p:tgtEl>
                                          <p:spTgt spid="4">
                                            <p:txEl>
                                              <p:pRg st="11" end="11"/>
                                            </p:txEl>
                                          </p:spTgt>
                                        </p:tgtEl>
                                        <p:attrNameLst>
                                          <p:attrName>style.visibility</p:attrName>
                                        </p:attrNameLst>
                                      </p:cBhvr>
                                      <p:tavLst>
                                        <p:tav tm="0">
                                          <p:val>
                                            <p:strVal val="hidden"/>
                                          </p:val>
                                        </p:tav>
                                        <p:tav tm="50000">
                                          <p:val>
                                            <p:strVal val="visible"/>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5" presetClass="emph" presetSubtype="0" fill="hold" nodeType="clickEffect">
                                  <p:stCondLst>
                                    <p:cond delay="0"/>
                                  </p:stCondLst>
                                  <p:childTnLst>
                                    <p:anim calcmode="discrete" valueType="str">
                                      <p:cBhvr>
                                        <p:cTn id="120" dur="1000" fill="hold"/>
                                        <p:tgtEl>
                                          <p:spTgt spid="5">
                                            <p:txEl>
                                              <p:pRg st="5" end="5"/>
                                            </p:txEl>
                                          </p:spTgt>
                                        </p:tgtEl>
                                        <p:attrNameLst>
                                          <p:attrName>style.visibility</p:attrName>
                                        </p:attrNameLst>
                                      </p:cBhvr>
                                      <p:tavLst>
                                        <p:tav tm="0">
                                          <p:val>
                                            <p:strVal val="hidden"/>
                                          </p:val>
                                        </p:tav>
                                        <p:tav tm="50000">
                                          <p:val>
                                            <p:strVal val="visible"/>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35" presetClass="emph" presetSubtype="0" fill="hold" nodeType="clickEffect">
                                  <p:stCondLst>
                                    <p:cond delay="0"/>
                                  </p:stCondLst>
                                  <p:childTnLst>
                                    <p:anim calcmode="discrete" valueType="str">
                                      <p:cBhvr>
                                        <p:cTn id="124" dur="1000" fill="hold"/>
                                        <p:tgtEl>
                                          <p:spTgt spid="4">
                                            <p:txEl>
                                              <p:pRg st="12" end="12"/>
                                            </p:txEl>
                                          </p:spTgt>
                                        </p:tgtEl>
                                        <p:attrNameLst>
                                          <p:attrName>style.visibility</p:attrName>
                                        </p:attrNameLst>
                                      </p:cBhvr>
                                      <p:tavLst>
                                        <p:tav tm="0">
                                          <p:val>
                                            <p:strVal val="hidden"/>
                                          </p:val>
                                        </p:tav>
                                        <p:tav tm="50000">
                                          <p:val>
                                            <p:strVal val="visible"/>
                                          </p:val>
                                        </p:tav>
                                      </p:tavLst>
                                    </p:anim>
                                  </p:childTnLst>
                                </p:cTn>
                              </p:par>
                              <p:par>
                                <p:cTn id="125" presetID="35" presetClass="emph" presetSubtype="0" fill="hold" nodeType="withEffect">
                                  <p:stCondLst>
                                    <p:cond delay="0"/>
                                  </p:stCondLst>
                                  <p:childTnLst>
                                    <p:anim calcmode="discrete" valueType="str">
                                      <p:cBhvr>
                                        <p:cTn id="126" dur="1000" fill="hold"/>
                                        <p:tgtEl>
                                          <p:spTgt spid="4">
                                            <p:txEl>
                                              <p:pRg st="13" end="13"/>
                                            </p:txEl>
                                          </p:spTgt>
                                        </p:tgtEl>
                                        <p:attrNameLst>
                                          <p:attrName>style.visibility</p:attrName>
                                        </p:attrNameLst>
                                      </p:cBhvr>
                                      <p:tavLst>
                                        <p:tav tm="0">
                                          <p:val>
                                            <p:strVal val="hidden"/>
                                          </p:val>
                                        </p:tav>
                                        <p:tav tm="50000">
                                          <p:val>
                                            <p:strVal val="visible"/>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35" presetClass="emph" presetSubtype="0" fill="hold" nodeType="clickEffect">
                                  <p:stCondLst>
                                    <p:cond delay="0"/>
                                  </p:stCondLst>
                                  <p:childTnLst>
                                    <p:anim calcmode="discrete" valueType="str">
                                      <p:cBhvr>
                                        <p:cTn id="130" dur="1000" fill="hold"/>
                                        <p:tgtEl>
                                          <p:spTgt spid="5">
                                            <p:txEl>
                                              <p:pRg st="6" end="6"/>
                                            </p:txEl>
                                          </p:spTgt>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5" grpId="0" build="allAtOnce"/>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txBox="1">
            <a:spLocks noChangeArrowheads="1"/>
          </p:cNvSpPr>
          <p:nvPr/>
        </p:nvSpPr>
        <p:spPr bwMode="auto">
          <a:xfrm>
            <a:off x="266527" y="1052757"/>
            <a:ext cx="11449272" cy="5546421"/>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b="0" kern="0" dirty="0"/>
              <a:t>#include &lt;</a:t>
            </a:r>
            <a:r>
              <a:rPr lang="en-US" altLang="zh-CN" sz="2000" b="0" kern="0" dirty="0" err="1"/>
              <a:t>iostream.h</a:t>
            </a:r>
            <a:r>
              <a:rPr lang="en-US" altLang="zh-CN" sz="2000" b="0" kern="0" dirty="0"/>
              <a:t>&gt;</a:t>
            </a:r>
          </a:p>
          <a:p>
            <a:pPr>
              <a:lnSpc>
                <a:spcPct val="80000"/>
              </a:lnSpc>
              <a:buFont typeface="Wingdings" pitchFamily="2" charset="2"/>
              <a:buNone/>
              <a:defRPr/>
            </a:pPr>
            <a:r>
              <a:rPr lang="en-US" altLang="zh-CN" sz="2000" b="0" kern="0" dirty="0"/>
              <a:t>#include &lt;</a:t>
            </a:r>
            <a:r>
              <a:rPr lang="en-US" altLang="zh-CN" sz="2000" b="0" kern="0" dirty="0" err="1"/>
              <a:t>string.h</a:t>
            </a:r>
            <a:r>
              <a:rPr lang="en-US" altLang="zh-CN" sz="2000" b="0" kern="0" dirty="0"/>
              <a:t>&gt;</a:t>
            </a:r>
          </a:p>
          <a:p>
            <a:pPr>
              <a:lnSpc>
                <a:spcPct val="80000"/>
              </a:lnSpc>
              <a:buFont typeface="Wingdings" pitchFamily="2" charset="2"/>
              <a:buNone/>
              <a:defRPr/>
            </a:pPr>
            <a:r>
              <a:rPr lang="en-US" altLang="zh-CN" sz="2000" b="0" kern="0" dirty="0"/>
              <a:t>class person</a:t>
            </a:r>
          </a:p>
          <a:p>
            <a:pPr>
              <a:lnSpc>
                <a:spcPct val="80000"/>
              </a:lnSpc>
              <a:buFont typeface="Wingdings" pitchFamily="2" charset="2"/>
              <a:buNone/>
              <a:defRPr/>
            </a:pPr>
            <a:r>
              <a:rPr lang="en-US" altLang="zh-CN" sz="2000" b="0" kern="0" dirty="0"/>
              <a:t>{public:</a:t>
            </a:r>
          </a:p>
          <a:p>
            <a:pPr>
              <a:lnSpc>
                <a:spcPct val="80000"/>
              </a:lnSpc>
              <a:buFont typeface="Wingdings" pitchFamily="2" charset="2"/>
              <a:buNone/>
              <a:defRPr/>
            </a:pPr>
            <a:r>
              <a:rPr lang="en-US" altLang="zh-CN" sz="2000" b="0" kern="0" dirty="0"/>
              <a:t>	void </a:t>
            </a:r>
            <a:r>
              <a:rPr lang="en-US" altLang="zh-CN" sz="2000" b="0" kern="0" dirty="0" err="1"/>
              <a:t>setinfo</a:t>
            </a:r>
            <a:r>
              <a:rPr lang="en-US" altLang="zh-CN" sz="2000" b="0" kern="0" dirty="0"/>
              <a:t>(</a:t>
            </a:r>
            <a:r>
              <a:rPr lang="en-US" altLang="zh-CN" sz="2000" b="0" kern="0" dirty="0" err="1"/>
              <a:t>int</a:t>
            </a:r>
            <a:r>
              <a:rPr lang="en-US" altLang="zh-CN" sz="2000" b="0" kern="0" dirty="0"/>
              <a:t> n, char* </a:t>
            </a:r>
            <a:r>
              <a:rPr lang="en-US" altLang="zh-CN" sz="2000" b="0" kern="0" dirty="0" err="1"/>
              <a:t>strname</a:t>
            </a:r>
            <a:r>
              <a:rPr lang="en-US" altLang="zh-CN" sz="2000" b="0" kern="0" dirty="0"/>
              <a:t>, char s, char* </a:t>
            </a:r>
            <a:r>
              <a:rPr lang="en-US" altLang="zh-CN" sz="2000" b="0" kern="0" dirty="0" err="1"/>
              <a:t>strfrom</a:t>
            </a:r>
            <a:r>
              <a:rPr lang="en-US" altLang="zh-CN" sz="2000" b="0" kern="0" dirty="0"/>
              <a:t>)</a:t>
            </a:r>
          </a:p>
          <a:p>
            <a:pPr>
              <a:lnSpc>
                <a:spcPct val="80000"/>
              </a:lnSpc>
              <a:buFont typeface="Wingdings" pitchFamily="2" charset="2"/>
              <a:buNone/>
              <a:defRPr/>
            </a:pPr>
            <a:r>
              <a:rPr lang="en-US" altLang="zh-CN" sz="2000" b="0" kern="0" dirty="0"/>
              <a:t>	{	id = n;	</a:t>
            </a:r>
            <a:r>
              <a:rPr lang="en-US" altLang="zh-CN" sz="2000" b="0" kern="0" dirty="0" err="1"/>
              <a:t>strcpy</a:t>
            </a:r>
            <a:r>
              <a:rPr lang="en-US" altLang="zh-CN" sz="2000" b="0" kern="0" dirty="0"/>
              <a:t>(name, </a:t>
            </a:r>
            <a:r>
              <a:rPr lang="en-US" altLang="zh-CN" sz="2000" b="0" kern="0" dirty="0" err="1"/>
              <a:t>strname</a:t>
            </a:r>
            <a:r>
              <a:rPr lang="en-US" altLang="zh-CN" sz="2000" b="0" kern="0" dirty="0"/>
              <a:t>);</a:t>
            </a:r>
          </a:p>
          <a:p>
            <a:pPr>
              <a:lnSpc>
                <a:spcPct val="80000"/>
              </a:lnSpc>
              <a:buFont typeface="Wingdings" pitchFamily="2" charset="2"/>
              <a:buNone/>
              <a:defRPr/>
            </a:pPr>
            <a:r>
              <a:rPr lang="en-US" altLang="zh-CN" sz="2000" b="0" kern="0" dirty="0"/>
              <a:t>		sex = s;	</a:t>
            </a:r>
            <a:r>
              <a:rPr lang="en-US" altLang="zh-CN" sz="2000" b="0" kern="0" dirty="0" err="1"/>
              <a:t>strcpy</a:t>
            </a:r>
            <a:r>
              <a:rPr lang="en-US" altLang="zh-CN" sz="2000" b="0" kern="0" dirty="0"/>
              <a:t>(from, </a:t>
            </a:r>
            <a:r>
              <a:rPr lang="en-US" altLang="zh-CN" sz="2000" b="0" kern="0" dirty="0" err="1"/>
              <a:t>strfrom</a:t>
            </a:r>
            <a:r>
              <a:rPr lang="en-US" altLang="zh-CN" sz="2000" b="0" kern="0" dirty="0"/>
              <a:t>);	  }</a:t>
            </a:r>
          </a:p>
          <a:p>
            <a:pPr>
              <a:lnSpc>
                <a:spcPct val="80000"/>
              </a:lnSpc>
              <a:buFont typeface="Wingdings" pitchFamily="2" charset="2"/>
              <a:buNone/>
              <a:defRPr/>
            </a:pPr>
            <a:r>
              <a:rPr lang="en-US" altLang="zh-CN" sz="2000" b="0" kern="0" dirty="0"/>
              <a:t>	person( )</a:t>
            </a:r>
          </a:p>
          <a:p>
            <a:pPr>
              <a:lnSpc>
                <a:spcPct val="80000"/>
              </a:lnSpc>
              <a:buFont typeface="Wingdings" pitchFamily="2" charset="2"/>
              <a:buNone/>
              <a:defRPr/>
            </a:pPr>
            <a:r>
              <a:rPr lang="en-US" altLang="zh-CN" sz="2000" b="0" kern="0" dirty="0"/>
              <a:t>	{	</a:t>
            </a:r>
          </a:p>
          <a:p>
            <a:pPr>
              <a:lnSpc>
                <a:spcPct val="80000"/>
              </a:lnSpc>
              <a:buFont typeface="Wingdings" pitchFamily="2" charset="2"/>
              <a:buNone/>
              <a:defRPr/>
            </a:pPr>
            <a:r>
              <a:rPr lang="en-US" altLang="zh-CN" sz="2000" b="0" kern="0" dirty="0"/>
              <a:t>		</a:t>
            </a:r>
            <a:r>
              <a:rPr lang="en-US" altLang="zh-CN" sz="2000" b="0" kern="0" dirty="0" err="1"/>
              <a:t>setinfo</a:t>
            </a:r>
            <a:r>
              <a:rPr lang="en-US" altLang="zh-CN" sz="2000" b="0" kern="0" dirty="0"/>
              <a:t>(1, "jetty", 'M', "china");	    }</a:t>
            </a:r>
          </a:p>
          <a:p>
            <a:pPr>
              <a:lnSpc>
                <a:spcPct val="80000"/>
              </a:lnSpc>
              <a:buFont typeface="Wingdings" pitchFamily="2" charset="2"/>
              <a:buNone/>
              <a:defRPr/>
            </a:pPr>
            <a:r>
              <a:rPr lang="en-US" altLang="zh-CN" sz="2000" b="0" kern="0" dirty="0"/>
              <a:t>	</a:t>
            </a:r>
            <a:r>
              <a:rPr lang="en-US" altLang="zh-CN" sz="2000" b="0" kern="0" dirty="0">
                <a:solidFill>
                  <a:srgbClr val="FF0000"/>
                </a:solidFill>
              </a:rPr>
              <a:t>virtual</a:t>
            </a:r>
            <a:r>
              <a:rPr lang="en-US" altLang="zh-CN" sz="2000" b="0" kern="0" dirty="0"/>
              <a:t>   void </a:t>
            </a:r>
            <a:r>
              <a:rPr lang="en-US" altLang="zh-CN" sz="2000" b="0" kern="0" dirty="0" err="1"/>
              <a:t>showinfo</a:t>
            </a:r>
            <a:r>
              <a:rPr lang="en-US" altLang="zh-CN" sz="2000" b="0" kern="0" dirty="0"/>
              <a:t>( )</a:t>
            </a:r>
          </a:p>
          <a:p>
            <a:pPr>
              <a:lnSpc>
                <a:spcPct val="80000"/>
              </a:lnSpc>
              <a:buFont typeface="Wingdings" pitchFamily="2" charset="2"/>
              <a:buNone/>
              <a:defRPr/>
            </a:pPr>
            <a:r>
              <a:rPr lang="en-US" altLang="zh-CN" sz="2000" b="0" kern="0" dirty="0"/>
              <a:t>	{	</a:t>
            </a:r>
            <a:r>
              <a:rPr lang="en-US" altLang="zh-CN" sz="2000" b="0" kern="0" dirty="0" err="1"/>
              <a:t>cout</a:t>
            </a:r>
            <a:r>
              <a:rPr lang="en-US" altLang="zh-CN" sz="2000" b="0" kern="0" dirty="0"/>
              <a:t>&lt;&lt;</a:t>
            </a:r>
            <a:r>
              <a:rPr lang="en-US" altLang="zh-CN" sz="2000" b="0" kern="0" dirty="0" err="1"/>
              <a:t>endl</a:t>
            </a:r>
            <a:r>
              <a:rPr lang="en-US" altLang="zh-CN" sz="2000" b="0" kern="0" dirty="0"/>
              <a:t>&lt;&lt;"ID: "&lt;&lt;id</a:t>
            </a:r>
          </a:p>
          <a:p>
            <a:pPr>
              <a:lnSpc>
                <a:spcPct val="80000"/>
              </a:lnSpc>
              <a:buFont typeface="Wingdings" pitchFamily="2" charset="2"/>
              <a:buNone/>
              <a:defRPr/>
            </a:pPr>
            <a:r>
              <a:rPr lang="en-US" altLang="zh-CN" sz="2000" b="0" kern="0" dirty="0"/>
              <a:t>			&lt;&lt;</a:t>
            </a:r>
            <a:r>
              <a:rPr lang="en-US" altLang="zh-CN" sz="2000" b="0" kern="0" dirty="0" err="1"/>
              <a:t>endl</a:t>
            </a:r>
            <a:r>
              <a:rPr lang="en-US" altLang="zh-CN" sz="2000" b="0" kern="0" dirty="0"/>
              <a:t>&lt;&lt;"name: "&lt;&lt;name</a:t>
            </a:r>
          </a:p>
          <a:p>
            <a:pPr>
              <a:lnSpc>
                <a:spcPct val="80000"/>
              </a:lnSpc>
              <a:buFont typeface="Wingdings" pitchFamily="2" charset="2"/>
              <a:buNone/>
              <a:defRPr/>
            </a:pPr>
            <a:r>
              <a:rPr lang="en-US" altLang="zh-CN" sz="2000" b="0" kern="0" dirty="0"/>
              <a:t>			&lt;&lt;</a:t>
            </a:r>
            <a:r>
              <a:rPr lang="en-US" altLang="zh-CN" sz="2000" b="0" kern="0" dirty="0" err="1"/>
              <a:t>endl</a:t>
            </a:r>
            <a:r>
              <a:rPr lang="en-US" altLang="zh-CN" sz="2000" b="0" kern="0" dirty="0"/>
              <a:t>&lt;&lt;"sex: "&lt;&lt;sex</a:t>
            </a:r>
          </a:p>
          <a:p>
            <a:pPr>
              <a:lnSpc>
                <a:spcPct val="80000"/>
              </a:lnSpc>
              <a:buFont typeface="Wingdings" pitchFamily="2" charset="2"/>
              <a:buNone/>
              <a:defRPr/>
            </a:pPr>
            <a:r>
              <a:rPr lang="en-US" altLang="zh-CN" sz="2000" b="0" kern="0" dirty="0"/>
              <a:t>			&lt;&lt;</a:t>
            </a:r>
            <a:r>
              <a:rPr lang="en-US" altLang="zh-CN" sz="2000" b="0" kern="0" dirty="0" err="1"/>
              <a:t>endl</a:t>
            </a:r>
            <a:r>
              <a:rPr lang="en-US" altLang="zh-CN" sz="2000" b="0" kern="0" dirty="0"/>
              <a:t>&lt;&lt;"from: "&lt;&lt;from;	}</a:t>
            </a:r>
          </a:p>
          <a:p>
            <a:pPr>
              <a:lnSpc>
                <a:spcPct val="80000"/>
              </a:lnSpc>
              <a:buFont typeface="Wingdings" pitchFamily="2" charset="2"/>
              <a:buNone/>
              <a:defRPr/>
            </a:pPr>
            <a:r>
              <a:rPr lang="en-US" altLang="zh-CN" sz="2000" b="0" kern="0" dirty="0"/>
              <a:t>protected:</a:t>
            </a:r>
          </a:p>
          <a:p>
            <a:pPr>
              <a:lnSpc>
                <a:spcPct val="80000"/>
              </a:lnSpc>
              <a:buFont typeface="Wingdings" pitchFamily="2" charset="2"/>
              <a:buNone/>
              <a:defRPr/>
            </a:pPr>
            <a:r>
              <a:rPr lang="en-US" altLang="zh-CN" sz="2000" b="0" kern="0" dirty="0"/>
              <a:t>	</a:t>
            </a:r>
            <a:r>
              <a:rPr lang="en-US" altLang="zh-CN" sz="2000" b="0" kern="0" dirty="0" err="1"/>
              <a:t>int</a:t>
            </a:r>
            <a:r>
              <a:rPr lang="en-US" altLang="zh-CN" sz="2000" b="0" kern="0" dirty="0"/>
              <a:t> id;        char name[10];	    char sex;	char from[20];</a:t>
            </a:r>
          </a:p>
          <a:p>
            <a:pPr>
              <a:lnSpc>
                <a:spcPct val="80000"/>
              </a:lnSpc>
              <a:buFont typeface="Wingdings" pitchFamily="2" charset="2"/>
              <a:buNone/>
              <a:defRPr/>
            </a:pPr>
            <a:r>
              <a:rPr lang="en-US" altLang="zh-CN" sz="2000" b="0" kern="0" dirty="0"/>
              <a:t>};</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42591" y="27385"/>
            <a:ext cx="612068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16.</a:t>
            </a:r>
            <a:r>
              <a:rPr lang="zh-CN" altLang="en-US" sz="3000" dirty="0">
                <a:solidFill>
                  <a:schemeClr val="bg1"/>
                </a:solidFill>
                <a:latin typeface="Rockwell" pitchFamily="18" charset="0"/>
                <a:ea typeface="微软雅黑" pitchFamily="34" charset="-122"/>
              </a:rPr>
              <a:t>虚函数的作用</a:t>
            </a:r>
            <a:r>
              <a:rPr lang="zh-CN" altLang="en-US" sz="3000" dirty="0" smtClean="0">
                <a:solidFill>
                  <a:schemeClr val="bg1"/>
                </a:solidFill>
                <a:latin typeface="Rockwell" pitchFamily="18" charset="0"/>
                <a:ea typeface="微软雅黑" pitchFamily="34" charset="-122"/>
              </a:rPr>
              <a:t>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72802233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fill="hold" nodeType="clickEffect">
                                  <p:stCondLst>
                                    <p:cond delay="0"/>
                                  </p:stCondLst>
                                  <p:childTnLst>
                                    <p:anim calcmode="discrete" valueType="str">
                                      <p:cBhvr>
                                        <p:cTn id="6" dur="1000" fill="hold"/>
                                        <p:tgtEl>
                                          <p:spTgt spid="3">
                                            <p:txEl>
                                              <p:pRg st="10" end="10"/>
                                            </p:txEl>
                                          </p:spTgt>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983423" y="981303"/>
            <a:ext cx="8509382" cy="561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20000"/>
              </a:spcBef>
              <a:buClr>
                <a:schemeClr val="bg2"/>
              </a:buClr>
              <a:buSzPct val="75000"/>
              <a:buFont typeface="Wingdings" panose="05000000000000000000" pitchFamily="2" charset="2"/>
              <a:buNone/>
            </a:pPr>
            <a:r>
              <a:rPr lang="en-US" altLang="zh-CN">
                <a:latin typeface="Arial" panose="020B0604020202020204" pitchFamily="34" charset="0"/>
                <a:ea typeface="华文中宋" panose="02010600040101010101" pitchFamily="2" charset="-122"/>
              </a:rPr>
              <a:t>class undergraduate:virtual public person	// </a:t>
            </a:r>
            <a:r>
              <a:rPr lang="zh-CN" altLang="en-US">
                <a:latin typeface="Arial" panose="020B0604020202020204" pitchFamily="34" charset="0"/>
                <a:ea typeface="华文中宋" panose="02010600040101010101" pitchFamily="2" charset="-122"/>
              </a:rPr>
              <a:t>虚继承</a:t>
            </a:r>
          </a:p>
          <a:p>
            <a:pPr eaLnBrk="1" hangingPunct="1">
              <a:lnSpc>
                <a:spcPct val="80000"/>
              </a:lnSpc>
              <a:spcBef>
                <a:spcPct val="20000"/>
              </a:spcBef>
              <a:buClr>
                <a:schemeClr val="bg2"/>
              </a:buClr>
              <a:buSzPct val="75000"/>
              <a:buFont typeface="Wingdings" panose="05000000000000000000" pitchFamily="2" charset="2"/>
              <a:buNone/>
            </a:pPr>
            <a:r>
              <a:rPr lang="en-US" altLang="zh-CN">
                <a:latin typeface="Arial" panose="020B0604020202020204" pitchFamily="34" charset="0"/>
                <a:ea typeface="华文中宋" panose="02010600040101010101" pitchFamily="2" charset="-122"/>
              </a:rPr>
              <a:t>{public:</a:t>
            </a:r>
          </a:p>
          <a:p>
            <a:pPr eaLnBrk="1" hangingPunct="1">
              <a:lnSpc>
                <a:spcPct val="80000"/>
              </a:lnSpc>
              <a:spcBef>
                <a:spcPct val="20000"/>
              </a:spcBef>
              <a:buClr>
                <a:schemeClr val="bg2"/>
              </a:buClr>
              <a:buSzPct val="75000"/>
              <a:buFont typeface="Wingdings" panose="05000000000000000000" pitchFamily="2" charset="2"/>
              <a:buNone/>
            </a:pPr>
            <a:r>
              <a:rPr lang="en-US" altLang="zh-CN">
                <a:latin typeface="Arial" panose="020B0604020202020204" pitchFamily="34" charset="0"/>
                <a:ea typeface="华文中宋" panose="02010600040101010101" pitchFamily="2" charset="-122"/>
              </a:rPr>
              <a:t>	void setinfo(int n, char* strname, </a:t>
            </a:r>
          </a:p>
          <a:p>
            <a:pPr eaLnBrk="1" hangingPunct="1">
              <a:lnSpc>
                <a:spcPct val="80000"/>
              </a:lnSpc>
              <a:spcBef>
                <a:spcPct val="20000"/>
              </a:spcBef>
              <a:buClr>
                <a:schemeClr val="bg2"/>
              </a:buClr>
              <a:buSzPct val="75000"/>
              <a:buFont typeface="Wingdings" panose="05000000000000000000" pitchFamily="2" charset="2"/>
              <a:buNone/>
            </a:pPr>
            <a:r>
              <a:rPr lang="en-US" altLang="zh-CN">
                <a:latin typeface="Arial" panose="020B0604020202020204" pitchFamily="34" charset="0"/>
                <a:ea typeface="华文中宋" panose="02010600040101010101" pitchFamily="2" charset="-122"/>
              </a:rPr>
              <a:t>                          char s, char* strfrom, float sc)</a:t>
            </a:r>
          </a:p>
          <a:p>
            <a:pPr eaLnBrk="1" hangingPunct="1">
              <a:lnSpc>
                <a:spcPct val="80000"/>
              </a:lnSpc>
              <a:spcBef>
                <a:spcPct val="20000"/>
              </a:spcBef>
              <a:buClr>
                <a:schemeClr val="bg2"/>
              </a:buClr>
              <a:buSzPct val="75000"/>
              <a:buFont typeface="Wingdings" panose="05000000000000000000" pitchFamily="2" charset="2"/>
              <a:buNone/>
            </a:pPr>
            <a:r>
              <a:rPr lang="en-US" altLang="zh-CN">
                <a:latin typeface="Arial" panose="020B0604020202020204" pitchFamily="34" charset="0"/>
                <a:ea typeface="华文中宋" panose="02010600040101010101" pitchFamily="2" charset="-122"/>
              </a:rPr>
              <a:t>	{	person::setinfo(n, strname, s, strfrom);</a:t>
            </a:r>
          </a:p>
          <a:p>
            <a:pPr eaLnBrk="1" hangingPunct="1">
              <a:lnSpc>
                <a:spcPct val="80000"/>
              </a:lnSpc>
              <a:spcBef>
                <a:spcPct val="20000"/>
              </a:spcBef>
              <a:buClr>
                <a:schemeClr val="bg2"/>
              </a:buClr>
              <a:buSzPct val="75000"/>
              <a:buFont typeface="Wingdings" panose="05000000000000000000" pitchFamily="2" charset="2"/>
              <a:buNone/>
            </a:pPr>
            <a:r>
              <a:rPr lang="en-US" altLang="zh-CN">
                <a:latin typeface="Arial" panose="020B0604020202020204" pitchFamily="34" charset="0"/>
                <a:ea typeface="华文中宋" panose="02010600040101010101" pitchFamily="2" charset="-122"/>
              </a:rPr>
              <a:t>		score = sc;	}</a:t>
            </a:r>
          </a:p>
          <a:p>
            <a:pPr eaLnBrk="1" hangingPunct="1">
              <a:lnSpc>
                <a:spcPct val="80000"/>
              </a:lnSpc>
              <a:spcBef>
                <a:spcPct val="20000"/>
              </a:spcBef>
              <a:buClr>
                <a:schemeClr val="bg2"/>
              </a:buClr>
              <a:buSzPct val="75000"/>
              <a:buFont typeface="Wingdings" panose="05000000000000000000" pitchFamily="2" charset="2"/>
              <a:buNone/>
            </a:pPr>
            <a:r>
              <a:rPr lang="en-US" altLang="zh-CN">
                <a:latin typeface="Arial" panose="020B0604020202020204" pitchFamily="34" charset="0"/>
                <a:ea typeface="华文中宋" panose="02010600040101010101" pitchFamily="2" charset="-122"/>
              </a:rPr>
              <a:t>	undergraduate( )</a:t>
            </a:r>
          </a:p>
          <a:p>
            <a:pPr eaLnBrk="1" hangingPunct="1">
              <a:lnSpc>
                <a:spcPct val="80000"/>
              </a:lnSpc>
              <a:spcBef>
                <a:spcPct val="20000"/>
              </a:spcBef>
              <a:buClr>
                <a:schemeClr val="bg2"/>
              </a:buClr>
              <a:buSzPct val="75000"/>
              <a:buFont typeface="Wingdings" panose="05000000000000000000" pitchFamily="2" charset="2"/>
              <a:buNone/>
            </a:pPr>
            <a:r>
              <a:rPr lang="en-US" altLang="zh-CN">
                <a:latin typeface="Arial" panose="020B0604020202020204" pitchFamily="34" charset="0"/>
                <a:ea typeface="华文中宋" panose="02010600040101010101" pitchFamily="2" charset="-122"/>
              </a:rPr>
              <a:t>	{	</a:t>
            </a:r>
          </a:p>
          <a:p>
            <a:pPr eaLnBrk="1" hangingPunct="1">
              <a:lnSpc>
                <a:spcPct val="80000"/>
              </a:lnSpc>
              <a:spcBef>
                <a:spcPct val="20000"/>
              </a:spcBef>
              <a:buClr>
                <a:schemeClr val="bg2"/>
              </a:buClr>
              <a:buSzPct val="75000"/>
              <a:buFont typeface="Wingdings" panose="05000000000000000000" pitchFamily="2" charset="2"/>
              <a:buNone/>
            </a:pPr>
            <a:r>
              <a:rPr lang="en-US" altLang="zh-CN">
                <a:latin typeface="Arial" panose="020B0604020202020204" pitchFamily="34" charset="0"/>
                <a:ea typeface="华文中宋" panose="02010600040101010101" pitchFamily="2" charset="-122"/>
              </a:rPr>
              <a:t>		setinfo(1, "jetty", 'M', "china", 90);	}</a:t>
            </a:r>
          </a:p>
          <a:p>
            <a:pPr eaLnBrk="1" hangingPunct="1">
              <a:lnSpc>
                <a:spcPct val="80000"/>
              </a:lnSpc>
              <a:spcBef>
                <a:spcPct val="20000"/>
              </a:spcBef>
              <a:buClr>
                <a:schemeClr val="bg2"/>
              </a:buClr>
              <a:buSzPct val="75000"/>
              <a:buFont typeface="Wingdings" panose="05000000000000000000" pitchFamily="2" charset="2"/>
              <a:buNone/>
            </a:pPr>
            <a:r>
              <a:rPr lang="en-US" altLang="zh-CN">
                <a:latin typeface="Arial" panose="020B0604020202020204" pitchFamily="34" charset="0"/>
                <a:ea typeface="华文中宋" panose="02010600040101010101" pitchFamily="2" charset="-122"/>
              </a:rPr>
              <a:t>	void showinfo( )</a:t>
            </a:r>
          </a:p>
          <a:p>
            <a:pPr eaLnBrk="1" hangingPunct="1">
              <a:lnSpc>
                <a:spcPct val="80000"/>
              </a:lnSpc>
              <a:spcBef>
                <a:spcPct val="20000"/>
              </a:spcBef>
              <a:buClr>
                <a:schemeClr val="bg2"/>
              </a:buClr>
              <a:buSzPct val="75000"/>
              <a:buFont typeface="Wingdings" panose="05000000000000000000" pitchFamily="2" charset="2"/>
              <a:buNone/>
            </a:pPr>
            <a:r>
              <a:rPr lang="en-US" altLang="zh-CN">
                <a:latin typeface="Arial" panose="020B0604020202020204" pitchFamily="34" charset="0"/>
                <a:ea typeface="华文中宋" panose="02010600040101010101" pitchFamily="2" charset="-122"/>
              </a:rPr>
              <a:t>	{	person::showinfo( );</a:t>
            </a:r>
          </a:p>
          <a:p>
            <a:pPr eaLnBrk="1" hangingPunct="1">
              <a:lnSpc>
                <a:spcPct val="80000"/>
              </a:lnSpc>
              <a:spcBef>
                <a:spcPct val="20000"/>
              </a:spcBef>
              <a:buClr>
                <a:schemeClr val="bg2"/>
              </a:buClr>
              <a:buSzPct val="75000"/>
              <a:buFont typeface="Wingdings" panose="05000000000000000000" pitchFamily="2" charset="2"/>
              <a:buNone/>
            </a:pPr>
            <a:r>
              <a:rPr lang="en-US" altLang="zh-CN">
                <a:latin typeface="Arial" panose="020B0604020202020204" pitchFamily="34" charset="0"/>
                <a:ea typeface="华文中宋" panose="02010600040101010101" pitchFamily="2" charset="-122"/>
              </a:rPr>
              <a:t>		cout&lt;&lt;endl&lt;&lt;"score: "&lt;&lt;score;	}</a:t>
            </a:r>
          </a:p>
          <a:p>
            <a:pPr eaLnBrk="1" hangingPunct="1">
              <a:lnSpc>
                <a:spcPct val="80000"/>
              </a:lnSpc>
              <a:spcBef>
                <a:spcPct val="20000"/>
              </a:spcBef>
              <a:buClr>
                <a:schemeClr val="bg2"/>
              </a:buClr>
              <a:buSzPct val="75000"/>
              <a:buFont typeface="Wingdings" panose="05000000000000000000" pitchFamily="2" charset="2"/>
              <a:buNone/>
            </a:pPr>
            <a:r>
              <a:rPr lang="en-US" altLang="zh-CN">
                <a:latin typeface="Arial" panose="020B0604020202020204" pitchFamily="34" charset="0"/>
                <a:ea typeface="华文中宋" panose="02010600040101010101" pitchFamily="2" charset="-122"/>
              </a:rPr>
              <a:t>protected:	float score;</a:t>
            </a:r>
          </a:p>
          <a:p>
            <a:pPr eaLnBrk="1" hangingPunct="1">
              <a:lnSpc>
                <a:spcPct val="80000"/>
              </a:lnSpc>
              <a:spcBef>
                <a:spcPct val="20000"/>
              </a:spcBef>
              <a:buClr>
                <a:schemeClr val="bg2"/>
              </a:buClr>
              <a:buSzPct val="75000"/>
              <a:buFont typeface="Wingdings" panose="05000000000000000000" pitchFamily="2" charset="2"/>
              <a:buNone/>
            </a:pPr>
            <a:r>
              <a:rPr lang="en-US" altLang="zh-CN">
                <a:latin typeface="Arial" panose="020B0604020202020204" pitchFamily="34" charset="0"/>
                <a:ea typeface="华文中宋" panose="02010600040101010101" pitchFamily="2" charset="-122"/>
              </a:rPr>
              <a:t>};</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42591" y="27385"/>
            <a:ext cx="612068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16.</a:t>
            </a:r>
            <a:r>
              <a:rPr lang="zh-CN" altLang="en-US" sz="3000" dirty="0">
                <a:solidFill>
                  <a:schemeClr val="bg1"/>
                </a:solidFill>
                <a:latin typeface="Rockwell" pitchFamily="18" charset="0"/>
                <a:ea typeface="微软雅黑" pitchFamily="34" charset="-122"/>
              </a:rPr>
              <a:t>虚函数的作用</a:t>
            </a:r>
            <a:r>
              <a:rPr lang="zh-CN" altLang="en-US" sz="3000" dirty="0" smtClean="0">
                <a:solidFill>
                  <a:schemeClr val="bg1"/>
                </a:solidFill>
                <a:latin typeface="Rockwell" pitchFamily="18" charset="0"/>
                <a:ea typeface="微软雅黑" pitchFamily="34" charset="-122"/>
              </a:rPr>
              <a:t>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8461595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fill="hold" nodeType="clickEffect">
                                  <p:stCondLst>
                                    <p:cond delay="0"/>
                                  </p:stCondLst>
                                  <p:childTnLst>
                                    <p:anim calcmode="discrete" valueType="str">
                                      <p:cBhvr>
                                        <p:cTn id="6" dur="1000" fill="hold"/>
                                        <p:tgtEl>
                                          <p:spTgt spid="2">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fill="hold" nodeType="clickEffect">
                                  <p:stCondLst>
                                    <p:cond delay="0"/>
                                  </p:stCondLst>
                                  <p:childTnLst>
                                    <p:anim calcmode="discrete" valueType="str">
                                      <p:cBhvr>
                                        <p:cTn id="10" dur="1000" fill="hold"/>
                                        <p:tgtEl>
                                          <p:spTgt spid="2">
                                            <p:txEl>
                                              <p:pRg st="9" end="9"/>
                                            </p:txEl>
                                          </p:spTgt>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05546" y="1052757"/>
            <a:ext cx="8509381" cy="5546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20000"/>
              </a:spcBef>
              <a:buClr>
                <a:schemeClr val="bg2"/>
              </a:buClr>
              <a:buSzPct val="75000"/>
              <a:buFont typeface="Wingdings" panose="05000000000000000000" pitchFamily="2" charset="2"/>
              <a:buNone/>
            </a:pPr>
            <a:r>
              <a:rPr lang="en-US" altLang="zh-CN" sz="2000">
                <a:latin typeface="Arial" panose="020B0604020202020204" pitchFamily="34" charset="0"/>
                <a:ea typeface="华文中宋" panose="02010600040101010101" pitchFamily="2" charset="-122"/>
              </a:rPr>
              <a:t>class graduate:public undergraduate, public teacher  // </a:t>
            </a:r>
            <a:r>
              <a:rPr lang="zh-CN" altLang="en-US" sz="2000">
                <a:latin typeface="Arial" panose="020B0604020202020204" pitchFamily="34" charset="0"/>
                <a:ea typeface="华文中宋" panose="02010600040101010101" pitchFamily="2" charset="-122"/>
              </a:rPr>
              <a:t>从两个类继承</a:t>
            </a:r>
          </a:p>
          <a:p>
            <a:pPr eaLnBrk="1" hangingPunct="1">
              <a:lnSpc>
                <a:spcPct val="80000"/>
              </a:lnSpc>
              <a:spcBef>
                <a:spcPct val="20000"/>
              </a:spcBef>
              <a:buClr>
                <a:schemeClr val="bg2"/>
              </a:buClr>
              <a:buSzPct val="75000"/>
              <a:buFont typeface="Wingdings" panose="05000000000000000000" pitchFamily="2" charset="2"/>
              <a:buNone/>
            </a:pPr>
            <a:r>
              <a:rPr lang="en-US" altLang="zh-CN" sz="2000">
                <a:latin typeface="Arial" panose="020B0604020202020204" pitchFamily="34" charset="0"/>
                <a:ea typeface="华文中宋" panose="02010600040101010101" pitchFamily="2" charset="-122"/>
              </a:rPr>
              <a:t>{public:</a:t>
            </a:r>
          </a:p>
          <a:p>
            <a:pPr eaLnBrk="1" hangingPunct="1">
              <a:lnSpc>
                <a:spcPct val="80000"/>
              </a:lnSpc>
              <a:spcBef>
                <a:spcPct val="20000"/>
              </a:spcBef>
              <a:buClr>
                <a:schemeClr val="bg2"/>
              </a:buClr>
              <a:buSzPct val="75000"/>
              <a:buFont typeface="Wingdings" panose="05000000000000000000" pitchFamily="2" charset="2"/>
              <a:buNone/>
            </a:pPr>
            <a:r>
              <a:rPr lang="en-US" altLang="zh-CN" sz="2000">
                <a:latin typeface="Arial" panose="020B0604020202020204" pitchFamily="34" charset="0"/>
                <a:ea typeface="华文中宋" panose="02010600040101010101" pitchFamily="2" charset="-122"/>
              </a:rPr>
              <a:t>	void setinfo(int n, char* strname, char s, </a:t>
            </a:r>
          </a:p>
          <a:p>
            <a:pPr eaLnBrk="1" hangingPunct="1">
              <a:lnSpc>
                <a:spcPct val="80000"/>
              </a:lnSpc>
              <a:spcBef>
                <a:spcPct val="20000"/>
              </a:spcBef>
              <a:buClr>
                <a:schemeClr val="bg2"/>
              </a:buClr>
              <a:buSzPct val="75000"/>
              <a:buFont typeface="Wingdings" panose="05000000000000000000" pitchFamily="2" charset="2"/>
              <a:buNone/>
            </a:pPr>
            <a:r>
              <a:rPr lang="en-US" altLang="zh-CN" sz="2000">
                <a:latin typeface="Arial" panose="020B0604020202020204" pitchFamily="34" charset="0"/>
                <a:ea typeface="华文中宋" panose="02010600040101010101" pitchFamily="2" charset="-122"/>
              </a:rPr>
              <a:t>                             char* strfrom, float sc, float sa)</a:t>
            </a:r>
          </a:p>
          <a:p>
            <a:pPr eaLnBrk="1" hangingPunct="1">
              <a:lnSpc>
                <a:spcPct val="80000"/>
              </a:lnSpc>
              <a:spcBef>
                <a:spcPct val="20000"/>
              </a:spcBef>
              <a:buClr>
                <a:schemeClr val="bg2"/>
              </a:buClr>
              <a:buSzPct val="75000"/>
              <a:buFont typeface="Wingdings" panose="05000000000000000000" pitchFamily="2" charset="2"/>
              <a:buNone/>
            </a:pPr>
            <a:r>
              <a:rPr lang="en-US" altLang="zh-CN" sz="2000">
                <a:latin typeface="Arial" panose="020B0604020202020204" pitchFamily="34" charset="0"/>
                <a:ea typeface="华文中宋" panose="02010600040101010101" pitchFamily="2" charset="-122"/>
              </a:rPr>
              <a:t>	{	id = n;	strcpy(name, strname);</a:t>
            </a:r>
          </a:p>
          <a:p>
            <a:pPr eaLnBrk="1" hangingPunct="1">
              <a:lnSpc>
                <a:spcPct val="80000"/>
              </a:lnSpc>
              <a:spcBef>
                <a:spcPct val="20000"/>
              </a:spcBef>
              <a:buClr>
                <a:schemeClr val="bg2"/>
              </a:buClr>
              <a:buSzPct val="75000"/>
              <a:buFont typeface="Wingdings" panose="05000000000000000000" pitchFamily="2" charset="2"/>
              <a:buNone/>
            </a:pPr>
            <a:r>
              <a:rPr lang="en-US" altLang="zh-CN" sz="2000">
                <a:latin typeface="Arial" panose="020B0604020202020204" pitchFamily="34" charset="0"/>
                <a:ea typeface="华文中宋" panose="02010600040101010101" pitchFamily="2" charset="-122"/>
              </a:rPr>
              <a:t>		sex = s;	strcpy(from, strfrom);</a:t>
            </a:r>
          </a:p>
          <a:p>
            <a:pPr eaLnBrk="1" hangingPunct="1">
              <a:lnSpc>
                <a:spcPct val="80000"/>
              </a:lnSpc>
              <a:spcBef>
                <a:spcPct val="20000"/>
              </a:spcBef>
              <a:buClr>
                <a:schemeClr val="bg2"/>
              </a:buClr>
              <a:buSzPct val="75000"/>
              <a:buFont typeface="Wingdings" panose="05000000000000000000" pitchFamily="2" charset="2"/>
              <a:buNone/>
            </a:pPr>
            <a:r>
              <a:rPr lang="en-US" altLang="zh-CN" sz="2000">
                <a:latin typeface="Arial" panose="020B0604020202020204" pitchFamily="34" charset="0"/>
                <a:ea typeface="华文中宋" panose="02010600040101010101" pitchFamily="2" charset="-122"/>
              </a:rPr>
              <a:t>		score = sc;	salary = sa;	}</a:t>
            </a:r>
          </a:p>
          <a:p>
            <a:pPr eaLnBrk="1" hangingPunct="1">
              <a:lnSpc>
                <a:spcPct val="80000"/>
              </a:lnSpc>
              <a:spcBef>
                <a:spcPct val="20000"/>
              </a:spcBef>
              <a:buClr>
                <a:schemeClr val="bg2"/>
              </a:buClr>
              <a:buSzPct val="75000"/>
              <a:buFont typeface="Wingdings" panose="05000000000000000000" pitchFamily="2" charset="2"/>
              <a:buNone/>
            </a:pPr>
            <a:r>
              <a:rPr lang="en-US" altLang="zh-CN" sz="2000">
                <a:latin typeface="Arial" panose="020B0604020202020204" pitchFamily="34" charset="0"/>
                <a:ea typeface="华文中宋" panose="02010600040101010101" pitchFamily="2" charset="-122"/>
              </a:rPr>
              <a:t>	graduate( )</a:t>
            </a:r>
          </a:p>
          <a:p>
            <a:pPr eaLnBrk="1" hangingPunct="1">
              <a:lnSpc>
                <a:spcPct val="80000"/>
              </a:lnSpc>
              <a:spcBef>
                <a:spcPct val="20000"/>
              </a:spcBef>
              <a:buClr>
                <a:schemeClr val="bg2"/>
              </a:buClr>
              <a:buSzPct val="75000"/>
              <a:buFont typeface="Wingdings" panose="05000000000000000000" pitchFamily="2" charset="2"/>
              <a:buNone/>
            </a:pPr>
            <a:r>
              <a:rPr lang="en-US" altLang="zh-CN" sz="2000">
                <a:latin typeface="Arial" panose="020B0604020202020204" pitchFamily="34" charset="0"/>
                <a:ea typeface="华文中宋" panose="02010600040101010101" pitchFamily="2" charset="-122"/>
              </a:rPr>
              <a:t>	{	</a:t>
            </a:r>
          </a:p>
          <a:p>
            <a:pPr eaLnBrk="1" hangingPunct="1">
              <a:lnSpc>
                <a:spcPct val="80000"/>
              </a:lnSpc>
              <a:spcBef>
                <a:spcPct val="20000"/>
              </a:spcBef>
              <a:buClr>
                <a:schemeClr val="bg2"/>
              </a:buClr>
              <a:buSzPct val="75000"/>
              <a:buFont typeface="Wingdings" panose="05000000000000000000" pitchFamily="2" charset="2"/>
              <a:buNone/>
            </a:pPr>
            <a:r>
              <a:rPr lang="en-US" altLang="zh-CN" sz="2000">
                <a:latin typeface="Arial" panose="020B0604020202020204" pitchFamily="34" charset="0"/>
                <a:ea typeface="华文中宋" panose="02010600040101010101" pitchFamily="2" charset="-122"/>
              </a:rPr>
              <a:t>		setinfo(1, "jetty", 'M', "china", 90, 1000);	}</a:t>
            </a:r>
          </a:p>
          <a:p>
            <a:pPr eaLnBrk="1" hangingPunct="1">
              <a:lnSpc>
                <a:spcPct val="80000"/>
              </a:lnSpc>
              <a:spcBef>
                <a:spcPct val="20000"/>
              </a:spcBef>
              <a:buClr>
                <a:schemeClr val="bg2"/>
              </a:buClr>
              <a:buSzPct val="75000"/>
              <a:buFont typeface="Wingdings" panose="05000000000000000000" pitchFamily="2" charset="2"/>
              <a:buNone/>
            </a:pPr>
            <a:r>
              <a:rPr lang="en-US" altLang="zh-CN" sz="2000">
                <a:latin typeface="Arial" panose="020B0604020202020204" pitchFamily="34" charset="0"/>
                <a:ea typeface="华文中宋" panose="02010600040101010101" pitchFamily="2" charset="-122"/>
              </a:rPr>
              <a:t>	void showinfo()</a:t>
            </a:r>
          </a:p>
          <a:p>
            <a:pPr eaLnBrk="1" hangingPunct="1">
              <a:lnSpc>
                <a:spcPct val="80000"/>
              </a:lnSpc>
              <a:spcBef>
                <a:spcPct val="20000"/>
              </a:spcBef>
              <a:buClr>
                <a:schemeClr val="bg2"/>
              </a:buClr>
              <a:buSzPct val="75000"/>
              <a:buFont typeface="Wingdings" panose="05000000000000000000" pitchFamily="2" charset="2"/>
              <a:buNone/>
            </a:pPr>
            <a:r>
              <a:rPr lang="en-US" altLang="zh-CN" sz="2000">
                <a:latin typeface="Arial" panose="020B0604020202020204" pitchFamily="34" charset="0"/>
                <a:ea typeface="华文中宋" panose="02010600040101010101" pitchFamily="2" charset="-122"/>
              </a:rPr>
              <a:t>	{	cout&lt;&lt;endl&lt;&lt;"ID: "&lt;&lt;id&lt;&lt;endl&lt;&lt;"name: "&lt;&lt;name</a:t>
            </a:r>
          </a:p>
          <a:p>
            <a:pPr eaLnBrk="1" hangingPunct="1">
              <a:lnSpc>
                <a:spcPct val="80000"/>
              </a:lnSpc>
              <a:spcBef>
                <a:spcPct val="20000"/>
              </a:spcBef>
              <a:buClr>
                <a:schemeClr val="bg2"/>
              </a:buClr>
              <a:buSzPct val="75000"/>
              <a:buFont typeface="Wingdings" panose="05000000000000000000" pitchFamily="2" charset="2"/>
              <a:buNone/>
            </a:pPr>
            <a:r>
              <a:rPr lang="en-US" altLang="zh-CN" sz="2000">
                <a:latin typeface="Arial" panose="020B0604020202020204" pitchFamily="34" charset="0"/>
                <a:ea typeface="华文中宋" panose="02010600040101010101" pitchFamily="2" charset="-122"/>
              </a:rPr>
              <a:t>		       &lt;&lt;endl&lt;&lt;"sex: "&lt;&lt;sex&lt;&lt;endl&lt;&lt;"from: "&lt;&lt;from</a:t>
            </a:r>
          </a:p>
          <a:p>
            <a:pPr eaLnBrk="1" hangingPunct="1">
              <a:lnSpc>
                <a:spcPct val="80000"/>
              </a:lnSpc>
              <a:spcBef>
                <a:spcPct val="20000"/>
              </a:spcBef>
              <a:buClr>
                <a:schemeClr val="bg2"/>
              </a:buClr>
              <a:buSzPct val="75000"/>
              <a:buFont typeface="Wingdings" panose="05000000000000000000" pitchFamily="2" charset="2"/>
              <a:buNone/>
            </a:pPr>
            <a:r>
              <a:rPr lang="en-US" altLang="zh-CN" sz="2000">
                <a:latin typeface="Arial" panose="020B0604020202020204" pitchFamily="34" charset="0"/>
                <a:ea typeface="华文中宋" panose="02010600040101010101" pitchFamily="2" charset="-122"/>
              </a:rPr>
              <a:t>		       &lt;&lt;endl&lt;&lt;"score: "&lt;&lt;score</a:t>
            </a:r>
          </a:p>
          <a:p>
            <a:pPr eaLnBrk="1" hangingPunct="1">
              <a:lnSpc>
                <a:spcPct val="80000"/>
              </a:lnSpc>
              <a:spcBef>
                <a:spcPct val="20000"/>
              </a:spcBef>
              <a:buClr>
                <a:schemeClr val="bg2"/>
              </a:buClr>
              <a:buSzPct val="75000"/>
              <a:buFont typeface="Wingdings" panose="05000000000000000000" pitchFamily="2" charset="2"/>
              <a:buNone/>
            </a:pPr>
            <a:r>
              <a:rPr lang="en-US" altLang="zh-CN" sz="2000">
                <a:latin typeface="Arial" panose="020B0604020202020204" pitchFamily="34" charset="0"/>
                <a:ea typeface="华文中宋" panose="02010600040101010101" pitchFamily="2" charset="-122"/>
              </a:rPr>
              <a:t>        		       &lt;&lt;endl&lt;&lt;"salary: "&lt;&lt;salary;</a:t>
            </a:r>
          </a:p>
          <a:p>
            <a:pPr eaLnBrk="1" hangingPunct="1">
              <a:lnSpc>
                <a:spcPct val="80000"/>
              </a:lnSpc>
              <a:spcBef>
                <a:spcPct val="20000"/>
              </a:spcBef>
              <a:buClr>
                <a:schemeClr val="bg2"/>
              </a:buClr>
              <a:buSzPct val="75000"/>
              <a:buFont typeface="Wingdings" panose="05000000000000000000" pitchFamily="2" charset="2"/>
              <a:buNone/>
            </a:pPr>
            <a:r>
              <a:rPr lang="en-US" altLang="zh-CN" sz="2000">
                <a:latin typeface="Arial" panose="020B0604020202020204" pitchFamily="34" charset="0"/>
                <a:ea typeface="华文中宋" panose="02010600040101010101" pitchFamily="2" charset="-122"/>
              </a:rPr>
              <a:t>	}</a:t>
            </a:r>
          </a:p>
          <a:p>
            <a:pPr eaLnBrk="1" hangingPunct="1">
              <a:lnSpc>
                <a:spcPct val="80000"/>
              </a:lnSpc>
              <a:spcBef>
                <a:spcPct val="20000"/>
              </a:spcBef>
              <a:buClr>
                <a:schemeClr val="bg2"/>
              </a:buClr>
              <a:buSzPct val="75000"/>
              <a:buFont typeface="Wingdings" panose="05000000000000000000" pitchFamily="2" charset="2"/>
              <a:buNone/>
            </a:pPr>
            <a:r>
              <a:rPr lang="en-US" altLang="zh-CN" sz="2000">
                <a:latin typeface="Arial" panose="020B0604020202020204" pitchFamily="34" charset="0"/>
                <a:ea typeface="华文中宋" panose="02010600040101010101" pitchFamily="2" charset="-122"/>
              </a:rPr>
              <a:t>};</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42591" y="27385"/>
            <a:ext cx="612068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16.</a:t>
            </a:r>
            <a:r>
              <a:rPr lang="zh-CN" altLang="en-US" sz="3000" dirty="0">
                <a:solidFill>
                  <a:schemeClr val="bg1"/>
                </a:solidFill>
                <a:latin typeface="Rockwell" pitchFamily="18" charset="0"/>
                <a:ea typeface="微软雅黑" pitchFamily="34" charset="-122"/>
              </a:rPr>
              <a:t>虚函数的作用</a:t>
            </a:r>
            <a:r>
              <a:rPr lang="zh-CN" altLang="en-US" sz="3000" dirty="0" smtClean="0">
                <a:solidFill>
                  <a:schemeClr val="bg1"/>
                </a:solidFill>
                <a:latin typeface="Rockwell" pitchFamily="18" charset="0"/>
                <a:ea typeface="微软雅黑" pitchFamily="34" charset="-122"/>
              </a:rPr>
              <a:t>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8978567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fill="hold" nodeType="clickEffect">
                                  <p:stCondLst>
                                    <p:cond delay="0"/>
                                  </p:stCondLst>
                                  <p:childTnLst>
                                    <p:anim calcmode="discrete" valueType="str">
                                      <p:cBhvr>
                                        <p:cTn id="6" dur="1000" fill="hold"/>
                                        <p:tgtEl>
                                          <p:spTgt spid="2">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fill="hold" nodeType="clickEffect">
                                  <p:stCondLst>
                                    <p:cond delay="0"/>
                                  </p:stCondLst>
                                  <p:childTnLst>
                                    <p:anim calcmode="discrete" valueType="str">
                                      <p:cBhvr>
                                        <p:cTn id="10" dur="1000" fill="hold"/>
                                        <p:tgtEl>
                                          <p:spTgt spid="2">
                                            <p:txEl>
                                              <p:pRg st="10" end="10"/>
                                            </p:txEl>
                                          </p:spTgt>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490663" y="707852"/>
            <a:ext cx="8231505" cy="554642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400" b="0" kern="0" dirty="0"/>
              <a:t>void main( )</a:t>
            </a:r>
          </a:p>
          <a:p>
            <a:pPr>
              <a:lnSpc>
                <a:spcPct val="80000"/>
              </a:lnSpc>
              <a:buFont typeface="Wingdings" pitchFamily="2" charset="2"/>
              <a:buNone/>
              <a:defRPr/>
            </a:pPr>
            <a:r>
              <a:rPr lang="en-US" altLang="zh-CN" sz="2400" b="0" kern="0" dirty="0"/>
              <a:t>{	</a:t>
            </a:r>
            <a:endParaRPr lang="en-US" altLang="zh-CN" sz="2400" b="0" kern="0" dirty="0" smtClean="0"/>
          </a:p>
          <a:p>
            <a:pPr>
              <a:lnSpc>
                <a:spcPct val="80000"/>
              </a:lnSpc>
              <a:buFont typeface="Wingdings" pitchFamily="2" charset="2"/>
              <a:buNone/>
              <a:defRPr/>
            </a:pPr>
            <a:r>
              <a:rPr lang="en-US" altLang="zh-CN" sz="2400" b="0" kern="0" dirty="0"/>
              <a:t> </a:t>
            </a:r>
            <a:r>
              <a:rPr lang="en-US" altLang="zh-CN" sz="2400" b="0" kern="0" dirty="0" smtClean="0"/>
              <a:t>  person</a:t>
            </a:r>
            <a:r>
              <a:rPr lang="en-US" altLang="zh-CN" sz="2400" b="0" kern="0" dirty="0"/>
              <a:t>* pp;</a:t>
            </a:r>
          </a:p>
          <a:p>
            <a:pPr>
              <a:lnSpc>
                <a:spcPct val="80000"/>
              </a:lnSpc>
              <a:buFont typeface="Wingdings" pitchFamily="2" charset="2"/>
              <a:buNone/>
              <a:defRPr/>
            </a:pPr>
            <a:r>
              <a:rPr lang="en-US" altLang="zh-CN" sz="2400" b="0" kern="0" dirty="0"/>
              <a:t>	person p;</a:t>
            </a:r>
          </a:p>
          <a:p>
            <a:pPr>
              <a:lnSpc>
                <a:spcPct val="80000"/>
              </a:lnSpc>
              <a:buFont typeface="Wingdings" pitchFamily="2" charset="2"/>
              <a:buNone/>
              <a:defRPr/>
            </a:pPr>
            <a:r>
              <a:rPr lang="en-US" altLang="zh-CN" sz="2400" b="0" kern="0" dirty="0"/>
              <a:t>	pp = &amp;p;</a:t>
            </a:r>
          </a:p>
          <a:p>
            <a:pPr>
              <a:lnSpc>
                <a:spcPct val="80000"/>
              </a:lnSpc>
              <a:buFont typeface="Wingdings" pitchFamily="2" charset="2"/>
              <a:buNone/>
              <a:defRPr/>
            </a:pPr>
            <a:r>
              <a:rPr lang="en-US" altLang="zh-CN" sz="2400" b="0" kern="0" dirty="0"/>
              <a:t>	pp-&gt;</a:t>
            </a:r>
            <a:r>
              <a:rPr lang="en-US" altLang="zh-CN" sz="2400" b="0" kern="0" dirty="0" err="1"/>
              <a:t>showinfo</a:t>
            </a:r>
            <a:r>
              <a:rPr lang="en-US" altLang="zh-CN" sz="2400" b="0" kern="0" dirty="0"/>
              <a:t>( );</a:t>
            </a:r>
          </a:p>
          <a:p>
            <a:pPr>
              <a:lnSpc>
                <a:spcPct val="80000"/>
              </a:lnSpc>
              <a:buFont typeface="Wingdings" pitchFamily="2" charset="2"/>
              <a:buNone/>
              <a:defRPr/>
            </a:pPr>
            <a:r>
              <a:rPr lang="en-US" altLang="zh-CN" sz="2400" b="0" kern="0" dirty="0"/>
              <a:t>	undergraduate u;</a:t>
            </a:r>
          </a:p>
          <a:p>
            <a:pPr>
              <a:lnSpc>
                <a:spcPct val="80000"/>
              </a:lnSpc>
              <a:buFont typeface="Wingdings" pitchFamily="2" charset="2"/>
              <a:buNone/>
              <a:defRPr/>
            </a:pPr>
            <a:r>
              <a:rPr lang="en-US" altLang="zh-CN" sz="2400" b="0" kern="0" dirty="0"/>
              <a:t>	pp = &amp;u;</a:t>
            </a:r>
          </a:p>
          <a:p>
            <a:pPr>
              <a:lnSpc>
                <a:spcPct val="80000"/>
              </a:lnSpc>
              <a:buFont typeface="Wingdings" pitchFamily="2" charset="2"/>
              <a:buNone/>
              <a:defRPr/>
            </a:pPr>
            <a:r>
              <a:rPr lang="en-US" altLang="zh-CN" sz="2400" b="0" kern="0" dirty="0"/>
              <a:t>	pp-&gt;</a:t>
            </a:r>
            <a:r>
              <a:rPr lang="en-US" altLang="zh-CN" sz="2400" b="0" kern="0" dirty="0" err="1"/>
              <a:t>showinfo</a:t>
            </a:r>
            <a:r>
              <a:rPr lang="en-US" altLang="zh-CN" sz="2400" b="0" kern="0" dirty="0"/>
              <a:t>( );</a:t>
            </a:r>
          </a:p>
          <a:p>
            <a:pPr>
              <a:lnSpc>
                <a:spcPct val="80000"/>
              </a:lnSpc>
              <a:buFont typeface="Wingdings" pitchFamily="2" charset="2"/>
              <a:buNone/>
              <a:defRPr/>
            </a:pPr>
            <a:r>
              <a:rPr lang="en-US" altLang="zh-CN" sz="2400" b="0" kern="0" dirty="0"/>
              <a:t>	teacher t;</a:t>
            </a:r>
          </a:p>
          <a:p>
            <a:pPr>
              <a:lnSpc>
                <a:spcPct val="80000"/>
              </a:lnSpc>
              <a:buFont typeface="Wingdings" pitchFamily="2" charset="2"/>
              <a:buNone/>
              <a:defRPr/>
            </a:pPr>
            <a:r>
              <a:rPr lang="en-US" altLang="zh-CN" sz="2400" b="0" kern="0" dirty="0"/>
              <a:t>	pp = &amp;t;</a:t>
            </a:r>
          </a:p>
          <a:p>
            <a:pPr>
              <a:lnSpc>
                <a:spcPct val="80000"/>
              </a:lnSpc>
              <a:buFont typeface="Wingdings" pitchFamily="2" charset="2"/>
              <a:buNone/>
              <a:defRPr/>
            </a:pPr>
            <a:r>
              <a:rPr lang="en-US" altLang="zh-CN" sz="2400" b="0" kern="0" dirty="0"/>
              <a:t>	pp-&gt;</a:t>
            </a:r>
            <a:r>
              <a:rPr lang="en-US" altLang="zh-CN" sz="2400" b="0" kern="0" dirty="0" err="1"/>
              <a:t>showinfo</a:t>
            </a:r>
            <a:r>
              <a:rPr lang="en-US" altLang="zh-CN" sz="2400" b="0" kern="0" dirty="0"/>
              <a:t>( );</a:t>
            </a:r>
          </a:p>
          <a:p>
            <a:pPr>
              <a:lnSpc>
                <a:spcPct val="80000"/>
              </a:lnSpc>
              <a:buFont typeface="Wingdings" pitchFamily="2" charset="2"/>
              <a:buNone/>
              <a:defRPr/>
            </a:pPr>
            <a:r>
              <a:rPr lang="en-US" altLang="zh-CN" sz="2400" b="0" kern="0" dirty="0"/>
              <a:t>	graduate g;</a:t>
            </a:r>
          </a:p>
          <a:p>
            <a:pPr>
              <a:lnSpc>
                <a:spcPct val="80000"/>
              </a:lnSpc>
              <a:buFont typeface="Wingdings" pitchFamily="2" charset="2"/>
              <a:buNone/>
              <a:defRPr/>
            </a:pPr>
            <a:r>
              <a:rPr lang="en-US" altLang="zh-CN" sz="2400" b="0" kern="0" dirty="0"/>
              <a:t>	pp = &amp;g;</a:t>
            </a:r>
          </a:p>
          <a:p>
            <a:pPr>
              <a:lnSpc>
                <a:spcPct val="80000"/>
              </a:lnSpc>
              <a:buFont typeface="Wingdings" pitchFamily="2" charset="2"/>
              <a:buNone/>
              <a:defRPr/>
            </a:pPr>
            <a:r>
              <a:rPr lang="en-US" altLang="zh-CN" sz="2400" b="0" kern="0" dirty="0"/>
              <a:t>	pp-&gt;</a:t>
            </a:r>
            <a:r>
              <a:rPr lang="en-US" altLang="zh-CN" sz="2400" b="0" kern="0" dirty="0" err="1"/>
              <a:t>showinfo</a:t>
            </a:r>
            <a:r>
              <a:rPr lang="en-US" altLang="zh-CN" sz="2400" b="0" kern="0" dirty="0"/>
              <a:t>( );</a:t>
            </a:r>
          </a:p>
          <a:p>
            <a:pPr>
              <a:lnSpc>
                <a:spcPct val="80000"/>
              </a:lnSpc>
              <a:buFont typeface="Wingdings" pitchFamily="2" charset="2"/>
              <a:buNone/>
              <a:defRPr/>
            </a:pPr>
            <a:r>
              <a:rPr lang="en-US" altLang="zh-CN" sz="2400" b="0" kern="0" dirty="0"/>
              <a:t>}</a:t>
            </a:r>
          </a:p>
        </p:txBody>
      </p:sp>
      <p:sp>
        <p:nvSpPr>
          <p:cNvPr id="3" name="Text Box 4"/>
          <p:cNvSpPr txBox="1">
            <a:spLocks noChangeArrowheads="1"/>
          </p:cNvSpPr>
          <p:nvPr/>
        </p:nvSpPr>
        <p:spPr bwMode="auto">
          <a:xfrm>
            <a:off x="7899375" y="600852"/>
            <a:ext cx="4033183" cy="61895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ID: 1</a:t>
            </a:r>
          </a:p>
          <a:p>
            <a:pPr eaLnBrk="1" hangingPunct="1"/>
            <a:r>
              <a:rPr lang="en-US" altLang="zh-CN" sz="2000" b="1"/>
              <a:t>name: jetty</a:t>
            </a:r>
          </a:p>
          <a:p>
            <a:pPr eaLnBrk="1" hangingPunct="1"/>
            <a:r>
              <a:rPr lang="en-US" altLang="zh-CN" sz="2000" b="1"/>
              <a:t>sex: M</a:t>
            </a:r>
          </a:p>
          <a:p>
            <a:pPr eaLnBrk="1" hangingPunct="1"/>
            <a:r>
              <a:rPr lang="en-US" altLang="zh-CN" sz="2000" b="1"/>
              <a:t>from: china</a:t>
            </a:r>
          </a:p>
          <a:p>
            <a:pPr eaLnBrk="1" hangingPunct="1"/>
            <a:r>
              <a:rPr lang="en-US" altLang="zh-CN" sz="2000" b="1"/>
              <a:t>ID: 1</a:t>
            </a:r>
          </a:p>
          <a:p>
            <a:pPr eaLnBrk="1" hangingPunct="1"/>
            <a:r>
              <a:rPr lang="en-US" altLang="zh-CN" sz="2000" b="1"/>
              <a:t>name: jetty</a:t>
            </a:r>
          </a:p>
          <a:p>
            <a:pPr eaLnBrk="1" hangingPunct="1"/>
            <a:r>
              <a:rPr lang="en-US" altLang="zh-CN" sz="2000" b="1"/>
              <a:t>sex: M</a:t>
            </a:r>
          </a:p>
          <a:p>
            <a:pPr eaLnBrk="1" hangingPunct="1"/>
            <a:r>
              <a:rPr lang="en-US" altLang="zh-CN" sz="2000" b="1"/>
              <a:t>from: china</a:t>
            </a:r>
          </a:p>
          <a:p>
            <a:pPr eaLnBrk="1" hangingPunct="1"/>
            <a:r>
              <a:rPr lang="en-US" altLang="zh-CN" sz="2000" b="1"/>
              <a:t>score: 90</a:t>
            </a:r>
          </a:p>
          <a:p>
            <a:pPr eaLnBrk="1" hangingPunct="1"/>
            <a:r>
              <a:rPr lang="en-US" altLang="zh-CN" sz="2000" b="1"/>
              <a:t>ID: 2</a:t>
            </a:r>
          </a:p>
          <a:p>
            <a:pPr eaLnBrk="1" hangingPunct="1"/>
            <a:r>
              <a:rPr lang="en-US" altLang="zh-CN" sz="2000" b="1"/>
              <a:t>name: rose</a:t>
            </a:r>
          </a:p>
          <a:p>
            <a:pPr eaLnBrk="1" hangingPunct="1"/>
            <a:r>
              <a:rPr lang="en-US" altLang="zh-CN" sz="2000" b="1"/>
              <a:t>sex: F</a:t>
            </a:r>
          </a:p>
          <a:p>
            <a:pPr eaLnBrk="1" hangingPunct="1"/>
            <a:r>
              <a:rPr lang="en-US" altLang="zh-CN" sz="2000" b="1"/>
              <a:t>from: American</a:t>
            </a:r>
          </a:p>
          <a:p>
            <a:pPr eaLnBrk="1" hangingPunct="1"/>
            <a:r>
              <a:rPr lang="en-US" altLang="zh-CN" sz="2000" b="1"/>
              <a:t>salary: 2000</a:t>
            </a:r>
          </a:p>
          <a:p>
            <a:pPr eaLnBrk="1" hangingPunct="1"/>
            <a:r>
              <a:rPr lang="en-US" altLang="zh-CN" sz="2000" b="1"/>
              <a:t>ID: 1</a:t>
            </a:r>
          </a:p>
          <a:p>
            <a:pPr eaLnBrk="1" hangingPunct="1"/>
            <a:r>
              <a:rPr lang="en-US" altLang="zh-CN" sz="2000" b="1"/>
              <a:t>name: jetty</a:t>
            </a:r>
          </a:p>
          <a:p>
            <a:pPr eaLnBrk="1" hangingPunct="1"/>
            <a:r>
              <a:rPr lang="en-US" altLang="zh-CN" sz="2000" b="1"/>
              <a:t>sex: M</a:t>
            </a:r>
          </a:p>
          <a:p>
            <a:pPr eaLnBrk="1" hangingPunct="1"/>
            <a:r>
              <a:rPr lang="en-US" altLang="zh-CN" sz="2000" b="1"/>
              <a:t>from: china</a:t>
            </a:r>
          </a:p>
          <a:p>
            <a:pPr eaLnBrk="1" hangingPunct="1"/>
            <a:r>
              <a:rPr lang="en-US" altLang="zh-CN" sz="2000" b="1"/>
              <a:t>score: 90</a:t>
            </a:r>
          </a:p>
          <a:p>
            <a:pPr eaLnBrk="1" hangingPunct="1"/>
            <a:r>
              <a:rPr lang="en-US" altLang="zh-CN" sz="2000" b="1"/>
              <a:t>salary: 1000</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42591" y="27385"/>
            <a:ext cx="612068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16.</a:t>
            </a:r>
            <a:r>
              <a:rPr lang="zh-CN" altLang="en-US" sz="3000" dirty="0">
                <a:solidFill>
                  <a:schemeClr val="bg1"/>
                </a:solidFill>
                <a:latin typeface="Rockwell" pitchFamily="18" charset="0"/>
                <a:ea typeface="微软雅黑" pitchFamily="34" charset="-122"/>
              </a:rPr>
              <a:t>虚函数的作用</a:t>
            </a:r>
            <a:r>
              <a:rPr lang="zh-CN" altLang="en-US" sz="3000" dirty="0" smtClean="0">
                <a:solidFill>
                  <a:schemeClr val="bg1"/>
                </a:solidFill>
                <a:latin typeface="Rockwell" pitchFamily="18" charset="0"/>
                <a:ea typeface="微软雅黑" pitchFamily="34" charset="-122"/>
              </a:rPr>
              <a:t>例子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3685309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up)">
                                      <p:cBhvr>
                                        <p:cTn id="7" dur="500"/>
                                        <p:tgtEl>
                                          <p:spTgt spid="3">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up)">
                                      <p:cBhvr>
                                        <p:cTn id="13" dur="500"/>
                                        <p:tgtEl>
                                          <p:spTgt spid="3">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up)">
                                      <p:cBhvr>
                                        <p:cTn id="16" dur="500"/>
                                        <p:tgtEl>
                                          <p:spTgt spid="3">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500"/>
                                        <p:tgtEl>
                                          <p:spTgt spid="3">
                                            <p:txEl>
                                              <p:pRg st="3" end="3"/>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up)">
                                      <p:cBhvr>
                                        <p:cTn id="22" dur="500"/>
                                        <p:tgtEl>
                                          <p:spTgt spid="3">
                                            <p:txEl>
                                              <p:pRg st="4" end="4"/>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up)">
                                      <p:cBhvr>
                                        <p:cTn id="25" dur="500"/>
                                        <p:tgtEl>
                                          <p:spTgt spid="3">
                                            <p:txEl>
                                              <p:pRg st="5" end="5"/>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up)">
                                      <p:cBhvr>
                                        <p:cTn id="28" dur="500"/>
                                        <p:tgtEl>
                                          <p:spTgt spid="3">
                                            <p:txEl>
                                              <p:pRg st="6" end="6"/>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wipe(up)">
                                      <p:cBhvr>
                                        <p:cTn id="31" dur="500"/>
                                        <p:tgtEl>
                                          <p:spTgt spid="3">
                                            <p:txEl>
                                              <p:pRg st="7" end="7"/>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wipe(up)">
                                      <p:cBhvr>
                                        <p:cTn id="34" dur="500"/>
                                        <p:tgtEl>
                                          <p:spTgt spid="3">
                                            <p:txEl>
                                              <p:pRg st="8" end="8"/>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wipe(up)">
                                      <p:cBhvr>
                                        <p:cTn id="37" dur="500"/>
                                        <p:tgtEl>
                                          <p:spTgt spid="3">
                                            <p:txEl>
                                              <p:pRg st="9" end="9"/>
                                            </p:txEl>
                                          </p:spTgt>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wipe(up)">
                                      <p:cBhvr>
                                        <p:cTn id="40" dur="500"/>
                                        <p:tgtEl>
                                          <p:spTgt spid="3">
                                            <p:txEl>
                                              <p:pRg st="10" end="10"/>
                                            </p:txEl>
                                          </p:spTgt>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Effect transition="in" filter="wipe(up)">
                                      <p:cBhvr>
                                        <p:cTn id="43" dur="500"/>
                                        <p:tgtEl>
                                          <p:spTgt spid="3">
                                            <p:txEl>
                                              <p:pRg st="11" end="11"/>
                                            </p:txEl>
                                          </p:spTgt>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wipe(up)">
                                      <p:cBhvr>
                                        <p:cTn id="46" dur="500"/>
                                        <p:tgtEl>
                                          <p:spTgt spid="3">
                                            <p:txEl>
                                              <p:pRg st="12" end="12"/>
                                            </p:txEl>
                                          </p:spTgt>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animEffect transition="in" filter="wipe(up)">
                                      <p:cBhvr>
                                        <p:cTn id="49" dur="500"/>
                                        <p:tgtEl>
                                          <p:spTgt spid="3">
                                            <p:txEl>
                                              <p:pRg st="13" end="13"/>
                                            </p:txEl>
                                          </p:spTgt>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
                                            <p:txEl>
                                              <p:pRg st="14" end="14"/>
                                            </p:txEl>
                                          </p:spTgt>
                                        </p:tgtEl>
                                        <p:attrNameLst>
                                          <p:attrName>style.visibility</p:attrName>
                                        </p:attrNameLst>
                                      </p:cBhvr>
                                      <p:to>
                                        <p:strVal val="visible"/>
                                      </p:to>
                                    </p:set>
                                    <p:animEffect transition="in" filter="wipe(up)">
                                      <p:cBhvr>
                                        <p:cTn id="52" dur="500"/>
                                        <p:tgtEl>
                                          <p:spTgt spid="3">
                                            <p:txEl>
                                              <p:pRg st="14" end="14"/>
                                            </p:txEl>
                                          </p:spTgt>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animEffect transition="in" filter="wipe(up)">
                                      <p:cBhvr>
                                        <p:cTn id="55" dur="500"/>
                                        <p:tgtEl>
                                          <p:spTgt spid="3">
                                            <p:txEl>
                                              <p:pRg st="15" end="15"/>
                                            </p:txEl>
                                          </p:spTgt>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3">
                                            <p:txEl>
                                              <p:pRg st="16" end="16"/>
                                            </p:txEl>
                                          </p:spTgt>
                                        </p:tgtEl>
                                        <p:attrNameLst>
                                          <p:attrName>style.visibility</p:attrName>
                                        </p:attrNameLst>
                                      </p:cBhvr>
                                      <p:to>
                                        <p:strVal val="visible"/>
                                      </p:to>
                                    </p:set>
                                    <p:animEffect transition="in" filter="wipe(up)">
                                      <p:cBhvr>
                                        <p:cTn id="58" dur="500"/>
                                        <p:tgtEl>
                                          <p:spTgt spid="3">
                                            <p:txEl>
                                              <p:pRg st="16" end="16"/>
                                            </p:txEl>
                                          </p:spTgt>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
                                            <p:txEl>
                                              <p:pRg st="17" end="17"/>
                                            </p:txEl>
                                          </p:spTgt>
                                        </p:tgtEl>
                                        <p:attrNameLst>
                                          <p:attrName>style.visibility</p:attrName>
                                        </p:attrNameLst>
                                      </p:cBhvr>
                                      <p:to>
                                        <p:strVal val="visible"/>
                                      </p:to>
                                    </p:set>
                                    <p:animEffect transition="in" filter="wipe(up)">
                                      <p:cBhvr>
                                        <p:cTn id="61" dur="500"/>
                                        <p:tgtEl>
                                          <p:spTgt spid="3">
                                            <p:txEl>
                                              <p:pRg st="17" end="17"/>
                                            </p:txEl>
                                          </p:spTgt>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3">
                                            <p:txEl>
                                              <p:pRg st="18" end="18"/>
                                            </p:txEl>
                                          </p:spTgt>
                                        </p:tgtEl>
                                        <p:attrNameLst>
                                          <p:attrName>style.visibility</p:attrName>
                                        </p:attrNameLst>
                                      </p:cBhvr>
                                      <p:to>
                                        <p:strVal val="visible"/>
                                      </p:to>
                                    </p:set>
                                    <p:animEffect transition="in" filter="wipe(up)">
                                      <p:cBhvr>
                                        <p:cTn id="64" dur="500"/>
                                        <p:tgtEl>
                                          <p:spTgt spid="3">
                                            <p:txEl>
                                              <p:pRg st="18" end="18"/>
                                            </p:txEl>
                                          </p:spTgt>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3">
                                            <p:txEl>
                                              <p:pRg st="19" end="19"/>
                                            </p:txEl>
                                          </p:spTgt>
                                        </p:tgtEl>
                                        <p:attrNameLst>
                                          <p:attrName>style.visibility</p:attrName>
                                        </p:attrNameLst>
                                      </p:cBhvr>
                                      <p:to>
                                        <p:strVal val="visible"/>
                                      </p:to>
                                    </p:set>
                                    <p:animEffect transition="in" filter="wipe(up)">
                                      <p:cBhvr>
                                        <p:cTn id="67" dur="500"/>
                                        <p:tgtEl>
                                          <p:spTgt spid="3">
                                            <p:txEl>
                                              <p:pRg st="19" end="19"/>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5" presetClass="emph" presetSubtype="0" fill="hold" nodeType="clickEffect">
                                  <p:stCondLst>
                                    <p:cond delay="0"/>
                                  </p:stCondLst>
                                  <p:childTnLst>
                                    <p:anim calcmode="discrete" valueType="str">
                                      <p:cBhvr>
                                        <p:cTn id="71" dur="1000" fill="hold"/>
                                        <p:tgtEl>
                                          <p:spTgt spid="2">
                                            <p:txEl>
                                              <p:pRg st="4" end="4"/>
                                            </p:txEl>
                                          </p:spTgt>
                                        </p:tgtEl>
                                        <p:attrNameLst>
                                          <p:attrName>style.visibility</p:attrName>
                                        </p:attrNameLst>
                                      </p:cBhvr>
                                      <p:tavLst>
                                        <p:tav tm="0">
                                          <p:val>
                                            <p:strVal val="hidden"/>
                                          </p:val>
                                        </p:tav>
                                        <p:tav tm="50000">
                                          <p:val>
                                            <p:strVal val="visible"/>
                                          </p:val>
                                        </p:tav>
                                      </p:tavLst>
                                    </p:anim>
                                  </p:childTnLst>
                                </p:cTn>
                              </p:par>
                              <p:par>
                                <p:cTn id="72" presetID="35" presetClass="emph" presetSubtype="0" fill="hold" nodeType="withEffect">
                                  <p:stCondLst>
                                    <p:cond delay="0"/>
                                  </p:stCondLst>
                                  <p:childTnLst>
                                    <p:anim calcmode="discrete" valueType="str">
                                      <p:cBhvr>
                                        <p:cTn id="73" dur="1000" fill="hold"/>
                                        <p:tgtEl>
                                          <p:spTgt spid="2">
                                            <p:txEl>
                                              <p:pRg st="5" end="5"/>
                                            </p:txEl>
                                          </p:spTgt>
                                        </p:tgtEl>
                                        <p:attrNameLst>
                                          <p:attrName>style.visibility</p:attrName>
                                        </p:attrNameLst>
                                      </p:cBhvr>
                                      <p:tavLst>
                                        <p:tav tm="0">
                                          <p:val>
                                            <p:strVal val="hidden"/>
                                          </p:val>
                                        </p:tav>
                                        <p:tav tm="50000">
                                          <p:val>
                                            <p:strVal val="visible"/>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35" presetClass="emph" presetSubtype="0" fill="hold" nodeType="clickEffect">
                                  <p:stCondLst>
                                    <p:cond delay="0"/>
                                  </p:stCondLst>
                                  <p:childTnLst>
                                    <p:anim calcmode="discrete" valueType="str">
                                      <p:cBhvr>
                                        <p:cTn id="77" dur="1000" fill="hold"/>
                                        <p:tgtEl>
                                          <p:spTgt spid="3">
                                            <p:txEl>
                                              <p:pRg st="0" end="0"/>
                                            </p:txEl>
                                          </p:spTgt>
                                        </p:tgtEl>
                                        <p:attrNameLst>
                                          <p:attrName>style.visibility</p:attrName>
                                        </p:attrNameLst>
                                      </p:cBhvr>
                                      <p:tavLst>
                                        <p:tav tm="0">
                                          <p:val>
                                            <p:strVal val="hidden"/>
                                          </p:val>
                                        </p:tav>
                                        <p:tav tm="50000">
                                          <p:val>
                                            <p:strVal val="visible"/>
                                          </p:val>
                                        </p:tav>
                                      </p:tavLst>
                                    </p:anim>
                                  </p:childTnLst>
                                </p:cTn>
                              </p:par>
                              <p:par>
                                <p:cTn id="78" presetID="35" presetClass="emph" presetSubtype="0" fill="hold" nodeType="withEffect">
                                  <p:stCondLst>
                                    <p:cond delay="0"/>
                                  </p:stCondLst>
                                  <p:childTnLst>
                                    <p:anim calcmode="discrete" valueType="str">
                                      <p:cBhvr>
                                        <p:cTn id="79" dur="1000" fill="hold"/>
                                        <p:tgtEl>
                                          <p:spTgt spid="3">
                                            <p:txEl>
                                              <p:pRg st="1" end="1"/>
                                            </p:txEl>
                                          </p:spTgt>
                                        </p:tgtEl>
                                        <p:attrNameLst>
                                          <p:attrName>style.visibility</p:attrName>
                                        </p:attrNameLst>
                                      </p:cBhvr>
                                      <p:tavLst>
                                        <p:tav tm="0">
                                          <p:val>
                                            <p:strVal val="hidden"/>
                                          </p:val>
                                        </p:tav>
                                        <p:tav tm="50000">
                                          <p:val>
                                            <p:strVal val="visible"/>
                                          </p:val>
                                        </p:tav>
                                      </p:tavLst>
                                    </p:anim>
                                  </p:childTnLst>
                                </p:cTn>
                              </p:par>
                              <p:par>
                                <p:cTn id="80" presetID="35" presetClass="emph" presetSubtype="0" fill="hold" nodeType="withEffect">
                                  <p:stCondLst>
                                    <p:cond delay="0"/>
                                  </p:stCondLst>
                                  <p:childTnLst>
                                    <p:anim calcmode="discrete" valueType="str">
                                      <p:cBhvr>
                                        <p:cTn id="81" dur="1000" fill="hold"/>
                                        <p:tgtEl>
                                          <p:spTgt spid="3">
                                            <p:txEl>
                                              <p:pRg st="2" end="2"/>
                                            </p:txEl>
                                          </p:spTgt>
                                        </p:tgtEl>
                                        <p:attrNameLst>
                                          <p:attrName>style.visibility</p:attrName>
                                        </p:attrNameLst>
                                      </p:cBhvr>
                                      <p:tavLst>
                                        <p:tav tm="0">
                                          <p:val>
                                            <p:strVal val="hidden"/>
                                          </p:val>
                                        </p:tav>
                                        <p:tav tm="50000">
                                          <p:val>
                                            <p:strVal val="visible"/>
                                          </p:val>
                                        </p:tav>
                                      </p:tavLst>
                                    </p:anim>
                                  </p:childTnLst>
                                </p:cTn>
                              </p:par>
                              <p:par>
                                <p:cTn id="82" presetID="35" presetClass="emph" presetSubtype="0" fill="hold" nodeType="withEffect">
                                  <p:stCondLst>
                                    <p:cond delay="0"/>
                                  </p:stCondLst>
                                  <p:childTnLst>
                                    <p:anim calcmode="discrete" valueType="str">
                                      <p:cBhvr>
                                        <p:cTn id="83" dur="1000" fill="hold"/>
                                        <p:tgtEl>
                                          <p:spTgt spid="3">
                                            <p:txEl>
                                              <p:pRg st="3" end="3"/>
                                            </p:txEl>
                                          </p:spTgt>
                                        </p:tgtEl>
                                        <p:attrNameLst>
                                          <p:attrName>style.visibility</p:attrName>
                                        </p:attrNameLst>
                                      </p:cBhvr>
                                      <p:tavLst>
                                        <p:tav tm="0">
                                          <p:val>
                                            <p:strVal val="hidden"/>
                                          </p:val>
                                        </p:tav>
                                        <p:tav tm="50000">
                                          <p:val>
                                            <p:strVal val="visible"/>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35" presetClass="emph" presetSubtype="0" fill="hold" nodeType="clickEffect">
                                  <p:stCondLst>
                                    <p:cond delay="0"/>
                                  </p:stCondLst>
                                  <p:childTnLst>
                                    <p:anim calcmode="discrete" valueType="str">
                                      <p:cBhvr>
                                        <p:cTn id="87" dur="1000" fill="hold"/>
                                        <p:tgtEl>
                                          <p:spTgt spid="2">
                                            <p:txEl>
                                              <p:pRg st="7" end="7"/>
                                            </p:txEl>
                                          </p:spTgt>
                                        </p:tgtEl>
                                        <p:attrNameLst>
                                          <p:attrName>style.visibility</p:attrName>
                                        </p:attrNameLst>
                                      </p:cBhvr>
                                      <p:tavLst>
                                        <p:tav tm="0">
                                          <p:val>
                                            <p:strVal val="hidden"/>
                                          </p:val>
                                        </p:tav>
                                        <p:tav tm="50000">
                                          <p:val>
                                            <p:strVal val="visible"/>
                                          </p:val>
                                        </p:tav>
                                      </p:tavLst>
                                    </p:anim>
                                  </p:childTnLst>
                                </p:cTn>
                              </p:par>
                              <p:par>
                                <p:cTn id="88" presetID="35" presetClass="emph" presetSubtype="0" fill="hold" nodeType="withEffect">
                                  <p:stCondLst>
                                    <p:cond delay="0"/>
                                  </p:stCondLst>
                                  <p:childTnLst>
                                    <p:anim calcmode="discrete" valueType="str">
                                      <p:cBhvr>
                                        <p:cTn id="89" dur="1000" fill="hold"/>
                                        <p:tgtEl>
                                          <p:spTgt spid="2">
                                            <p:txEl>
                                              <p:pRg st="8" end="8"/>
                                            </p:txEl>
                                          </p:spTgt>
                                        </p:tgtEl>
                                        <p:attrNameLst>
                                          <p:attrName>style.visibility</p:attrName>
                                        </p:attrNameLst>
                                      </p:cBhvr>
                                      <p:tavLst>
                                        <p:tav tm="0">
                                          <p:val>
                                            <p:strVal val="hidden"/>
                                          </p:val>
                                        </p:tav>
                                        <p:tav tm="50000">
                                          <p:val>
                                            <p:strVal val="visible"/>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35" presetClass="emph" presetSubtype="0" fill="hold" nodeType="clickEffect">
                                  <p:stCondLst>
                                    <p:cond delay="0"/>
                                  </p:stCondLst>
                                  <p:childTnLst>
                                    <p:anim calcmode="discrete" valueType="str">
                                      <p:cBhvr>
                                        <p:cTn id="93" dur="1000" fill="hold"/>
                                        <p:tgtEl>
                                          <p:spTgt spid="3">
                                            <p:txEl>
                                              <p:pRg st="4" end="4"/>
                                            </p:txEl>
                                          </p:spTgt>
                                        </p:tgtEl>
                                        <p:attrNameLst>
                                          <p:attrName>style.visibility</p:attrName>
                                        </p:attrNameLst>
                                      </p:cBhvr>
                                      <p:tavLst>
                                        <p:tav tm="0">
                                          <p:val>
                                            <p:strVal val="hidden"/>
                                          </p:val>
                                        </p:tav>
                                        <p:tav tm="50000">
                                          <p:val>
                                            <p:strVal val="visible"/>
                                          </p:val>
                                        </p:tav>
                                      </p:tavLst>
                                    </p:anim>
                                  </p:childTnLst>
                                </p:cTn>
                              </p:par>
                              <p:par>
                                <p:cTn id="94" presetID="35" presetClass="emph" presetSubtype="0" fill="hold" nodeType="withEffect">
                                  <p:stCondLst>
                                    <p:cond delay="0"/>
                                  </p:stCondLst>
                                  <p:childTnLst>
                                    <p:anim calcmode="discrete" valueType="str">
                                      <p:cBhvr>
                                        <p:cTn id="95" dur="1000" fill="hold"/>
                                        <p:tgtEl>
                                          <p:spTgt spid="3">
                                            <p:txEl>
                                              <p:pRg st="5" end="5"/>
                                            </p:txEl>
                                          </p:spTgt>
                                        </p:tgtEl>
                                        <p:attrNameLst>
                                          <p:attrName>style.visibility</p:attrName>
                                        </p:attrNameLst>
                                      </p:cBhvr>
                                      <p:tavLst>
                                        <p:tav tm="0">
                                          <p:val>
                                            <p:strVal val="hidden"/>
                                          </p:val>
                                        </p:tav>
                                        <p:tav tm="50000">
                                          <p:val>
                                            <p:strVal val="visible"/>
                                          </p:val>
                                        </p:tav>
                                      </p:tavLst>
                                    </p:anim>
                                  </p:childTnLst>
                                </p:cTn>
                              </p:par>
                              <p:par>
                                <p:cTn id="96" presetID="35" presetClass="emph" presetSubtype="0" fill="hold" nodeType="withEffect">
                                  <p:stCondLst>
                                    <p:cond delay="0"/>
                                  </p:stCondLst>
                                  <p:childTnLst>
                                    <p:anim calcmode="discrete" valueType="str">
                                      <p:cBhvr>
                                        <p:cTn id="97" dur="1000" fill="hold"/>
                                        <p:tgtEl>
                                          <p:spTgt spid="3">
                                            <p:txEl>
                                              <p:pRg st="6" end="6"/>
                                            </p:txEl>
                                          </p:spTgt>
                                        </p:tgtEl>
                                        <p:attrNameLst>
                                          <p:attrName>style.visibility</p:attrName>
                                        </p:attrNameLst>
                                      </p:cBhvr>
                                      <p:tavLst>
                                        <p:tav tm="0">
                                          <p:val>
                                            <p:strVal val="hidden"/>
                                          </p:val>
                                        </p:tav>
                                        <p:tav tm="50000">
                                          <p:val>
                                            <p:strVal val="visible"/>
                                          </p:val>
                                        </p:tav>
                                      </p:tavLst>
                                    </p:anim>
                                  </p:childTnLst>
                                </p:cTn>
                              </p:par>
                              <p:par>
                                <p:cTn id="98" presetID="35" presetClass="emph" presetSubtype="0" fill="hold" nodeType="withEffect">
                                  <p:stCondLst>
                                    <p:cond delay="0"/>
                                  </p:stCondLst>
                                  <p:childTnLst>
                                    <p:anim calcmode="discrete" valueType="str">
                                      <p:cBhvr>
                                        <p:cTn id="99" dur="1000" fill="hold"/>
                                        <p:tgtEl>
                                          <p:spTgt spid="3">
                                            <p:txEl>
                                              <p:pRg st="7" end="7"/>
                                            </p:txEl>
                                          </p:spTgt>
                                        </p:tgtEl>
                                        <p:attrNameLst>
                                          <p:attrName>style.visibility</p:attrName>
                                        </p:attrNameLst>
                                      </p:cBhvr>
                                      <p:tavLst>
                                        <p:tav tm="0">
                                          <p:val>
                                            <p:strVal val="hidden"/>
                                          </p:val>
                                        </p:tav>
                                        <p:tav tm="50000">
                                          <p:val>
                                            <p:strVal val="visible"/>
                                          </p:val>
                                        </p:tav>
                                      </p:tavLst>
                                    </p:anim>
                                  </p:childTnLst>
                                </p:cTn>
                              </p:par>
                              <p:par>
                                <p:cTn id="100" presetID="35" presetClass="emph" presetSubtype="0" fill="hold" nodeType="withEffect">
                                  <p:stCondLst>
                                    <p:cond delay="0"/>
                                  </p:stCondLst>
                                  <p:childTnLst>
                                    <p:anim calcmode="discrete" valueType="str">
                                      <p:cBhvr>
                                        <p:cTn id="101" dur="1000" fill="hold"/>
                                        <p:tgtEl>
                                          <p:spTgt spid="3">
                                            <p:txEl>
                                              <p:pRg st="8" end="8"/>
                                            </p:txEl>
                                          </p:spTgt>
                                        </p:tgtEl>
                                        <p:attrNameLst>
                                          <p:attrName>style.visibility</p:attrName>
                                        </p:attrNameLst>
                                      </p:cBhvr>
                                      <p:tavLst>
                                        <p:tav tm="0">
                                          <p:val>
                                            <p:strVal val="hidden"/>
                                          </p:val>
                                        </p:tav>
                                        <p:tav tm="50000">
                                          <p:val>
                                            <p:strVal val="visible"/>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35" presetClass="emph" presetSubtype="0" fill="hold" nodeType="clickEffect">
                                  <p:stCondLst>
                                    <p:cond delay="0"/>
                                  </p:stCondLst>
                                  <p:childTnLst>
                                    <p:anim calcmode="discrete" valueType="str">
                                      <p:cBhvr>
                                        <p:cTn id="105" dur="1000" fill="hold"/>
                                        <p:tgtEl>
                                          <p:spTgt spid="2">
                                            <p:txEl>
                                              <p:pRg st="10" end="10"/>
                                            </p:txEl>
                                          </p:spTgt>
                                        </p:tgtEl>
                                        <p:attrNameLst>
                                          <p:attrName>style.visibility</p:attrName>
                                        </p:attrNameLst>
                                      </p:cBhvr>
                                      <p:tavLst>
                                        <p:tav tm="0">
                                          <p:val>
                                            <p:strVal val="hidden"/>
                                          </p:val>
                                        </p:tav>
                                        <p:tav tm="50000">
                                          <p:val>
                                            <p:strVal val="visible"/>
                                          </p:val>
                                        </p:tav>
                                      </p:tavLst>
                                    </p:anim>
                                  </p:childTnLst>
                                </p:cTn>
                              </p:par>
                              <p:par>
                                <p:cTn id="106" presetID="35" presetClass="emph" presetSubtype="0" fill="hold" nodeType="withEffect">
                                  <p:stCondLst>
                                    <p:cond delay="0"/>
                                  </p:stCondLst>
                                  <p:childTnLst>
                                    <p:anim calcmode="discrete" valueType="str">
                                      <p:cBhvr>
                                        <p:cTn id="107" dur="1000" fill="hold"/>
                                        <p:tgtEl>
                                          <p:spTgt spid="2">
                                            <p:txEl>
                                              <p:pRg st="11" end="11"/>
                                            </p:txEl>
                                          </p:spTgt>
                                        </p:tgtEl>
                                        <p:attrNameLst>
                                          <p:attrName>style.visibility</p:attrName>
                                        </p:attrNameLst>
                                      </p:cBhvr>
                                      <p:tavLst>
                                        <p:tav tm="0">
                                          <p:val>
                                            <p:strVal val="hidden"/>
                                          </p:val>
                                        </p:tav>
                                        <p:tav tm="50000">
                                          <p:val>
                                            <p:strVal val="visible"/>
                                          </p:val>
                                        </p:tav>
                                      </p:tavLst>
                                    </p:anim>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5" presetClass="emph" presetSubtype="0" fill="hold" nodeType="clickEffect">
                                  <p:stCondLst>
                                    <p:cond delay="0"/>
                                  </p:stCondLst>
                                  <p:childTnLst>
                                    <p:anim calcmode="discrete" valueType="str">
                                      <p:cBhvr>
                                        <p:cTn id="111" dur="1000" fill="hold"/>
                                        <p:tgtEl>
                                          <p:spTgt spid="3">
                                            <p:txEl>
                                              <p:pRg st="9" end="9"/>
                                            </p:txEl>
                                          </p:spTgt>
                                        </p:tgtEl>
                                        <p:attrNameLst>
                                          <p:attrName>style.visibility</p:attrName>
                                        </p:attrNameLst>
                                      </p:cBhvr>
                                      <p:tavLst>
                                        <p:tav tm="0">
                                          <p:val>
                                            <p:strVal val="hidden"/>
                                          </p:val>
                                        </p:tav>
                                        <p:tav tm="50000">
                                          <p:val>
                                            <p:strVal val="visible"/>
                                          </p:val>
                                        </p:tav>
                                      </p:tavLst>
                                    </p:anim>
                                  </p:childTnLst>
                                </p:cTn>
                              </p:par>
                              <p:par>
                                <p:cTn id="112" presetID="35" presetClass="emph" presetSubtype="0" fill="hold" nodeType="withEffect">
                                  <p:stCondLst>
                                    <p:cond delay="0"/>
                                  </p:stCondLst>
                                  <p:childTnLst>
                                    <p:anim calcmode="discrete" valueType="str">
                                      <p:cBhvr>
                                        <p:cTn id="113" dur="1000" fill="hold"/>
                                        <p:tgtEl>
                                          <p:spTgt spid="3">
                                            <p:txEl>
                                              <p:pRg st="10" end="10"/>
                                            </p:txEl>
                                          </p:spTgt>
                                        </p:tgtEl>
                                        <p:attrNameLst>
                                          <p:attrName>style.visibility</p:attrName>
                                        </p:attrNameLst>
                                      </p:cBhvr>
                                      <p:tavLst>
                                        <p:tav tm="0">
                                          <p:val>
                                            <p:strVal val="hidden"/>
                                          </p:val>
                                        </p:tav>
                                        <p:tav tm="50000">
                                          <p:val>
                                            <p:strVal val="visible"/>
                                          </p:val>
                                        </p:tav>
                                      </p:tavLst>
                                    </p:anim>
                                  </p:childTnLst>
                                </p:cTn>
                              </p:par>
                              <p:par>
                                <p:cTn id="114" presetID="35" presetClass="emph" presetSubtype="0" fill="hold" nodeType="withEffect">
                                  <p:stCondLst>
                                    <p:cond delay="0"/>
                                  </p:stCondLst>
                                  <p:childTnLst>
                                    <p:anim calcmode="discrete" valueType="str">
                                      <p:cBhvr>
                                        <p:cTn id="115" dur="1000" fill="hold"/>
                                        <p:tgtEl>
                                          <p:spTgt spid="3">
                                            <p:txEl>
                                              <p:pRg st="11" end="11"/>
                                            </p:txEl>
                                          </p:spTgt>
                                        </p:tgtEl>
                                        <p:attrNameLst>
                                          <p:attrName>style.visibility</p:attrName>
                                        </p:attrNameLst>
                                      </p:cBhvr>
                                      <p:tavLst>
                                        <p:tav tm="0">
                                          <p:val>
                                            <p:strVal val="hidden"/>
                                          </p:val>
                                        </p:tav>
                                        <p:tav tm="50000">
                                          <p:val>
                                            <p:strVal val="visible"/>
                                          </p:val>
                                        </p:tav>
                                      </p:tavLst>
                                    </p:anim>
                                  </p:childTnLst>
                                </p:cTn>
                              </p:par>
                              <p:par>
                                <p:cTn id="116" presetID="35" presetClass="emph" presetSubtype="0" fill="hold" nodeType="withEffect">
                                  <p:stCondLst>
                                    <p:cond delay="0"/>
                                  </p:stCondLst>
                                  <p:childTnLst>
                                    <p:anim calcmode="discrete" valueType="str">
                                      <p:cBhvr>
                                        <p:cTn id="117" dur="1000" fill="hold"/>
                                        <p:tgtEl>
                                          <p:spTgt spid="3">
                                            <p:txEl>
                                              <p:pRg st="12" end="12"/>
                                            </p:txEl>
                                          </p:spTgt>
                                        </p:tgtEl>
                                        <p:attrNameLst>
                                          <p:attrName>style.visibility</p:attrName>
                                        </p:attrNameLst>
                                      </p:cBhvr>
                                      <p:tavLst>
                                        <p:tav tm="0">
                                          <p:val>
                                            <p:strVal val="hidden"/>
                                          </p:val>
                                        </p:tav>
                                        <p:tav tm="50000">
                                          <p:val>
                                            <p:strVal val="visible"/>
                                          </p:val>
                                        </p:tav>
                                      </p:tavLst>
                                    </p:anim>
                                  </p:childTnLst>
                                </p:cTn>
                              </p:par>
                              <p:par>
                                <p:cTn id="118" presetID="35" presetClass="emph" presetSubtype="0" fill="hold" nodeType="withEffect">
                                  <p:stCondLst>
                                    <p:cond delay="0"/>
                                  </p:stCondLst>
                                  <p:childTnLst>
                                    <p:anim calcmode="discrete" valueType="str">
                                      <p:cBhvr>
                                        <p:cTn id="119" dur="1000" fill="hold"/>
                                        <p:tgtEl>
                                          <p:spTgt spid="3">
                                            <p:txEl>
                                              <p:pRg st="13" end="13"/>
                                            </p:txEl>
                                          </p:spTgt>
                                        </p:tgtEl>
                                        <p:attrNameLst>
                                          <p:attrName>style.visibility</p:attrName>
                                        </p:attrNameLst>
                                      </p:cBhvr>
                                      <p:tavLst>
                                        <p:tav tm="0">
                                          <p:val>
                                            <p:strVal val="hidden"/>
                                          </p:val>
                                        </p:tav>
                                        <p:tav tm="50000">
                                          <p:val>
                                            <p:strVal val="visible"/>
                                          </p:val>
                                        </p:tav>
                                      </p:tavLst>
                                    </p:anim>
                                  </p:childTnLst>
                                </p:cTn>
                              </p:par>
                            </p:childTnLst>
                          </p:cTn>
                        </p:par>
                      </p:childTnLst>
                    </p:cTn>
                  </p:par>
                  <p:par>
                    <p:cTn id="120" fill="hold" nodeType="clickPar">
                      <p:stCondLst>
                        <p:cond delay="indefinite"/>
                      </p:stCondLst>
                      <p:childTnLst>
                        <p:par>
                          <p:cTn id="121" fill="hold" nodeType="withGroup">
                            <p:stCondLst>
                              <p:cond delay="0"/>
                            </p:stCondLst>
                            <p:childTnLst>
                              <p:par>
                                <p:cTn id="122" presetID="35" presetClass="emph" presetSubtype="0" fill="hold" nodeType="clickEffect">
                                  <p:stCondLst>
                                    <p:cond delay="0"/>
                                  </p:stCondLst>
                                  <p:childTnLst>
                                    <p:anim calcmode="discrete" valueType="str">
                                      <p:cBhvr>
                                        <p:cTn id="123" dur="1000" fill="hold"/>
                                        <p:tgtEl>
                                          <p:spTgt spid="2">
                                            <p:txEl>
                                              <p:pRg st="13" end="13"/>
                                            </p:txEl>
                                          </p:spTgt>
                                        </p:tgtEl>
                                        <p:attrNameLst>
                                          <p:attrName>style.visibility</p:attrName>
                                        </p:attrNameLst>
                                      </p:cBhvr>
                                      <p:tavLst>
                                        <p:tav tm="0">
                                          <p:val>
                                            <p:strVal val="hidden"/>
                                          </p:val>
                                        </p:tav>
                                        <p:tav tm="50000">
                                          <p:val>
                                            <p:strVal val="visible"/>
                                          </p:val>
                                        </p:tav>
                                      </p:tavLst>
                                    </p:anim>
                                  </p:childTnLst>
                                </p:cTn>
                              </p:par>
                              <p:par>
                                <p:cTn id="124" presetID="35" presetClass="emph" presetSubtype="0" fill="hold" nodeType="withEffect">
                                  <p:stCondLst>
                                    <p:cond delay="0"/>
                                  </p:stCondLst>
                                  <p:childTnLst>
                                    <p:anim calcmode="discrete" valueType="str">
                                      <p:cBhvr>
                                        <p:cTn id="125" dur="1000" fill="hold"/>
                                        <p:tgtEl>
                                          <p:spTgt spid="2">
                                            <p:txEl>
                                              <p:pRg st="14" end="14"/>
                                            </p:txEl>
                                          </p:spTgt>
                                        </p:tgtEl>
                                        <p:attrNameLst>
                                          <p:attrName>style.visibility</p:attrName>
                                        </p:attrNameLst>
                                      </p:cBhvr>
                                      <p:tavLst>
                                        <p:tav tm="0">
                                          <p:val>
                                            <p:strVal val="hidden"/>
                                          </p:val>
                                        </p:tav>
                                        <p:tav tm="50000">
                                          <p:val>
                                            <p:strVal val="visible"/>
                                          </p:val>
                                        </p:tav>
                                      </p:tavLst>
                                    </p:anim>
                                  </p:childTnLst>
                                </p:cTn>
                              </p:par>
                            </p:childTnLst>
                          </p:cTn>
                        </p:par>
                      </p:childTnLst>
                    </p:cTn>
                  </p:par>
                  <p:par>
                    <p:cTn id="126" fill="hold" nodeType="clickPar">
                      <p:stCondLst>
                        <p:cond delay="indefinite"/>
                      </p:stCondLst>
                      <p:childTnLst>
                        <p:par>
                          <p:cTn id="127" fill="hold" nodeType="withGroup">
                            <p:stCondLst>
                              <p:cond delay="0"/>
                            </p:stCondLst>
                            <p:childTnLst>
                              <p:par>
                                <p:cTn id="128" presetID="35" presetClass="emph" presetSubtype="0" fill="hold" nodeType="clickEffect">
                                  <p:stCondLst>
                                    <p:cond delay="0"/>
                                  </p:stCondLst>
                                  <p:childTnLst>
                                    <p:anim calcmode="discrete" valueType="str">
                                      <p:cBhvr>
                                        <p:cTn id="129" dur="1000" fill="hold"/>
                                        <p:tgtEl>
                                          <p:spTgt spid="3">
                                            <p:txEl>
                                              <p:pRg st="14" end="14"/>
                                            </p:txEl>
                                          </p:spTgt>
                                        </p:tgtEl>
                                        <p:attrNameLst>
                                          <p:attrName>style.visibility</p:attrName>
                                        </p:attrNameLst>
                                      </p:cBhvr>
                                      <p:tavLst>
                                        <p:tav tm="0">
                                          <p:val>
                                            <p:strVal val="hidden"/>
                                          </p:val>
                                        </p:tav>
                                        <p:tav tm="50000">
                                          <p:val>
                                            <p:strVal val="visible"/>
                                          </p:val>
                                        </p:tav>
                                      </p:tavLst>
                                    </p:anim>
                                  </p:childTnLst>
                                </p:cTn>
                              </p:par>
                              <p:par>
                                <p:cTn id="130" presetID="35" presetClass="emph" presetSubtype="0" fill="hold" nodeType="withEffect">
                                  <p:stCondLst>
                                    <p:cond delay="0"/>
                                  </p:stCondLst>
                                  <p:childTnLst>
                                    <p:anim calcmode="discrete" valueType="str">
                                      <p:cBhvr>
                                        <p:cTn id="131" dur="1000" fill="hold"/>
                                        <p:tgtEl>
                                          <p:spTgt spid="3">
                                            <p:txEl>
                                              <p:pRg st="15" end="15"/>
                                            </p:txEl>
                                          </p:spTgt>
                                        </p:tgtEl>
                                        <p:attrNameLst>
                                          <p:attrName>style.visibility</p:attrName>
                                        </p:attrNameLst>
                                      </p:cBhvr>
                                      <p:tavLst>
                                        <p:tav tm="0">
                                          <p:val>
                                            <p:strVal val="hidden"/>
                                          </p:val>
                                        </p:tav>
                                        <p:tav tm="50000">
                                          <p:val>
                                            <p:strVal val="visible"/>
                                          </p:val>
                                        </p:tav>
                                      </p:tavLst>
                                    </p:anim>
                                  </p:childTnLst>
                                </p:cTn>
                              </p:par>
                              <p:par>
                                <p:cTn id="132" presetID="35" presetClass="emph" presetSubtype="0" fill="hold" nodeType="withEffect">
                                  <p:stCondLst>
                                    <p:cond delay="0"/>
                                  </p:stCondLst>
                                  <p:childTnLst>
                                    <p:anim calcmode="discrete" valueType="str">
                                      <p:cBhvr>
                                        <p:cTn id="133" dur="1000" fill="hold"/>
                                        <p:tgtEl>
                                          <p:spTgt spid="3">
                                            <p:txEl>
                                              <p:pRg st="16" end="16"/>
                                            </p:txEl>
                                          </p:spTgt>
                                        </p:tgtEl>
                                        <p:attrNameLst>
                                          <p:attrName>style.visibility</p:attrName>
                                        </p:attrNameLst>
                                      </p:cBhvr>
                                      <p:tavLst>
                                        <p:tav tm="0">
                                          <p:val>
                                            <p:strVal val="hidden"/>
                                          </p:val>
                                        </p:tav>
                                        <p:tav tm="50000">
                                          <p:val>
                                            <p:strVal val="visible"/>
                                          </p:val>
                                        </p:tav>
                                      </p:tavLst>
                                    </p:anim>
                                  </p:childTnLst>
                                </p:cTn>
                              </p:par>
                              <p:par>
                                <p:cTn id="134" presetID="35" presetClass="emph" presetSubtype="0" fill="hold" nodeType="withEffect">
                                  <p:stCondLst>
                                    <p:cond delay="0"/>
                                  </p:stCondLst>
                                  <p:childTnLst>
                                    <p:anim calcmode="discrete" valueType="str">
                                      <p:cBhvr>
                                        <p:cTn id="135" dur="1000" fill="hold"/>
                                        <p:tgtEl>
                                          <p:spTgt spid="3">
                                            <p:txEl>
                                              <p:pRg st="17" end="17"/>
                                            </p:txEl>
                                          </p:spTgt>
                                        </p:tgtEl>
                                        <p:attrNameLst>
                                          <p:attrName>style.visibility</p:attrName>
                                        </p:attrNameLst>
                                      </p:cBhvr>
                                      <p:tavLst>
                                        <p:tav tm="0">
                                          <p:val>
                                            <p:strVal val="hidden"/>
                                          </p:val>
                                        </p:tav>
                                        <p:tav tm="50000">
                                          <p:val>
                                            <p:strVal val="visible"/>
                                          </p:val>
                                        </p:tav>
                                      </p:tavLst>
                                    </p:anim>
                                  </p:childTnLst>
                                </p:cTn>
                              </p:par>
                              <p:par>
                                <p:cTn id="136" presetID="35" presetClass="emph" presetSubtype="0" fill="hold" nodeType="withEffect">
                                  <p:stCondLst>
                                    <p:cond delay="0"/>
                                  </p:stCondLst>
                                  <p:childTnLst>
                                    <p:anim calcmode="discrete" valueType="str">
                                      <p:cBhvr>
                                        <p:cTn id="137" dur="1000" fill="hold"/>
                                        <p:tgtEl>
                                          <p:spTgt spid="3">
                                            <p:txEl>
                                              <p:pRg st="18" end="18"/>
                                            </p:txEl>
                                          </p:spTgt>
                                        </p:tgtEl>
                                        <p:attrNameLst>
                                          <p:attrName>style.visibility</p:attrName>
                                        </p:attrNameLst>
                                      </p:cBhvr>
                                      <p:tavLst>
                                        <p:tav tm="0">
                                          <p:val>
                                            <p:strVal val="hidden"/>
                                          </p:val>
                                        </p:tav>
                                        <p:tav tm="50000">
                                          <p:val>
                                            <p:strVal val="visible"/>
                                          </p:val>
                                        </p:tav>
                                      </p:tavLst>
                                    </p:anim>
                                  </p:childTnLst>
                                </p:cTn>
                              </p:par>
                              <p:par>
                                <p:cTn id="138" presetID="35" presetClass="emph" presetSubtype="0" fill="hold" nodeType="withEffect">
                                  <p:stCondLst>
                                    <p:cond delay="0"/>
                                  </p:stCondLst>
                                  <p:childTnLst>
                                    <p:anim calcmode="discrete" valueType="str">
                                      <p:cBhvr>
                                        <p:cTn id="139" dur="1000" fill="hold"/>
                                        <p:tgtEl>
                                          <p:spTgt spid="3">
                                            <p:txEl>
                                              <p:pRg st="19" end="19"/>
                                            </p:txEl>
                                          </p:spTgt>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122511"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803548" y="398"/>
            <a:ext cx="6193457"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0. </a:t>
            </a:r>
            <a:r>
              <a:rPr lang="zh-CN" altLang="en-US" sz="3000" dirty="0" smtClean="0">
                <a:solidFill>
                  <a:schemeClr val="bg1"/>
                </a:solidFill>
                <a:latin typeface="Rockwell" pitchFamily="18" charset="0"/>
                <a:ea typeface="微软雅黑" pitchFamily="34" charset="-122"/>
              </a:rPr>
              <a:t> </a:t>
            </a:r>
            <a:endParaRPr lang="zh-CN" altLang="en-US" sz="3000" dirty="0">
              <a:solidFill>
                <a:schemeClr val="bg1"/>
              </a:solidFill>
              <a:latin typeface="Rockwell" pitchFamily="18" charset="0"/>
              <a:ea typeface="微软雅黑" pitchFamily="34" charset="-122"/>
            </a:endParaRPr>
          </a:p>
        </p:txBody>
      </p:sp>
      <p:sp>
        <p:nvSpPr>
          <p:cNvPr id="3" name="Rectangle 2"/>
          <p:cNvSpPr>
            <a:spLocks noChangeArrowheads="1"/>
          </p:cNvSpPr>
          <p:nvPr/>
        </p:nvSpPr>
        <p:spPr bwMode="auto">
          <a:xfrm>
            <a:off x="74626" y="765498"/>
            <a:ext cx="5592501" cy="612411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#include</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&lt;iostream&gt;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using</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namespace</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std</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class</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Shape</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protected</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000000"/>
                </a:solidFill>
                <a:latin typeface="Courier New" panose="02070309020205020404" pitchFamily="49" charset="0"/>
                <a:cs typeface="Courier New" panose="02070309020205020404" pitchFamily="49" charset="0"/>
              </a:rPr>
              <a:t> </a:t>
            </a:r>
            <a:r>
              <a:rPr lang="en-US" altLang="zh-CN" sz="1200" dirty="0" smtClean="0">
                <a:solidFill>
                  <a:srgbClr val="000000"/>
                </a:solidFill>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int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width</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height</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public</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Shape</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int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int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b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666600"/>
                </a:solidFill>
                <a:latin typeface="Courier New" panose="02070309020205020404" pitchFamily="49" charset="0"/>
                <a:cs typeface="Courier New" panose="02070309020205020404" pitchFamily="49" charset="0"/>
              </a:rPr>
              <a:t> </a:t>
            </a:r>
            <a:r>
              <a:rPr lang="en-US" altLang="zh-CN" sz="1200" dirty="0" smtClean="0">
                <a:solidFill>
                  <a:srgbClr val="666600"/>
                </a:solidFill>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width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height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b</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int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area</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cout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"Parent class area :"</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endl</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return</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class</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Rectangle</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public</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Shape</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public</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000000"/>
                </a:solidFill>
                <a:latin typeface="Courier New" panose="02070309020205020404" pitchFamily="49" charset="0"/>
                <a:cs typeface="Courier New" panose="02070309020205020404" pitchFamily="49" charset="0"/>
              </a:rPr>
              <a:t> </a:t>
            </a:r>
            <a:r>
              <a:rPr lang="en-US" altLang="zh-CN" sz="1200" dirty="0" smtClean="0">
                <a:solidFill>
                  <a:srgbClr val="000000"/>
                </a:solidFill>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Rectangle</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int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int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b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endPar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666600"/>
                </a:solidFill>
                <a:latin typeface="Courier New" panose="02070309020205020404" pitchFamily="49" charset="0"/>
                <a:cs typeface="Courier New" panose="02070309020205020404" pitchFamily="49" charset="0"/>
              </a:rPr>
              <a:t> </a:t>
            </a:r>
            <a:r>
              <a:rPr lang="en-US" altLang="zh-CN" sz="1200" dirty="0" smtClean="0">
                <a:solidFill>
                  <a:srgbClr val="666600"/>
                </a:solidFill>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Shape</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b</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int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area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000000"/>
                </a:solidFill>
                <a:latin typeface="Courier New" panose="02070309020205020404" pitchFamily="49" charset="0"/>
                <a:cs typeface="Courier New" panose="02070309020205020404" pitchFamily="49" charset="0"/>
              </a:rPr>
              <a:t> </a:t>
            </a:r>
            <a:r>
              <a:rPr lang="en-US" altLang="zh-CN" sz="1200" dirty="0" smtClean="0">
                <a:solidFill>
                  <a:srgbClr val="000000"/>
                </a:solidFill>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cout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"Rectangle class area :"</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endl</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000000"/>
                </a:solidFill>
                <a:latin typeface="Courier New" panose="02070309020205020404" pitchFamily="49" charset="0"/>
                <a:cs typeface="Courier New" panose="02070309020205020404" pitchFamily="49" charset="0"/>
              </a:rPr>
              <a:t> </a:t>
            </a:r>
            <a:r>
              <a:rPr lang="en-US" altLang="zh-CN" sz="1200" dirty="0" smtClean="0">
                <a:solidFill>
                  <a:srgbClr val="000000"/>
                </a:solidFill>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return</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width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height</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000000"/>
                </a:solidFill>
                <a:latin typeface="Courier New" panose="02070309020205020404" pitchFamily="49" charset="0"/>
                <a:cs typeface="Courier New" panose="02070309020205020404" pitchFamily="49" charset="0"/>
              </a:rPr>
              <a:t> </a:t>
            </a:r>
            <a:r>
              <a:rPr lang="en-US" altLang="zh-CN" sz="1200" dirty="0" smtClean="0">
                <a:solidFill>
                  <a:srgbClr val="000000"/>
                </a:solidFill>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class</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Triangle</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public</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Shape</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public</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Triangle</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int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int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b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Shape</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b</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int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area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000000"/>
                </a:solidFill>
                <a:latin typeface="Courier New" panose="02070309020205020404" pitchFamily="49" charset="0"/>
                <a:cs typeface="Courier New" panose="02070309020205020404" pitchFamily="49" charset="0"/>
              </a:rPr>
              <a:t> </a:t>
            </a:r>
            <a:r>
              <a:rPr lang="en-US" altLang="zh-CN" sz="1200" dirty="0" smtClean="0">
                <a:solidFill>
                  <a:srgbClr val="000000"/>
                </a:solidFill>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cout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"Triangle class area :"</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&lt;&lt;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endl</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000000"/>
                </a:solidFill>
                <a:latin typeface="Courier New" panose="02070309020205020404" pitchFamily="49" charset="0"/>
                <a:cs typeface="Courier New" panose="02070309020205020404" pitchFamily="49" charset="0"/>
              </a:rPr>
              <a:t> </a:t>
            </a:r>
            <a:r>
              <a:rPr lang="en-US" altLang="zh-CN" sz="1200" dirty="0" smtClean="0">
                <a:solidFill>
                  <a:srgbClr val="000000"/>
                </a:solidFill>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return</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width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height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2</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000000"/>
                </a:solidFill>
                <a:latin typeface="Courier New" panose="02070309020205020404" pitchFamily="49" charset="0"/>
                <a:cs typeface="Courier New" panose="02070309020205020404" pitchFamily="49" charset="0"/>
              </a:rPr>
              <a:t> </a:t>
            </a:r>
            <a:r>
              <a:rPr lang="en-US" altLang="zh-CN" sz="1200" dirty="0" smtClean="0">
                <a:solidFill>
                  <a:srgbClr val="000000"/>
                </a:solidFill>
                <a:latin typeface="Courier New" panose="02070309020205020404" pitchFamily="49" charset="0"/>
                <a:cs typeface="Courier New" panose="02070309020205020404" pitchFamily="49" charset="0"/>
              </a:rPr>
              <a:t>   </a:t>
            </a: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2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p:txBody>
      </p:sp>
      <p:sp>
        <p:nvSpPr>
          <p:cNvPr id="15" name="Rectangle 2"/>
          <p:cNvSpPr>
            <a:spLocks noChangeArrowheads="1"/>
          </p:cNvSpPr>
          <p:nvPr/>
        </p:nvSpPr>
        <p:spPr bwMode="auto">
          <a:xfrm>
            <a:off x="6027167" y="981522"/>
            <a:ext cx="6902980" cy="206146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Main function for the program</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int</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main</a:t>
            </a:r>
            <a:r>
              <a:rPr kumimoji="0" lang="zh-CN"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    </a:t>
            </a:r>
            <a:r>
              <a:rPr kumimoji="0" lang="zh-CN" altLang="zh-CN" sz="11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Shape</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shape</a:t>
            </a:r>
            <a:r>
              <a:rPr kumimoji="0" lang="zh-CN"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    </a:t>
            </a:r>
            <a:r>
              <a:rPr kumimoji="0" lang="zh-CN" altLang="zh-CN" sz="11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Rectangle</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rec</a:t>
            </a:r>
            <a:r>
              <a:rPr kumimoji="0" lang="zh-CN"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1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10</a:t>
            </a:r>
            <a:r>
              <a:rPr kumimoji="0" lang="zh-CN"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1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7</a:t>
            </a:r>
            <a:r>
              <a:rPr kumimoji="0" lang="zh-CN"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    </a:t>
            </a:r>
            <a:r>
              <a:rPr kumimoji="0" lang="zh-CN" altLang="zh-CN" sz="11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Triangle</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tri</a:t>
            </a:r>
            <a:r>
              <a:rPr kumimoji="0" lang="zh-CN"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1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10</a:t>
            </a:r>
            <a:r>
              <a:rPr kumimoji="0" lang="zh-CN"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1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5</a:t>
            </a:r>
            <a:r>
              <a:rPr kumimoji="0" lang="zh-CN"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store the address of Rectangle</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shape </a:t>
            </a:r>
            <a:r>
              <a:rPr kumimoji="0" lang="zh-CN"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rec</a:t>
            </a:r>
            <a:r>
              <a:rPr kumimoji="0" lang="zh-CN"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call rectangle area.</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shape</a:t>
            </a:r>
            <a:r>
              <a:rPr kumimoji="0" lang="zh-CN"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area</a:t>
            </a:r>
            <a:r>
              <a:rPr kumimoji="0" lang="zh-CN"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store the address of Triangle</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shape </a:t>
            </a:r>
            <a:r>
              <a:rPr kumimoji="0" lang="zh-CN"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&amp;</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tri</a:t>
            </a:r>
            <a:r>
              <a:rPr kumimoji="0" lang="zh-CN"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100" b="0" i="0" u="none" strike="noStrike" cap="none" normalizeH="0" baseline="0" dirty="0" smtClean="0">
                <a:ln>
                  <a:noFill/>
                </a:ln>
                <a:solidFill>
                  <a:srgbClr val="880000"/>
                </a:solidFill>
                <a:effectLst/>
                <a:latin typeface="Courier New" panose="02070309020205020404" pitchFamily="49" charset="0"/>
                <a:cs typeface="Courier New" panose="02070309020205020404" pitchFamily="49" charset="0"/>
              </a:rPr>
              <a:t>// call triangle area.</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shape</a:t>
            </a:r>
            <a:r>
              <a:rPr kumimoji="0" lang="zh-CN"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area</a:t>
            </a:r>
            <a:r>
              <a:rPr kumimoji="0" lang="zh-CN"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    </a:t>
            </a:r>
            <a:r>
              <a:rPr kumimoji="0" lang="zh-CN" altLang="zh-CN" sz="1100" b="0" i="0" u="none" strike="noStrike" cap="none" normalizeH="0" baseline="0" dirty="0" smtClean="0">
                <a:ln>
                  <a:noFill/>
                </a:ln>
                <a:solidFill>
                  <a:srgbClr val="000088"/>
                </a:solidFill>
                <a:effectLst/>
                <a:latin typeface="Courier New" panose="02070309020205020404" pitchFamily="49" charset="0"/>
                <a:cs typeface="Courier New" panose="02070309020205020404" pitchFamily="49" charset="0"/>
              </a:rPr>
              <a:t>return</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zh-CN" altLang="zh-CN" sz="11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0</a:t>
            </a:r>
            <a:r>
              <a:rPr kumimoji="0" lang="zh-CN"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altLang="zh-CN"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zh-CN" altLang="zh-CN" sz="400" b="0" i="0" u="none" strike="noStrike" cap="none" normalizeH="0" baseline="0" dirty="0" smtClean="0">
                <a:ln>
                  <a:noFill/>
                </a:ln>
                <a:solidFill>
                  <a:schemeClr val="tx1"/>
                </a:solidFill>
                <a:effectLst/>
              </a:rPr>
              <a:t> </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3"/>
          <p:cNvSpPr>
            <a:spLocks noChangeArrowheads="1"/>
          </p:cNvSpPr>
          <p:nvPr/>
        </p:nvSpPr>
        <p:spPr bwMode="auto">
          <a:xfrm>
            <a:off x="6027167" y="4268049"/>
            <a:ext cx="5688632" cy="203132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When the above code is compiled and executed, it produces the following result −</a:t>
            </a:r>
            <a:endParaRPr kumimoji="0" lang="zh-CN"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Parent class area : </a:t>
            </a:r>
            <a:endParaRPr kumimoji="0" lang="en-US"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Parent class area :</a:t>
            </a:r>
            <a:r>
              <a:rPr kumimoji="0" lang="zh-CN" altLang="zh-CN" sz="400" b="0" i="0" u="none" strike="noStrike" cap="none" normalizeH="0" baseline="0" dirty="0" smtClean="0">
                <a:ln>
                  <a:noFill/>
                </a:ln>
                <a:solidFill>
                  <a:schemeClr val="tx1"/>
                </a:solidFill>
                <a:effectLst/>
              </a:rPr>
              <a:t> </a:t>
            </a:r>
            <a:endParaRPr kumimoji="0" lang="en-US" altLang="zh-CN" sz="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4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400" b="0" i="0" u="none" strike="noStrike" cap="none" normalizeH="0" baseline="0" dirty="0" smtClean="0">
              <a:ln>
                <a:noFill/>
              </a:ln>
              <a:solidFill>
                <a:schemeClr val="tx1"/>
              </a:solidFill>
              <a:effectLst/>
            </a:endParaRPr>
          </a:p>
          <a:p>
            <a:pPr lvl="0" eaLnBrk="0" hangingPunct="0"/>
            <a:r>
              <a:rPr lang="zh-CN" altLang="en-US" sz="1800" dirty="0" smtClean="0"/>
              <a:t>分析：编译器</a:t>
            </a:r>
            <a:r>
              <a:rPr lang="zh-CN" altLang="en-US" sz="1800" dirty="0"/>
              <a:t>一次将函数</a:t>
            </a:r>
            <a:r>
              <a:rPr lang="en-US" altLang="zh-CN" sz="1800" dirty="0"/>
              <a:t>area</a:t>
            </a:r>
            <a:r>
              <a:rPr lang="zh-CN" altLang="en-US" sz="1800" dirty="0"/>
              <a:t>（）的调用设置为基类中定义的</a:t>
            </a:r>
            <a:r>
              <a:rPr lang="zh-CN" altLang="en-US" sz="1800" dirty="0" smtClean="0"/>
              <a:t>版本， </a:t>
            </a:r>
            <a:r>
              <a:rPr lang="zh-CN" altLang="en-US" sz="1800" dirty="0"/>
              <a:t>这称为函数调用</a:t>
            </a:r>
            <a:r>
              <a:rPr lang="zh-CN" altLang="en-US" sz="1800" dirty="0" smtClean="0"/>
              <a:t>的静态</a:t>
            </a:r>
            <a:r>
              <a:rPr lang="zh-CN" altLang="en-US" sz="1800" dirty="0"/>
              <a:t>链接</a:t>
            </a:r>
            <a:r>
              <a:rPr lang="en-US" altLang="zh-CN" sz="1800" dirty="0"/>
              <a:t>-</a:t>
            </a:r>
            <a:r>
              <a:rPr lang="zh-CN" altLang="en-US" sz="1800" dirty="0"/>
              <a:t>函数调用在程序执行之前是固定的。 有时也称为早期绑定，因为</a:t>
            </a:r>
            <a:r>
              <a:rPr lang="en-US" altLang="zh-CN" sz="1800" dirty="0"/>
              <a:t>area</a:t>
            </a:r>
            <a:r>
              <a:rPr lang="zh-CN" altLang="en-US" sz="1800" dirty="0"/>
              <a:t>（）函数是在程序编译期间设置的。</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94464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ppt_w</p:attrName>
                                        </p:attrNameLst>
                                      </p:cBhvr>
                                      <p:tavLst>
                                        <p:tav tm="0" fmla="#ppt_w*sin(2.5*pi*$)">
                                          <p:val>
                                            <p:fltVal val="0"/>
                                          </p:val>
                                        </p:tav>
                                        <p:tav tm="100000">
                                          <p:val>
                                            <p:fltVal val="1"/>
                                          </p:val>
                                        </p:tav>
                                      </p:tavLst>
                                    </p:anim>
                                    <p:anim calcmode="lin" valueType="num">
                                      <p:cBhvr>
                                        <p:cTn id="9" dur="1000" fill="hold"/>
                                        <p:tgtEl>
                                          <p:spTgt spid="13"/>
                                        </p:tgtEl>
                                        <p:attrNameLst>
                                          <p:attrName>ppt_h</p:attrName>
                                        </p:attrNameLst>
                                      </p:cBhvr>
                                      <p:tavLst>
                                        <p:tav tm="0">
                                          <p:val>
                                            <p:strVal val="#ppt_h"/>
                                          </p:val>
                                        </p:tav>
                                        <p:tav tm="100000">
                                          <p:val>
                                            <p:strVal val="#ppt_h"/>
                                          </p:val>
                                        </p:tav>
                                      </p:tavLst>
                                    </p:anim>
                                  </p:childTnLst>
                                </p:cTn>
                              </p:par>
                            </p:childTnLst>
                          </p:cTn>
                        </p:par>
                        <p:par>
                          <p:cTn id="10" fill="hold">
                            <p:stCondLst>
                              <p:cond delay="1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538162" y="1058314"/>
            <a:ext cx="5886527" cy="54003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400" b="0" kern="0" dirty="0"/>
              <a:t>#include &lt;</a:t>
            </a:r>
            <a:r>
              <a:rPr lang="en-US" altLang="zh-CN" sz="2400" b="0" kern="0" dirty="0" err="1"/>
              <a:t>iostream.h</a:t>
            </a:r>
            <a:r>
              <a:rPr lang="en-US" altLang="zh-CN" sz="2400" b="0" kern="0" dirty="0"/>
              <a:t>&gt;</a:t>
            </a:r>
          </a:p>
          <a:p>
            <a:pPr>
              <a:lnSpc>
                <a:spcPct val="80000"/>
              </a:lnSpc>
              <a:buFont typeface="Wingdings" pitchFamily="2" charset="2"/>
              <a:buNone/>
              <a:defRPr/>
            </a:pPr>
            <a:r>
              <a:rPr lang="en-US" altLang="zh-CN" sz="2400" b="0" kern="0" dirty="0"/>
              <a:t>class base</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r>
              <a:rPr lang="en-US" altLang="zh-CN" sz="2400" b="0" kern="0" dirty="0"/>
              <a:t>public:</a:t>
            </a:r>
          </a:p>
          <a:p>
            <a:pPr>
              <a:lnSpc>
                <a:spcPct val="80000"/>
              </a:lnSpc>
              <a:buFont typeface="Wingdings" pitchFamily="2" charset="2"/>
              <a:buNone/>
              <a:defRPr/>
            </a:pPr>
            <a:r>
              <a:rPr lang="en-US" altLang="zh-CN" sz="2400" b="0" kern="0" dirty="0"/>
              <a:t>	~base( )</a:t>
            </a:r>
          </a:p>
          <a:p>
            <a:pPr>
              <a:lnSpc>
                <a:spcPct val="80000"/>
              </a:lnSpc>
              <a:buFont typeface="Wingdings" pitchFamily="2" charset="2"/>
              <a:buNone/>
              <a:defRPr/>
            </a:pPr>
            <a:r>
              <a:rPr lang="en-US" altLang="zh-CN" sz="2400" b="0" kern="0" dirty="0"/>
              <a:t>	{</a:t>
            </a:r>
            <a:r>
              <a:rPr lang="en-US" altLang="zh-CN" sz="2400" b="0" kern="0" dirty="0" err="1"/>
              <a:t>cout</a:t>
            </a:r>
            <a:r>
              <a:rPr lang="en-US" altLang="zh-CN" sz="2400" b="0" kern="0" dirty="0"/>
              <a:t>&lt;&lt;</a:t>
            </a:r>
            <a:r>
              <a:rPr lang="en-US" altLang="zh-CN" sz="2400" b="0" kern="0" dirty="0" err="1"/>
              <a:t>endl</a:t>
            </a:r>
            <a:endParaRPr lang="en-US" altLang="zh-CN" sz="2400" b="0" kern="0" dirty="0"/>
          </a:p>
          <a:p>
            <a:pPr>
              <a:lnSpc>
                <a:spcPct val="80000"/>
              </a:lnSpc>
              <a:buFont typeface="Wingdings" pitchFamily="2" charset="2"/>
              <a:buNone/>
              <a:defRPr/>
            </a:pPr>
            <a:r>
              <a:rPr lang="en-US" altLang="zh-CN" sz="2400" b="0" kern="0" dirty="0"/>
              <a:t>             &lt;&lt;"base destructor"; }</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r>
              <a:rPr lang="en-US" altLang="zh-CN" sz="2400" b="0" kern="0" dirty="0"/>
              <a:t>class </a:t>
            </a:r>
            <a:r>
              <a:rPr lang="en-US" altLang="zh-CN" sz="2400" b="0" kern="0" dirty="0" err="1"/>
              <a:t>derived:public</a:t>
            </a:r>
            <a:r>
              <a:rPr lang="en-US" altLang="zh-CN" sz="2400" b="0" kern="0" dirty="0"/>
              <a:t> base</a:t>
            </a:r>
          </a:p>
          <a:p>
            <a:pPr>
              <a:lnSpc>
                <a:spcPct val="80000"/>
              </a:lnSpc>
              <a:buFont typeface="Wingdings" pitchFamily="2" charset="2"/>
              <a:buNone/>
              <a:defRPr/>
            </a:pPr>
            <a:r>
              <a:rPr lang="en-US" altLang="zh-CN" sz="2400" b="0" kern="0" dirty="0"/>
              <a:t>{</a:t>
            </a:r>
          </a:p>
          <a:p>
            <a:pPr>
              <a:lnSpc>
                <a:spcPct val="80000"/>
              </a:lnSpc>
              <a:buFont typeface="Wingdings" pitchFamily="2" charset="2"/>
              <a:buNone/>
              <a:defRPr/>
            </a:pPr>
            <a:r>
              <a:rPr lang="en-US" altLang="zh-CN" sz="2400" b="0" kern="0" dirty="0"/>
              <a:t>public:</a:t>
            </a:r>
          </a:p>
          <a:p>
            <a:pPr>
              <a:lnSpc>
                <a:spcPct val="80000"/>
              </a:lnSpc>
              <a:buFont typeface="Wingdings" pitchFamily="2" charset="2"/>
              <a:buNone/>
              <a:defRPr/>
            </a:pPr>
            <a:r>
              <a:rPr lang="en-US" altLang="zh-CN" sz="2400" b="0" kern="0" dirty="0"/>
              <a:t>	~derived( )</a:t>
            </a:r>
          </a:p>
          <a:p>
            <a:pPr>
              <a:lnSpc>
                <a:spcPct val="80000"/>
              </a:lnSpc>
              <a:buFont typeface="Wingdings" pitchFamily="2" charset="2"/>
              <a:buNone/>
              <a:defRPr/>
            </a:pPr>
            <a:r>
              <a:rPr lang="en-US" altLang="zh-CN" sz="2400" b="0" kern="0" dirty="0"/>
              <a:t>	{</a:t>
            </a:r>
            <a:r>
              <a:rPr lang="en-US" altLang="zh-CN" sz="2400" b="0" kern="0" dirty="0" err="1"/>
              <a:t>cout</a:t>
            </a:r>
            <a:r>
              <a:rPr lang="en-US" altLang="zh-CN" sz="2400" b="0" kern="0" dirty="0"/>
              <a:t>&lt;&lt;</a:t>
            </a:r>
            <a:r>
              <a:rPr lang="en-US" altLang="zh-CN" sz="2400" b="0" kern="0" dirty="0" err="1" smtClean="0"/>
              <a:t>endl</a:t>
            </a:r>
            <a:r>
              <a:rPr lang="en-US" altLang="zh-CN" sz="2400" b="0" kern="0" dirty="0" smtClean="0"/>
              <a:t> </a:t>
            </a:r>
            <a:r>
              <a:rPr lang="en-US" altLang="zh-CN" sz="2400" b="0" kern="0" dirty="0"/>
              <a:t>&lt;&lt;"derived destructor";  }</a:t>
            </a:r>
          </a:p>
          <a:p>
            <a:pPr>
              <a:lnSpc>
                <a:spcPct val="80000"/>
              </a:lnSpc>
              <a:buFont typeface="Wingdings" pitchFamily="2" charset="2"/>
              <a:buNone/>
              <a:defRPr/>
            </a:pPr>
            <a:r>
              <a:rPr lang="en-US" altLang="zh-CN" sz="2400" b="0" kern="0" dirty="0"/>
              <a:t>};</a:t>
            </a:r>
          </a:p>
        </p:txBody>
      </p:sp>
      <p:sp>
        <p:nvSpPr>
          <p:cNvPr id="3" name="Text Box 4"/>
          <p:cNvSpPr txBox="1">
            <a:spLocks noChangeArrowheads="1"/>
          </p:cNvSpPr>
          <p:nvPr/>
        </p:nvSpPr>
        <p:spPr bwMode="auto">
          <a:xfrm>
            <a:off x="7395319" y="1058314"/>
            <a:ext cx="392520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t>void main()</a:t>
            </a:r>
          </a:p>
          <a:p>
            <a:pPr eaLnBrk="1" hangingPunct="1"/>
            <a:r>
              <a:rPr lang="en-US" altLang="zh-CN" dirty="0"/>
              <a:t>{ </a:t>
            </a:r>
            <a:endParaRPr lang="en-US" altLang="zh-CN" dirty="0" smtClean="0"/>
          </a:p>
          <a:p>
            <a:pPr eaLnBrk="1" hangingPunct="1"/>
            <a:r>
              <a:rPr lang="en-US" altLang="zh-CN" dirty="0"/>
              <a:t> </a:t>
            </a:r>
            <a:r>
              <a:rPr lang="en-US" altLang="zh-CN" dirty="0" smtClean="0"/>
              <a:t>      base </a:t>
            </a:r>
            <a:r>
              <a:rPr lang="en-US" altLang="zh-CN" dirty="0"/>
              <a:t>*</a:t>
            </a:r>
            <a:r>
              <a:rPr lang="en-US" altLang="zh-CN" dirty="0" err="1"/>
              <a:t>pb</a:t>
            </a:r>
            <a:r>
              <a:rPr lang="en-US" altLang="zh-CN" dirty="0"/>
              <a:t> = new derived;</a:t>
            </a:r>
          </a:p>
          <a:p>
            <a:pPr eaLnBrk="1" hangingPunct="1"/>
            <a:r>
              <a:rPr lang="en-US" altLang="zh-CN" dirty="0"/>
              <a:t>  </a:t>
            </a:r>
            <a:r>
              <a:rPr lang="en-US" altLang="zh-CN" dirty="0" smtClean="0"/>
              <a:t>     delete </a:t>
            </a:r>
            <a:r>
              <a:rPr lang="en-US" altLang="zh-CN" dirty="0" err="1"/>
              <a:t>pb</a:t>
            </a:r>
            <a:r>
              <a:rPr lang="en-US" altLang="zh-CN" dirty="0"/>
              <a:t>;    </a:t>
            </a:r>
            <a:endParaRPr lang="en-US" altLang="zh-CN" dirty="0" smtClean="0"/>
          </a:p>
          <a:p>
            <a:pPr eaLnBrk="1" hangingPunct="1"/>
            <a:r>
              <a:rPr lang="en-US" altLang="zh-CN" dirty="0"/>
              <a:t> </a:t>
            </a:r>
            <a:r>
              <a:rPr lang="en-US" altLang="zh-CN" dirty="0" smtClean="0"/>
              <a:t> }</a:t>
            </a:r>
            <a:endParaRPr lang="en-US" altLang="zh-CN" dirty="0"/>
          </a:p>
        </p:txBody>
      </p:sp>
      <p:sp>
        <p:nvSpPr>
          <p:cNvPr id="4" name="Text Box 5"/>
          <p:cNvSpPr txBox="1">
            <a:spLocks noChangeArrowheads="1"/>
          </p:cNvSpPr>
          <p:nvPr/>
        </p:nvSpPr>
        <p:spPr bwMode="auto">
          <a:xfrm>
            <a:off x="7107472" y="3285299"/>
            <a:ext cx="3169383" cy="946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1" b="1"/>
              <a:t>运行结果如下：</a:t>
            </a:r>
          </a:p>
          <a:p>
            <a:pPr eaLnBrk="1" hangingPunct="1"/>
            <a:r>
              <a:rPr lang="en-US" altLang="zh-CN" sz="2801" b="1"/>
              <a:t>base destructor</a:t>
            </a:r>
          </a:p>
        </p:txBody>
      </p:sp>
      <p:sp>
        <p:nvSpPr>
          <p:cNvPr id="5" name="Text Box 6"/>
          <p:cNvSpPr txBox="1">
            <a:spLocks noChangeArrowheads="1"/>
          </p:cNvSpPr>
          <p:nvPr/>
        </p:nvSpPr>
        <p:spPr bwMode="auto">
          <a:xfrm>
            <a:off x="2210489" y="2492952"/>
            <a:ext cx="2808937" cy="4573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virtual ~base( ) </a:t>
            </a:r>
          </a:p>
        </p:txBody>
      </p:sp>
      <p:sp>
        <p:nvSpPr>
          <p:cNvPr id="6" name="Text Box 7"/>
          <p:cNvSpPr txBox="1">
            <a:spLocks noChangeArrowheads="1"/>
          </p:cNvSpPr>
          <p:nvPr/>
        </p:nvSpPr>
        <p:spPr bwMode="auto">
          <a:xfrm>
            <a:off x="6965652" y="3373196"/>
            <a:ext cx="3852166" cy="137350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1" b="1" dirty="0"/>
              <a:t>再次编译运行结果如下：</a:t>
            </a:r>
          </a:p>
          <a:p>
            <a:pPr eaLnBrk="1" hangingPunct="1"/>
            <a:r>
              <a:rPr lang="en-US" altLang="zh-CN" sz="2801" b="1" dirty="0"/>
              <a:t>derived destructor</a:t>
            </a:r>
          </a:p>
          <a:p>
            <a:pPr eaLnBrk="1" hangingPunct="1"/>
            <a:r>
              <a:rPr lang="en-US" altLang="zh-CN" sz="2801" b="1" dirty="0"/>
              <a:t>base destructor </a:t>
            </a:r>
          </a:p>
        </p:txBody>
      </p:sp>
      <p:pic>
        <p:nvPicPr>
          <p:cNvPr id="9"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p:cNvGrpSpPr>
            <a:grpSpLocks/>
          </p:cNvGrpSpPr>
          <p:nvPr/>
        </p:nvGrpSpPr>
        <p:grpSpPr bwMode="auto">
          <a:xfrm>
            <a:off x="304800" y="71835"/>
            <a:ext cx="466725" cy="468313"/>
            <a:chOff x="1192404" y="608225"/>
            <a:chExt cx="1755828" cy="1759616"/>
          </a:xfrm>
        </p:grpSpPr>
        <p:grpSp>
          <p:nvGrpSpPr>
            <p:cNvPr id="11" name="组合 79"/>
            <p:cNvGrpSpPr>
              <a:grpSpLocks/>
            </p:cNvGrpSpPr>
            <p:nvPr/>
          </p:nvGrpSpPr>
          <p:grpSpPr bwMode="auto">
            <a:xfrm>
              <a:off x="1192404" y="608225"/>
              <a:ext cx="1755828" cy="1759616"/>
              <a:chOff x="6379729" y="2488774"/>
              <a:chExt cx="2513016" cy="2513016"/>
            </a:xfrm>
          </p:grpSpPr>
          <p:sp>
            <p:nvSpPr>
              <p:cNvPr id="13"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4" name="任意多边形 83"/>
              <p:cNvGrpSpPr>
                <a:grpSpLocks/>
              </p:cNvGrpSpPr>
              <p:nvPr/>
            </p:nvGrpSpPr>
            <p:grpSpPr bwMode="auto">
              <a:xfrm>
                <a:off x="6397313" y="2490687"/>
                <a:ext cx="2505748" cy="2500354"/>
                <a:chOff x="1883664" y="1987296"/>
                <a:chExt cx="1322832" cy="1322832"/>
              </a:xfrm>
            </p:grpSpPr>
            <p:pic>
              <p:nvPicPr>
                <p:cNvPr id="15"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2"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7" name="TextBox 64"/>
          <p:cNvSpPr txBox="1">
            <a:spLocks noChangeArrowheads="1"/>
          </p:cNvSpPr>
          <p:nvPr/>
        </p:nvSpPr>
        <p:spPr bwMode="auto">
          <a:xfrm>
            <a:off x="842591" y="27385"/>
            <a:ext cx="612068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17.</a:t>
            </a:r>
            <a:r>
              <a:rPr lang="zh-CN" altLang="en-US" sz="3000" dirty="0">
                <a:solidFill>
                  <a:schemeClr val="bg1"/>
                </a:solidFill>
                <a:latin typeface="Rockwell" pitchFamily="18" charset="0"/>
                <a:ea typeface="微软雅黑" pitchFamily="34" charset="-122"/>
              </a:rPr>
              <a:t>虚析构函数示例</a:t>
            </a:r>
            <a:r>
              <a:rPr lang="en-US" altLang="zh-CN" sz="3000" dirty="0">
                <a:solidFill>
                  <a:schemeClr val="bg1"/>
                </a:solidFill>
                <a:latin typeface="Rockwell" pitchFamily="18" charset="0"/>
                <a:ea typeface="微软雅黑" pitchFamily="34" charset="-122"/>
              </a:rPr>
              <a:t> </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49156966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5" presetClass="emph" presetSubtype="0" fill="hold" nodeType="clickEffect">
                                  <p:stCondLst>
                                    <p:cond delay="0"/>
                                  </p:stCondLst>
                                  <p:childTnLst>
                                    <p:anim calcmode="discrete" valueType="str">
                                      <p:cBhvr>
                                        <p:cTn id="23" dur="1000" fill="hold"/>
                                        <p:tgtEl>
                                          <p:spTgt spid="3">
                                            <p:txEl>
                                              <p:pRg st="1" end="1"/>
                                            </p:txEl>
                                          </p:spTgt>
                                        </p:tgtEl>
                                        <p:attrNameLst>
                                          <p:attrName>style.visibility</p:attrName>
                                        </p:attrNameLst>
                                      </p:cBhvr>
                                      <p:tavLst>
                                        <p:tav tm="0">
                                          <p:val>
                                            <p:strVal val="hidden"/>
                                          </p:val>
                                        </p:tav>
                                        <p:tav tm="50000">
                                          <p:val>
                                            <p:strVal val="visible"/>
                                          </p:val>
                                        </p:tav>
                                      </p:tavLst>
                                    </p:anim>
                                  </p:childTnLst>
                                </p:cTn>
                              </p:par>
                            </p:childTnLst>
                          </p:cTn>
                        </p:par>
                      </p:childTnLst>
                    </p:cTn>
                  </p:par>
                  <p:par>
                    <p:cTn id="24" fill="hold">
                      <p:stCondLst>
                        <p:cond delay="indefinite"/>
                      </p:stCondLst>
                      <p:childTnLst>
                        <p:par>
                          <p:cTn id="25" fill="hold">
                            <p:stCondLst>
                              <p:cond delay="0"/>
                            </p:stCondLst>
                            <p:childTnLst>
                              <p:par>
                                <p:cTn id="26" presetID="35" presetClass="emph" presetSubtype="0" fill="hold" nodeType="clickEffect">
                                  <p:stCondLst>
                                    <p:cond delay="0"/>
                                  </p:stCondLst>
                                  <p:childTnLst>
                                    <p:anim calcmode="discrete" valueType="str">
                                      <p:cBhvr>
                                        <p:cTn id="27" dur="1000" fill="hold"/>
                                        <p:tgtEl>
                                          <p:spTgt spid="3">
                                            <p:txEl>
                                              <p:pRg st="2" end="2"/>
                                            </p:txEl>
                                          </p:spTgt>
                                        </p:tgtEl>
                                        <p:attrNameLst>
                                          <p:attrName>style.visibility</p:attrName>
                                        </p:attrNameLst>
                                      </p:cBhvr>
                                      <p:tavLst>
                                        <p:tav tm="0">
                                          <p:val>
                                            <p:strVal val="hidden"/>
                                          </p:val>
                                        </p:tav>
                                        <p:tav tm="50000">
                                          <p:val>
                                            <p:strVal val="visible"/>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1000"/>
                                        <p:tgtEl>
                                          <p:spTgt spid="5"/>
                                        </p:tgtEl>
                                      </p:cBhvr>
                                    </p:animEffect>
                                  </p:childTnLst>
                                </p:cTn>
                              </p:par>
                            </p:childTnLst>
                          </p:cTn>
                        </p:par>
                        <p:par>
                          <p:cTn id="38" fill="hold" nodeType="afterGroup">
                            <p:stCondLst>
                              <p:cond delay="1000"/>
                            </p:stCondLst>
                            <p:childTnLst>
                              <p:par>
                                <p:cTn id="39" presetID="35" presetClass="emph" presetSubtype="0" fill="hold" grpId="1" nodeType="afterEffect">
                                  <p:stCondLst>
                                    <p:cond delay="0"/>
                                  </p:stCondLst>
                                  <p:childTnLst>
                                    <p:anim calcmode="discrete" valueType="str">
                                      <p:cBhvr>
                                        <p:cTn id="40"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up)">
                                      <p:cBhvr>
                                        <p:cTn id="4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p:bldP spid="5" grpId="0" animBg="1"/>
      <p:bldP spid="5" grpId="1" animBg="1"/>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626568" y="721569"/>
            <a:ext cx="4536504" cy="573378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kern="0" dirty="0"/>
              <a:t>#include &lt;</a:t>
            </a:r>
            <a:r>
              <a:rPr lang="en-US" altLang="zh-CN" sz="2000" kern="0" dirty="0" err="1"/>
              <a:t>iostream.h</a:t>
            </a:r>
            <a:r>
              <a:rPr lang="en-US" altLang="zh-CN" sz="2000" kern="0" dirty="0"/>
              <a:t>&gt;</a:t>
            </a:r>
          </a:p>
          <a:p>
            <a:pPr>
              <a:lnSpc>
                <a:spcPct val="80000"/>
              </a:lnSpc>
              <a:buFont typeface="Wingdings" pitchFamily="2" charset="2"/>
              <a:buNone/>
              <a:defRPr/>
            </a:pPr>
            <a:r>
              <a:rPr lang="en-US" altLang="zh-CN" sz="2000" kern="0" dirty="0"/>
              <a:t>class </a:t>
            </a:r>
            <a:r>
              <a:rPr lang="en-US" altLang="zh-CN" sz="2000" kern="0" dirty="0" smtClean="0"/>
              <a:t>a  {</a:t>
            </a:r>
          </a:p>
          <a:p>
            <a:pPr>
              <a:lnSpc>
                <a:spcPct val="80000"/>
              </a:lnSpc>
              <a:buFont typeface="Wingdings" pitchFamily="2" charset="2"/>
              <a:buNone/>
              <a:defRPr/>
            </a:pPr>
            <a:r>
              <a:rPr lang="en-US" altLang="zh-CN" sz="2000" kern="0" dirty="0" smtClean="0"/>
              <a:t>public</a:t>
            </a:r>
            <a:r>
              <a:rPr lang="en-US" altLang="zh-CN" sz="2000" kern="0" dirty="0"/>
              <a:t>:</a:t>
            </a:r>
          </a:p>
          <a:p>
            <a:pPr>
              <a:lnSpc>
                <a:spcPct val="80000"/>
              </a:lnSpc>
              <a:buFont typeface="Wingdings" pitchFamily="2" charset="2"/>
              <a:buNone/>
              <a:defRPr/>
            </a:pPr>
            <a:r>
              <a:rPr lang="en-US" altLang="zh-CN" sz="2000" kern="0" dirty="0"/>
              <a:t>	virtual void f( )=0;</a:t>
            </a:r>
          </a:p>
          <a:p>
            <a:pPr>
              <a:lnSpc>
                <a:spcPct val="80000"/>
              </a:lnSpc>
              <a:buFont typeface="Wingdings" pitchFamily="2" charset="2"/>
              <a:buNone/>
              <a:defRPr/>
            </a:pPr>
            <a:r>
              <a:rPr lang="en-US" altLang="zh-CN" sz="2000" kern="0" dirty="0"/>
              <a:t>	virtual void g( )=0;</a:t>
            </a:r>
          </a:p>
          <a:p>
            <a:pPr>
              <a:lnSpc>
                <a:spcPct val="80000"/>
              </a:lnSpc>
              <a:buFont typeface="Wingdings" pitchFamily="2" charset="2"/>
              <a:buNone/>
              <a:defRPr/>
            </a:pPr>
            <a:r>
              <a:rPr lang="en-US" altLang="zh-CN" sz="2000" kern="0" dirty="0"/>
              <a:t>  };</a:t>
            </a:r>
          </a:p>
          <a:p>
            <a:pPr>
              <a:lnSpc>
                <a:spcPct val="80000"/>
              </a:lnSpc>
              <a:buFont typeface="Wingdings" pitchFamily="2" charset="2"/>
              <a:buNone/>
              <a:defRPr/>
            </a:pPr>
            <a:r>
              <a:rPr lang="en-US" altLang="zh-CN" sz="2000" kern="0" dirty="0"/>
              <a:t>class b:public </a:t>
            </a:r>
            <a:r>
              <a:rPr lang="en-US" altLang="zh-CN" sz="2000" kern="0" dirty="0" smtClean="0"/>
              <a:t>a  {</a:t>
            </a:r>
          </a:p>
          <a:p>
            <a:pPr>
              <a:lnSpc>
                <a:spcPct val="80000"/>
              </a:lnSpc>
              <a:buFont typeface="Wingdings" pitchFamily="2" charset="2"/>
              <a:buNone/>
              <a:defRPr/>
            </a:pPr>
            <a:r>
              <a:rPr lang="en-US" altLang="zh-CN" sz="2000" kern="0" dirty="0" smtClean="0"/>
              <a:t>public</a:t>
            </a:r>
            <a:r>
              <a:rPr lang="en-US" altLang="zh-CN" sz="2000" kern="0" dirty="0"/>
              <a:t>:</a:t>
            </a:r>
          </a:p>
          <a:p>
            <a:pPr>
              <a:lnSpc>
                <a:spcPct val="80000"/>
              </a:lnSpc>
              <a:buFont typeface="Wingdings" pitchFamily="2" charset="2"/>
              <a:buNone/>
              <a:defRPr/>
            </a:pPr>
            <a:r>
              <a:rPr lang="en-US" altLang="zh-CN" sz="2000" kern="0" dirty="0"/>
              <a:t>	void f( )</a:t>
            </a:r>
          </a:p>
          <a:p>
            <a:pPr>
              <a:lnSpc>
                <a:spcPct val="80000"/>
              </a:lnSpc>
              <a:buFont typeface="Wingdings" pitchFamily="2" charset="2"/>
              <a:buNone/>
              <a:defRPr/>
            </a:pPr>
            <a:r>
              <a:rPr lang="en-US" altLang="zh-CN" sz="2000" kern="0" dirty="0"/>
              <a:t>	{</a:t>
            </a:r>
            <a:r>
              <a:rPr lang="en-US" altLang="zh-CN" sz="2000" kern="0" dirty="0" err="1"/>
              <a:t>cout</a:t>
            </a:r>
            <a:r>
              <a:rPr lang="en-US" altLang="zh-CN" sz="2000" kern="0" dirty="0"/>
              <a:t>&lt;&lt;</a:t>
            </a:r>
            <a:r>
              <a:rPr lang="en-US" altLang="zh-CN" sz="2000" kern="0" dirty="0" err="1"/>
              <a:t>endl</a:t>
            </a:r>
            <a:r>
              <a:rPr lang="en-US" altLang="zh-CN" sz="2000" kern="0" dirty="0"/>
              <a:t>&lt;&lt;"b f"; }</a:t>
            </a:r>
          </a:p>
          <a:p>
            <a:pPr>
              <a:lnSpc>
                <a:spcPct val="80000"/>
              </a:lnSpc>
              <a:buFont typeface="Wingdings" pitchFamily="2" charset="2"/>
              <a:buNone/>
              <a:defRPr/>
            </a:pPr>
            <a:r>
              <a:rPr lang="en-US" altLang="zh-CN" sz="2000" kern="0" dirty="0"/>
              <a:t>  };</a:t>
            </a:r>
          </a:p>
          <a:p>
            <a:pPr>
              <a:lnSpc>
                <a:spcPct val="80000"/>
              </a:lnSpc>
              <a:buFont typeface="Wingdings" pitchFamily="2" charset="2"/>
              <a:buNone/>
              <a:defRPr/>
            </a:pPr>
            <a:r>
              <a:rPr lang="en-US" altLang="zh-CN" sz="2000" kern="0" dirty="0"/>
              <a:t>class c:public </a:t>
            </a:r>
            <a:r>
              <a:rPr lang="en-US" altLang="zh-CN" sz="2000" kern="0" dirty="0" smtClean="0"/>
              <a:t>b  {  </a:t>
            </a:r>
          </a:p>
          <a:p>
            <a:pPr>
              <a:lnSpc>
                <a:spcPct val="80000"/>
              </a:lnSpc>
              <a:buFont typeface="Wingdings" pitchFamily="2" charset="2"/>
              <a:buNone/>
              <a:defRPr/>
            </a:pPr>
            <a:r>
              <a:rPr lang="en-US" altLang="zh-CN" sz="2000" kern="0" dirty="0" smtClean="0"/>
              <a:t>public</a:t>
            </a:r>
            <a:r>
              <a:rPr lang="en-US" altLang="zh-CN" sz="2000" kern="0" dirty="0"/>
              <a:t>:</a:t>
            </a:r>
          </a:p>
          <a:p>
            <a:pPr>
              <a:lnSpc>
                <a:spcPct val="80000"/>
              </a:lnSpc>
              <a:buFont typeface="Wingdings" pitchFamily="2" charset="2"/>
              <a:buNone/>
              <a:defRPr/>
            </a:pPr>
            <a:r>
              <a:rPr lang="en-US" altLang="zh-CN" sz="2000" kern="0" dirty="0"/>
              <a:t>	void f( )</a:t>
            </a:r>
          </a:p>
          <a:p>
            <a:pPr>
              <a:lnSpc>
                <a:spcPct val="80000"/>
              </a:lnSpc>
              <a:buFont typeface="Wingdings" pitchFamily="2" charset="2"/>
              <a:buNone/>
              <a:defRPr/>
            </a:pPr>
            <a:r>
              <a:rPr lang="en-US" altLang="zh-CN" sz="2000" kern="0" dirty="0"/>
              <a:t>	{</a:t>
            </a:r>
            <a:r>
              <a:rPr lang="en-US" altLang="zh-CN" sz="2000" kern="0" dirty="0" err="1"/>
              <a:t>cout</a:t>
            </a:r>
            <a:r>
              <a:rPr lang="en-US" altLang="zh-CN" sz="2000" kern="0" dirty="0"/>
              <a:t>&lt;&lt;</a:t>
            </a:r>
            <a:r>
              <a:rPr lang="en-US" altLang="zh-CN" sz="2000" kern="0" dirty="0" err="1"/>
              <a:t>endl</a:t>
            </a:r>
            <a:r>
              <a:rPr lang="en-US" altLang="zh-CN" sz="2000" kern="0" dirty="0"/>
              <a:t>&lt;&lt;"c f"; }</a:t>
            </a:r>
          </a:p>
          <a:p>
            <a:pPr>
              <a:lnSpc>
                <a:spcPct val="80000"/>
              </a:lnSpc>
              <a:buFont typeface="Wingdings" pitchFamily="2" charset="2"/>
              <a:buNone/>
              <a:defRPr/>
            </a:pPr>
            <a:r>
              <a:rPr lang="en-US" altLang="zh-CN" sz="2000" kern="0" dirty="0"/>
              <a:t>	void g( )</a:t>
            </a:r>
          </a:p>
          <a:p>
            <a:pPr>
              <a:lnSpc>
                <a:spcPct val="80000"/>
              </a:lnSpc>
              <a:buFont typeface="Wingdings" pitchFamily="2" charset="2"/>
              <a:buNone/>
              <a:defRPr/>
            </a:pPr>
            <a:r>
              <a:rPr lang="en-US" altLang="zh-CN" sz="2000" kern="0" dirty="0"/>
              <a:t>	{</a:t>
            </a:r>
            <a:r>
              <a:rPr lang="en-US" altLang="zh-CN" sz="2000" kern="0" dirty="0" err="1"/>
              <a:t>cout</a:t>
            </a:r>
            <a:r>
              <a:rPr lang="en-US" altLang="zh-CN" sz="2000" kern="0" dirty="0"/>
              <a:t>&lt;&lt;</a:t>
            </a:r>
            <a:r>
              <a:rPr lang="en-US" altLang="zh-CN" sz="2000" kern="0" dirty="0" err="1"/>
              <a:t>endl</a:t>
            </a:r>
            <a:r>
              <a:rPr lang="en-US" altLang="zh-CN" sz="2000" kern="0" dirty="0"/>
              <a:t>&lt;&lt;"c g"; }</a:t>
            </a:r>
          </a:p>
          <a:p>
            <a:pPr>
              <a:lnSpc>
                <a:spcPct val="80000"/>
              </a:lnSpc>
              <a:buFont typeface="Wingdings" pitchFamily="2" charset="2"/>
              <a:buNone/>
              <a:defRPr/>
            </a:pPr>
            <a:r>
              <a:rPr lang="en-US" altLang="zh-CN" sz="2000" kern="0" dirty="0"/>
              <a:t>};</a:t>
            </a:r>
          </a:p>
        </p:txBody>
      </p:sp>
      <p:sp>
        <p:nvSpPr>
          <p:cNvPr id="4" name="Text Box 4"/>
          <p:cNvSpPr txBox="1">
            <a:spLocks noChangeArrowheads="1"/>
          </p:cNvSpPr>
          <p:nvPr/>
        </p:nvSpPr>
        <p:spPr bwMode="auto">
          <a:xfrm>
            <a:off x="5378283" y="1341749"/>
            <a:ext cx="3385333"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t>void main( )</a:t>
            </a:r>
          </a:p>
          <a:p>
            <a:pPr eaLnBrk="1" hangingPunct="1"/>
            <a:r>
              <a:rPr lang="en-US" altLang="zh-CN" sz="2000" b="1" dirty="0"/>
              <a:t>{	</a:t>
            </a:r>
            <a:endParaRPr lang="en-US" altLang="zh-CN" sz="2000" b="1" dirty="0" smtClean="0"/>
          </a:p>
          <a:p>
            <a:pPr eaLnBrk="1" hangingPunct="1"/>
            <a:r>
              <a:rPr lang="en-US" altLang="zh-CN" sz="2000" b="1" dirty="0"/>
              <a:t> </a:t>
            </a:r>
            <a:r>
              <a:rPr lang="en-US" altLang="zh-CN" sz="2000" b="1" dirty="0" smtClean="0"/>
              <a:t>            a</a:t>
            </a:r>
            <a:r>
              <a:rPr lang="en-US" altLang="zh-CN" sz="2000" b="1" dirty="0"/>
              <a:t>* pa;</a:t>
            </a:r>
          </a:p>
          <a:p>
            <a:pPr eaLnBrk="1" hangingPunct="1"/>
            <a:r>
              <a:rPr lang="en-US" altLang="zh-CN" sz="2000" b="1" dirty="0"/>
              <a:t>             b x;	</a:t>
            </a:r>
          </a:p>
          <a:p>
            <a:pPr eaLnBrk="1" hangingPunct="1"/>
            <a:r>
              <a:rPr lang="en-US" altLang="zh-CN" sz="2000" b="1" dirty="0"/>
              <a:t>	c y;</a:t>
            </a:r>
          </a:p>
          <a:p>
            <a:pPr eaLnBrk="1" hangingPunct="1"/>
            <a:r>
              <a:rPr lang="en-US" altLang="zh-CN" sz="2000" b="1" dirty="0"/>
              <a:t>	pa = &amp;y;</a:t>
            </a:r>
          </a:p>
          <a:p>
            <a:pPr eaLnBrk="1" hangingPunct="1"/>
            <a:r>
              <a:rPr lang="en-US" altLang="zh-CN" sz="2000" b="1" dirty="0"/>
              <a:t>	pa-&gt;f( );</a:t>
            </a:r>
          </a:p>
          <a:p>
            <a:pPr eaLnBrk="1" hangingPunct="1"/>
            <a:r>
              <a:rPr lang="en-US" altLang="zh-CN" sz="2000" b="1" dirty="0"/>
              <a:t>	pa-&gt;g( ) ;</a:t>
            </a:r>
          </a:p>
          <a:p>
            <a:pPr eaLnBrk="1" hangingPunct="1"/>
            <a:r>
              <a:rPr lang="en-US" altLang="zh-CN" sz="2000" b="1" dirty="0"/>
              <a:t>  }</a:t>
            </a:r>
          </a:p>
        </p:txBody>
      </p:sp>
      <p:sp>
        <p:nvSpPr>
          <p:cNvPr id="5" name="AutoShape 7"/>
          <p:cNvSpPr>
            <a:spLocks noChangeArrowheads="1"/>
          </p:cNvSpPr>
          <p:nvPr/>
        </p:nvSpPr>
        <p:spPr bwMode="auto">
          <a:xfrm>
            <a:off x="7826742" y="2061053"/>
            <a:ext cx="2808937" cy="2088046"/>
          </a:xfrm>
          <a:prstGeom prst="wedgeRoundRectCallout">
            <a:avLst>
              <a:gd name="adj1" fmla="val -75722"/>
              <a:gd name="adj2" fmla="val -46046"/>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 error</a:t>
            </a:r>
            <a:r>
              <a:rPr lang="zh-CN" altLang="en-US" b="1"/>
              <a:t>；</a:t>
            </a:r>
          </a:p>
          <a:p>
            <a:pPr eaLnBrk="1" hangingPunct="1"/>
            <a:r>
              <a:rPr lang="zh-CN" altLang="en-US" b="1"/>
              <a:t>由于</a:t>
            </a:r>
            <a:r>
              <a:rPr lang="en-US" altLang="zh-CN" b="1"/>
              <a:t>b</a:t>
            </a:r>
            <a:r>
              <a:rPr lang="zh-CN" altLang="en-US" b="1"/>
              <a:t>类没有实现纯虚函数</a:t>
            </a:r>
            <a:r>
              <a:rPr lang="en-US" altLang="zh-CN" b="1"/>
              <a:t>g</a:t>
            </a:r>
            <a:r>
              <a:rPr lang="zh-CN" altLang="en-US" b="1"/>
              <a:t>，仍为抽象类，故不能生成对象实例</a:t>
            </a:r>
            <a:r>
              <a:rPr lang="zh-CN" altLang="en-US"/>
              <a:t> </a:t>
            </a:r>
          </a:p>
        </p:txBody>
      </p:sp>
      <p:pic>
        <p:nvPicPr>
          <p:cNvPr id="6"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a:grpSpLocks/>
          </p:cNvGrpSpPr>
          <p:nvPr/>
        </p:nvGrpSpPr>
        <p:grpSpPr bwMode="auto">
          <a:xfrm>
            <a:off x="304800"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842591" y="27385"/>
            <a:ext cx="612068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18.</a:t>
            </a:r>
            <a:r>
              <a:rPr lang="zh-CN" altLang="en-US" sz="3000" dirty="0">
                <a:solidFill>
                  <a:schemeClr val="bg1"/>
                </a:solidFill>
                <a:latin typeface="Rockwell" pitchFamily="18" charset="0"/>
                <a:ea typeface="微软雅黑" pitchFamily="34" charset="-122"/>
              </a:rPr>
              <a:t>虚析构函数</a:t>
            </a:r>
            <a:r>
              <a:rPr lang="zh-CN" altLang="en-US" sz="3000" dirty="0" smtClean="0">
                <a:solidFill>
                  <a:schemeClr val="bg1"/>
                </a:solidFill>
                <a:latin typeface="Rockwell" pitchFamily="18" charset="0"/>
                <a:ea typeface="微软雅黑" pitchFamily="34" charset="-122"/>
              </a:rPr>
              <a:t>示例</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5216463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fill="hold" nodeType="clickEffect">
                                  <p:stCondLst>
                                    <p:cond delay="0"/>
                                  </p:stCondLst>
                                  <p:childTnLst>
                                    <p:anim calcmode="discrete" valueType="str">
                                      <p:cBhvr>
                                        <p:cTn id="6" dur="1000" fill="hold"/>
                                        <p:tgtEl>
                                          <p:spTgt spid="3">
                                            <p:txEl>
                                              <p:pRg st="3" end="3"/>
                                            </p:txEl>
                                          </p:spTgt>
                                        </p:tgtEl>
                                        <p:attrNameLst>
                                          <p:attrName>style.visibility</p:attrName>
                                        </p:attrNameLst>
                                      </p:cBhvr>
                                      <p:tavLst>
                                        <p:tav tm="0">
                                          <p:val>
                                            <p:strVal val="hidden"/>
                                          </p:val>
                                        </p:tav>
                                        <p:tav tm="50000">
                                          <p:val>
                                            <p:strVal val="visible"/>
                                          </p:val>
                                        </p:tav>
                                      </p:tavLst>
                                    </p:anim>
                                  </p:childTnLst>
                                </p:cTn>
                              </p:par>
                              <p:par>
                                <p:cTn id="7" presetID="35" presetClass="emph" presetSubtype="0" fill="hold" nodeType="withEffect">
                                  <p:stCondLst>
                                    <p:cond delay="0"/>
                                  </p:stCondLst>
                                  <p:childTnLst>
                                    <p:anim calcmode="discrete" valueType="str">
                                      <p:cBhvr>
                                        <p:cTn id="8" dur="1000" fill="hold"/>
                                        <p:tgtEl>
                                          <p:spTgt spid="3">
                                            <p:txEl>
                                              <p:pRg st="4" end="4"/>
                                            </p:txEl>
                                          </p:spTgt>
                                        </p:tgtEl>
                                        <p:attrNameLst>
                                          <p:attrName>style.visibility</p:attrName>
                                        </p:attrNameLst>
                                      </p:cBhvr>
                                      <p:tavLst>
                                        <p:tav tm="0">
                                          <p:val>
                                            <p:strVal val="hidden"/>
                                          </p:val>
                                        </p:tav>
                                        <p:tav tm="50000">
                                          <p:val>
                                            <p:strVal val="visible"/>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72308" y="1044818"/>
            <a:ext cx="8231505" cy="54019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kern="0" dirty="0"/>
              <a:t>// </a:t>
            </a:r>
            <a:r>
              <a:rPr lang="en-US" altLang="zh-CN" sz="2000" kern="0" dirty="0" err="1"/>
              <a:t>person.h</a:t>
            </a:r>
            <a:endParaRPr lang="en-US" altLang="zh-CN" sz="2000" kern="0" dirty="0"/>
          </a:p>
          <a:p>
            <a:pPr>
              <a:lnSpc>
                <a:spcPct val="80000"/>
              </a:lnSpc>
              <a:buFont typeface="Wingdings" pitchFamily="2" charset="2"/>
              <a:buNone/>
              <a:defRPr/>
            </a:pPr>
            <a:r>
              <a:rPr lang="en-US" altLang="zh-CN" sz="2000" kern="0" dirty="0"/>
              <a:t>#</a:t>
            </a:r>
            <a:r>
              <a:rPr lang="en-US" altLang="zh-CN" sz="2000" kern="0" dirty="0" err="1"/>
              <a:t>ifndef</a:t>
            </a:r>
            <a:r>
              <a:rPr lang="en-US" altLang="zh-CN" sz="2000" kern="0" dirty="0"/>
              <a:t> _PERSON</a:t>
            </a:r>
          </a:p>
          <a:p>
            <a:pPr>
              <a:lnSpc>
                <a:spcPct val="80000"/>
              </a:lnSpc>
              <a:buFont typeface="Wingdings" pitchFamily="2" charset="2"/>
              <a:buNone/>
              <a:defRPr/>
            </a:pPr>
            <a:r>
              <a:rPr lang="en-US" altLang="zh-CN" sz="2000" kern="0" dirty="0"/>
              <a:t>#define _PERSON</a:t>
            </a:r>
          </a:p>
          <a:p>
            <a:pPr>
              <a:lnSpc>
                <a:spcPct val="80000"/>
              </a:lnSpc>
              <a:buFont typeface="Wingdings" pitchFamily="2" charset="2"/>
              <a:buNone/>
              <a:defRPr/>
            </a:pPr>
            <a:r>
              <a:rPr lang="en-US" altLang="zh-CN" sz="2000" kern="0" dirty="0"/>
              <a:t>class person</a:t>
            </a:r>
          </a:p>
          <a:p>
            <a:pPr>
              <a:lnSpc>
                <a:spcPct val="80000"/>
              </a:lnSpc>
              <a:buFont typeface="Wingdings" pitchFamily="2" charset="2"/>
              <a:buNone/>
              <a:defRPr/>
            </a:pPr>
            <a:r>
              <a:rPr lang="en-US" altLang="zh-CN" sz="2000" kern="0" dirty="0"/>
              <a:t>{</a:t>
            </a:r>
          </a:p>
          <a:p>
            <a:pPr>
              <a:lnSpc>
                <a:spcPct val="80000"/>
              </a:lnSpc>
              <a:buFont typeface="Wingdings" pitchFamily="2" charset="2"/>
              <a:buNone/>
              <a:defRPr/>
            </a:pPr>
            <a:r>
              <a:rPr lang="en-US" altLang="zh-CN" sz="2000" kern="0" dirty="0"/>
              <a:t>public:</a:t>
            </a:r>
          </a:p>
          <a:p>
            <a:pPr>
              <a:lnSpc>
                <a:spcPct val="80000"/>
              </a:lnSpc>
              <a:buFont typeface="Wingdings" pitchFamily="2" charset="2"/>
              <a:buNone/>
              <a:defRPr/>
            </a:pPr>
            <a:r>
              <a:rPr lang="en-US" altLang="zh-CN" sz="2000" kern="0" dirty="0"/>
              <a:t>	void </a:t>
            </a:r>
            <a:r>
              <a:rPr lang="en-US" altLang="zh-CN" sz="2000" kern="0" dirty="0" err="1"/>
              <a:t>setinfo</a:t>
            </a:r>
            <a:r>
              <a:rPr lang="en-US" altLang="zh-CN" sz="2000" kern="0" dirty="0"/>
              <a:t>(</a:t>
            </a:r>
            <a:r>
              <a:rPr lang="en-US" altLang="zh-CN" sz="2000" kern="0" dirty="0" err="1"/>
              <a:t>int</a:t>
            </a:r>
            <a:r>
              <a:rPr lang="en-US" altLang="zh-CN" sz="2000" kern="0" dirty="0"/>
              <a:t> n, char* </a:t>
            </a:r>
            <a:r>
              <a:rPr lang="en-US" altLang="zh-CN" sz="2000" kern="0" dirty="0" err="1"/>
              <a:t>strname</a:t>
            </a:r>
            <a:r>
              <a:rPr lang="en-US" altLang="zh-CN" sz="2000" kern="0" dirty="0"/>
              <a:t>, char s, char* </a:t>
            </a:r>
            <a:r>
              <a:rPr lang="en-US" altLang="zh-CN" sz="2000" kern="0" dirty="0" err="1"/>
              <a:t>strfrom</a:t>
            </a:r>
            <a:r>
              <a:rPr lang="en-US" altLang="zh-CN" sz="2000" kern="0" dirty="0"/>
              <a:t>);</a:t>
            </a:r>
          </a:p>
          <a:p>
            <a:pPr>
              <a:lnSpc>
                <a:spcPct val="80000"/>
              </a:lnSpc>
              <a:buFont typeface="Wingdings" pitchFamily="2" charset="2"/>
              <a:buNone/>
              <a:defRPr/>
            </a:pPr>
            <a:r>
              <a:rPr lang="en-US" altLang="zh-CN" sz="2000" kern="0" dirty="0"/>
              <a:t>	person();</a:t>
            </a:r>
          </a:p>
          <a:p>
            <a:pPr>
              <a:lnSpc>
                <a:spcPct val="80000"/>
              </a:lnSpc>
              <a:buFont typeface="Wingdings" pitchFamily="2" charset="2"/>
              <a:buNone/>
              <a:defRPr/>
            </a:pPr>
            <a:r>
              <a:rPr lang="en-US" altLang="zh-CN" sz="2000" kern="0" dirty="0"/>
              <a:t>	virtual ~person();		// </a:t>
            </a:r>
            <a:r>
              <a:rPr lang="zh-CN" altLang="en-US" sz="2000" kern="0" dirty="0"/>
              <a:t>虚析构函数</a:t>
            </a:r>
          </a:p>
          <a:p>
            <a:pPr>
              <a:lnSpc>
                <a:spcPct val="80000"/>
              </a:lnSpc>
              <a:buFont typeface="Wingdings" pitchFamily="2" charset="2"/>
              <a:buNone/>
              <a:defRPr/>
            </a:pPr>
            <a:r>
              <a:rPr lang="zh-CN" altLang="en-US" sz="2000" kern="0" dirty="0"/>
              <a:t>	</a:t>
            </a:r>
            <a:r>
              <a:rPr lang="en-US" altLang="zh-CN" sz="2000" kern="0" dirty="0"/>
              <a:t>virtual void </a:t>
            </a:r>
            <a:r>
              <a:rPr lang="en-US" altLang="zh-CN" sz="2000" kern="0" dirty="0" err="1"/>
              <a:t>showinfo</a:t>
            </a:r>
            <a:r>
              <a:rPr lang="en-US" altLang="zh-CN" sz="2000" kern="0" dirty="0"/>
              <a:t>()=0;	// </a:t>
            </a:r>
            <a:r>
              <a:rPr lang="zh-CN" altLang="en-US" sz="2000" kern="0" dirty="0"/>
              <a:t>纯虚函数</a:t>
            </a:r>
          </a:p>
          <a:p>
            <a:pPr>
              <a:lnSpc>
                <a:spcPct val="80000"/>
              </a:lnSpc>
              <a:buFont typeface="Wingdings" pitchFamily="2" charset="2"/>
              <a:buNone/>
              <a:defRPr/>
            </a:pPr>
            <a:r>
              <a:rPr lang="en-US" altLang="zh-CN" sz="2000" kern="0" dirty="0"/>
              <a:t>protected:</a:t>
            </a:r>
          </a:p>
          <a:p>
            <a:pPr>
              <a:lnSpc>
                <a:spcPct val="80000"/>
              </a:lnSpc>
              <a:buFont typeface="Wingdings" pitchFamily="2" charset="2"/>
              <a:buNone/>
              <a:defRPr/>
            </a:pPr>
            <a:r>
              <a:rPr lang="en-US" altLang="zh-CN" sz="2000" kern="0" dirty="0"/>
              <a:t>	</a:t>
            </a:r>
            <a:r>
              <a:rPr lang="en-US" altLang="zh-CN" sz="2000" kern="0" dirty="0" err="1"/>
              <a:t>int</a:t>
            </a:r>
            <a:r>
              <a:rPr lang="en-US" altLang="zh-CN" sz="2000" kern="0" dirty="0"/>
              <a:t> id;</a:t>
            </a:r>
          </a:p>
          <a:p>
            <a:pPr>
              <a:lnSpc>
                <a:spcPct val="80000"/>
              </a:lnSpc>
              <a:buFont typeface="Wingdings" pitchFamily="2" charset="2"/>
              <a:buNone/>
              <a:defRPr/>
            </a:pPr>
            <a:r>
              <a:rPr lang="en-US" altLang="zh-CN" sz="2000" kern="0" dirty="0"/>
              <a:t>	char name[10];</a:t>
            </a:r>
          </a:p>
          <a:p>
            <a:pPr>
              <a:lnSpc>
                <a:spcPct val="80000"/>
              </a:lnSpc>
              <a:buFont typeface="Wingdings" pitchFamily="2" charset="2"/>
              <a:buNone/>
              <a:defRPr/>
            </a:pPr>
            <a:r>
              <a:rPr lang="en-US" altLang="zh-CN" sz="2000" kern="0" dirty="0"/>
              <a:t>	char sex;</a:t>
            </a:r>
          </a:p>
          <a:p>
            <a:pPr>
              <a:lnSpc>
                <a:spcPct val="80000"/>
              </a:lnSpc>
              <a:buFont typeface="Wingdings" pitchFamily="2" charset="2"/>
              <a:buNone/>
              <a:defRPr/>
            </a:pPr>
            <a:r>
              <a:rPr lang="en-US" altLang="zh-CN" sz="2000" kern="0" dirty="0"/>
              <a:t>	char from[20];</a:t>
            </a:r>
          </a:p>
          <a:p>
            <a:pPr>
              <a:lnSpc>
                <a:spcPct val="80000"/>
              </a:lnSpc>
              <a:buFont typeface="Wingdings" pitchFamily="2" charset="2"/>
              <a:buNone/>
              <a:defRPr/>
            </a:pPr>
            <a:r>
              <a:rPr lang="en-US" altLang="zh-CN" sz="2000" kern="0" dirty="0"/>
              <a:t>};</a:t>
            </a:r>
          </a:p>
          <a:p>
            <a:pPr>
              <a:lnSpc>
                <a:spcPct val="80000"/>
              </a:lnSpc>
              <a:buFont typeface="Wingdings" pitchFamily="2" charset="2"/>
              <a:buNone/>
              <a:defRPr/>
            </a:pPr>
            <a:r>
              <a:rPr lang="en-US" altLang="zh-CN" sz="2000" kern="0" dirty="0"/>
              <a:t>#</a:t>
            </a:r>
            <a:r>
              <a:rPr lang="en-US" altLang="zh-CN" sz="2000" kern="0" dirty="0" err="1"/>
              <a:t>endif</a:t>
            </a:r>
            <a:endParaRPr lang="en-US" altLang="zh-CN" sz="2000" kern="0" dirty="0"/>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42591" y="27385"/>
            <a:ext cx="612068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19.</a:t>
            </a:r>
            <a:r>
              <a:rPr lang="zh-CN" altLang="en-US" sz="3000" dirty="0" smtClean="0">
                <a:solidFill>
                  <a:schemeClr val="bg1"/>
                </a:solidFill>
                <a:latin typeface="Rockwell" pitchFamily="18" charset="0"/>
                <a:ea typeface="微软雅黑" pitchFamily="34" charset="-122"/>
              </a:rPr>
              <a:t>综合示例</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4239484849"/>
      </p:ext>
    </p:extLst>
  </p:cSld>
  <p:clrMapOvr>
    <a:masterClrMapping/>
  </p:clrMapOvr>
  <p:transition spd="med">
    <p:pull/>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83423" y="1125799"/>
            <a:ext cx="8231505" cy="547337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kern="0"/>
              <a:t>// person.cpp</a:t>
            </a:r>
          </a:p>
          <a:p>
            <a:pPr>
              <a:lnSpc>
                <a:spcPct val="80000"/>
              </a:lnSpc>
              <a:buFont typeface="Wingdings" pitchFamily="2" charset="2"/>
              <a:buNone/>
              <a:defRPr/>
            </a:pPr>
            <a:r>
              <a:rPr lang="en-US" altLang="zh-CN" sz="2000" kern="0"/>
              <a:t>#include "person.h"</a:t>
            </a:r>
          </a:p>
          <a:p>
            <a:pPr>
              <a:lnSpc>
                <a:spcPct val="80000"/>
              </a:lnSpc>
              <a:buFont typeface="Wingdings" pitchFamily="2" charset="2"/>
              <a:buNone/>
              <a:defRPr/>
            </a:pPr>
            <a:r>
              <a:rPr lang="en-US" altLang="zh-CN" sz="2000" kern="0"/>
              <a:t>#include &lt;iostream.h&gt;</a:t>
            </a:r>
          </a:p>
          <a:p>
            <a:pPr>
              <a:lnSpc>
                <a:spcPct val="80000"/>
              </a:lnSpc>
              <a:buFont typeface="Wingdings" pitchFamily="2" charset="2"/>
              <a:buNone/>
              <a:defRPr/>
            </a:pPr>
            <a:r>
              <a:rPr lang="en-US" altLang="zh-CN" sz="2000" kern="0"/>
              <a:t>#include &lt;string.h&gt;</a:t>
            </a:r>
          </a:p>
          <a:p>
            <a:pPr>
              <a:lnSpc>
                <a:spcPct val="80000"/>
              </a:lnSpc>
              <a:buFont typeface="Wingdings" pitchFamily="2" charset="2"/>
              <a:buNone/>
              <a:defRPr/>
            </a:pPr>
            <a:r>
              <a:rPr lang="en-US" altLang="zh-CN" sz="2000" kern="0"/>
              <a:t>person::person()</a:t>
            </a:r>
          </a:p>
          <a:p>
            <a:pPr>
              <a:lnSpc>
                <a:spcPct val="80000"/>
              </a:lnSpc>
              <a:buFont typeface="Wingdings" pitchFamily="2" charset="2"/>
              <a:buNone/>
              <a:defRPr/>
            </a:pPr>
            <a:r>
              <a:rPr lang="en-US" altLang="zh-CN" sz="2000" kern="0"/>
              <a:t>{	setinfo(1, "jetty", 'M', "china");  }</a:t>
            </a:r>
          </a:p>
          <a:p>
            <a:pPr>
              <a:lnSpc>
                <a:spcPct val="80000"/>
              </a:lnSpc>
              <a:buFont typeface="Wingdings" pitchFamily="2" charset="2"/>
              <a:buNone/>
              <a:defRPr/>
            </a:pPr>
            <a:r>
              <a:rPr lang="en-US" altLang="zh-CN" sz="2000" kern="0"/>
              <a:t>person::~person()</a:t>
            </a:r>
          </a:p>
          <a:p>
            <a:pPr>
              <a:lnSpc>
                <a:spcPct val="80000"/>
              </a:lnSpc>
              <a:buFont typeface="Wingdings" pitchFamily="2" charset="2"/>
              <a:buNone/>
              <a:defRPr/>
            </a:pPr>
            <a:r>
              <a:rPr lang="en-US" altLang="zh-CN" sz="2000" kern="0"/>
              <a:t>{</a:t>
            </a:r>
          </a:p>
          <a:p>
            <a:pPr>
              <a:lnSpc>
                <a:spcPct val="80000"/>
              </a:lnSpc>
              <a:buFont typeface="Wingdings" pitchFamily="2" charset="2"/>
              <a:buNone/>
              <a:defRPr/>
            </a:pPr>
            <a:r>
              <a:rPr lang="en-US" altLang="zh-CN" sz="2000" kern="0"/>
              <a:t>	cout&lt;&lt;endl&lt;&lt;"destruct a person";</a:t>
            </a:r>
          </a:p>
          <a:p>
            <a:pPr>
              <a:lnSpc>
                <a:spcPct val="80000"/>
              </a:lnSpc>
              <a:buFont typeface="Wingdings" pitchFamily="2" charset="2"/>
              <a:buNone/>
              <a:defRPr/>
            </a:pPr>
            <a:r>
              <a:rPr lang="en-US" altLang="zh-CN" sz="2000" kern="0"/>
              <a:t>}</a:t>
            </a:r>
          </a:p>
          <a:p>
            <a:pPr>
              <a:lnSpc>
                <a:spcPct val="80000"/>
              </a:lnSpc>
              <a:buFont typeface="Wingdings" pitchFamily="2" charset="2"/>
              <a:buNone/>
              <a:defRPr/>
            </a:pPr>
            <a:r>
              <a:rPr lang="en-US" altLang="zh-CN" sz="2000" kern="0"/>
              <a:t>void person::setinfo(int n, char* strname, char s, char* strfrom)</a:t>
            </a:r>
          </a:p>
          <a:p>
            <a:pPr>
              <a:lnSpc>
                <a:spcPct val="80000"/>
              </a:lnSpc>
              <a:buFont typeface="Wingdings" pitchFamily="2" charset="2"/>
              <a:buNone/>
              <a:defRPr/>
            </a:pPr>
            <a:r>
              <a:rPr lang="en-US" altLang="zh-CN" sz="2000" kern="0"/>
              <a:t>{</a:t>
            </a:r>
          </a:p>
          <a:p>
            <a:pPr>
              <a:lnSpc>
                <a:spcPct val="80000"/>
              </a:lnSpc>
              <a:buFont typeface="Wingdings" pitchFamily="2" charset="2"/>
              <a:buNone/>
              <a:defRPr/>
            </a:pPr>
            <a:r>
              <a:rPr lang="en-US" altLang="zh-CN" sz="2000" kern="0"/>
              <a:t>	id = n;</a:t>
            </a:r>
          </a:p>
          <a:p>
            <a:pPr>
              <a:lnSpc>
                <a:spcPct val="80000"/>
              </a:lnSpc>
              <a:buFont typeface="Wingdings" pitchFamily="2" charset="2"/>
              <a:buNone/>
              <a:defRPr/>
            </a:pPr>
            <a:r>
              <a:rPr lang="en-US" altLang="zh-CN" sz="2000" kern="0"/>
              <a:t>	strcpy(name, strname);</a:t>
            </a:r>
          </a:p>
          <a:p>
            <a:pPr>
              <a:lnSpc>
                <a:spcPct val="80000"/>
              </a:lnSpc>
              <a:buFont typeface="Wingdings" pitchFamily="2" charset="2"/>
              <a:buNone/>
              <a:defRPr/>
            </a:pPr>
            <a:r>
              <a:rPr lang="en-US" altLang="zh-CN" sz="2000" kern="0"/>
              <a:t>	sex = s;</a:t>
            </a:r>
          </a:p>
          <a:p>
            <a:pPr>
              <a:lnSpc>
                <a:spcPct val="80000"/>
              </a:lnSpc>
              <a:buFont typeface="Wingdings" pitchFamily="2" charset="2"/>
              <a:buNone/>
              <a:defRPr/>
            </a:pPr>
            <a:r>
              <a:rPr lang="en-US" altLang="zh-CN" sz="2000" kern="0"/>
              <a:t>	strcpy(from, strfrom);</a:t>
            </a:r>
          </a:p>
          <a:p>
            <a:pPr>
              <a:lnSpc>
                <a:spcPct val="80000"/>
              </a:lnSpc>
              <a:buFont typeface="Wingdings" pitchFamily="2" charset="2"/>
              <a:buNone/>
              <a:defRPr/>
            </a:pPr>
            <a:r>
              <a:rPr lang="en-US" altLang="zh-CN" sz="2000" kern="0"/>
              <a:t>}</a:t>
            </a:r>
            <a:endParaRPr lang="en-US" altLang="zh-CN" sz="2000" kern="0" dirty="0"/>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42591" y="27385"/>
            <a:ext cx="612068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19.</a:t>
            </a:r>
            <a:r>
              <a:rPr lang="zh-CN" altLang="en-US" sz="3000" dirty="0" smtClean="0">
                <a:solidFill>
                  <a:schemeClr val="bg1"/>
                </a:solidFill>
                <a:latin typeface="Rockwell" pitchFamily="18" charset="0"/>
                <a:ea typeface="微软雅黑" pitchFamily="34" charset="-122"/>
              </a:rPr>
              <a:t>综合示例</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289017691"/>
      </p:ext>
    </p:extLst>
  </p:cSld>
  <p:clrMapOvr>
    <a:masterClrMapping/>
  </p:clrMapOvr>
  <p:transition spd="med">
    <p:pull/>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83423" y="1268707"/>
            <a:ext cx="8231505" cy="4970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kern="0" dirty="0"/>
              <a:t>// </a:t>
            </a:r>
            <a:r>
              <a:rPr lang="en-US" altLang="zh-CN" sz="2000" kern="0" dirty="0" err="1"/>
              <a:t>undergraduate.h</a:t>
            </a:r>
            <a:endParaRPr lang="en-US" altLang="zh-CN" sz="2000" kern="0" dirty="0"/>
          </a:p>
          <a:p>
            <a:pPr>
              <a:lnSpc>
                <a:spcPct val="80000"/>
              </a:lnSpc>
              <a:buFont typeface="Wingdings" pitchFamily="2" charset="2"/>
              <a:buNone/>
              <a:defRPr/>
            </a:pPr>
            <a:r>
              <a:rPr lang="en-US" altLang="zh-CN" sz="2000" kern="0" dirty="0"/>
              <a:t>#include "</a:t>
            </a:r>
            <a:r>
              <a:rPr lang="en-US" altLang="zh-CN" sz="2000" kern="0" dirty="0" err="1"/>
              <a:t>person.h</a:t>
            </a:r>
            <a:r>
              <a:rPr lang="en-US" altLang="zh-CN" sz="2000" kern="0" dirty="0"/>
              <a:t>"</a:t>
            </a:r>
          </a:p>
          <a:p>
            <a:pPr>
              <a:lnSpc>
                <a:spcPct val="80000"/>
              </a:lnSpc>
              <a:buFont typeface="Wingdings" pitchFamily="2" charset="2"/>
              <a:buNone/>
              <a:defRPr/>
            </a:pPr>
            <a:r>
              <a:rPr lang="en-US" altLang="zh-CN" sz="2000" kern="0" dirty="0"/>
              <a:t>#</a:t>
            </a:r>
            <a:r>
              <a:rPr lang="en-US" altLang="zh-CN" sz="2000" kern="0" dirty="0" err="1"/>
              <a:t>ifndef</a:t>
            </a:r>
            <a:r>
              <a:rPr lang="en-US" altLang="zh-CN" sz="2000" kern="0" dirty="0"/>
              <a:t> _UNDERGRADUATE</a:t>
            </a:r>
          </a:p>
          <a:p>
            <a:pPr>
              <a:lnSpc>
                <a:spcPct val="80000"/>
              </a:lnSpc>
              <a:buFont typeface="Wingdings" pitchFamily="2" charset="2"/>
              <a:buNone/>
              <a:defRPr/>
            </a:pPr>
            <a:r>
              <a:rPr lang="en-US" altLang="zh-CN" sz="2000" kern="0" dirty="0"/>
              <a:t>#define _UNDERGRADUATE</a:t>
            </a:r>
          </a:p>
          <a:p>
            <a:pPr>
              <a:lnSpc>
                <a:spcPct val="80000"/>
              </a:lnSpc>
              <a:buFont typeface="Wingdings" pitchFamily="2" charset="2"/>
              <a:buNone/>
              <a:defRPr/>
            </a:pPr>
            <a:r>
              <a:rPr lang="en-US" altLang="zh-CN" sz="2000" kern="0" dirty="0"/>
              <a:t>class </a:t>
            </a:r>
            <a:r>
              <a:rPr lang="en-US" altLang="zh-CN" sz="2000" kern="0" dirty="0" err="1"/>
              <a:t>undergraduate:virtual</a:t>
            </a:r>
            <a:r>
              <a:rPr lang="en-US" altLang="zh-CN" sz="2000" kern="0" dirty="0"/>
              <a:t> public person		// </a:t>
            </a:r>
            <a:r>
              <a:rPr lang="zh-CN" altLang="en-US" sz="2000" kern="0" dirty="0"/>
              <a:t>虚继承</a:t>
            </a:r>
          </a:p>
          <a:p>
            <a:pPr>
              <a:lnSpc>
                <a:spcPct val="80000"/>
              </a:lnSpc>
              <a:buFont typeface="Wingdings" pitchFamily="2" charset="2"/>
              <a:buNone/>
              <a:defRPr/>
            </a:pPr>
            <a:r>
              <a:rPr lang="en-US" altLang="zh-CN" sz="2000" kern="0" dirty="0"/>
              <a:t>{</a:t>
            </a:r>
          </a:p>
          <a:p>
            <a:pPr>
              <a:lnSpc>
                <a:spcPct val="80000"/>
              </a:lnSpc>
              <a:buFont typeface="Wingdings" pitchFamily="2" charset="2"/>
              <a:buNone/>
              <a:defRPr/>
            </a:pPr>
            <a:r>
              <a:rPr lang="en-US" altLang="zh-CN" sz="2000" kern="0" dirty="0"/>
              <a:t>public:</a:t>
            </a:r>
          </a:p>
          <a:p>
            <a:pPr>
              <a:lnSpc>
                <a:spcPct val="80000"/>
              </a:lnSpc>
              <a:buFont typeface="Wingdings" pitchFamily="2" charset="2"/>
              <a:buNone/>
              <a:defRPr/>
            </a:pPr>
            <a:r>
              <a:rPr lang="en-US" altLang="zh-CN" sz="2000" kern="0" dirty="0"/>
              <a:t>	void </a:t>
            </a:r>
            <a:r>
              <a:rPr lang="en-US" altLang="zh-CN" sz="2000" kern="0" dirty="0" err="1"/>
              <a:t>setinfo</a:t>
            </a:r>
            <a:r>
              <a:rPr lang="en-US" altLang="zh-CN" sz="2000" kern="0" dirty="0"/>
              <a:t>(</a:t>
            </a:r>
            <a:r>
              <a:rPr lang="en-US" altLang="zh-CN" sz="2000" kern="0" dirty="0" err="1"/>
              <a:t>int</a:t>
            </a:r>
            <a:r>
              <a:rPr lang="en-US" altLang="zh-CN" sz="2000" kern="0" dirty="0"/>
              <a:t> n, char* </a:t>
            </a:r>
            <a:r>
              <a:rPr lang="en-US" altLang="zh-CN" sz="2000" kern="0" dirty="0" err="1"/>
              <a:t>strname</a:t>
            </a:r>
            <a:r>
              <a:rPr lang="en-US" altLang="zh-CN" sz="2000" kern="0" dirty="0"/>
              <a:t>, char s, char* </a:t>
            </a:r>
            <a:r>
              <a:rPr lang="en-US" altLang="zh-CN" sz="2000" kern="0" dirty="0" err="1"/>
              <a:t>strfrom</a:t>
            </a:r>
            <a:r>
              <a:rPr lang="en-US" altLang="zh-CN" sz="2000" kern="0" dirty="0"/>
              <a:t>, float </a:t>
            </a:r>
            <a:r>
              <a:rPr lang="en-US" altLang="zh-CN" sz="2000" kern="0" dirty="0" err="1"/>
              <a:t>sc</a:t>
            </a:r>
            <a:r>
              <a:rPr lang="en-US" altLang="zh-CN" sz="2000" kern="0" dirty="0"/>
              <a:t>);</a:t>
            </a:r>
          </a:p>
          <a:p>
            <a:pPr>
              <a:lnSpc>
                <a:spcPct val="80000"/>
              </a:lnSpc>
              <a:buFont typeface="Wingdings" pitchFamily="2" charset="2"/>
              <a:buNone/>
              <a:defRPr/>
            </a:pPr>
            <a:r>
              <a:rPr lang="en-US" altLang="zh-CN" sz="2000" kern="0" dirty="0"/>
              <a:t>	undergraduate();</a:t>
            </a:r>
          </a:p>
          <a:p>
            <a:pPr>
              <a:lnSpc>
                <a:spcPct val="80000"/>
              </a:lnSpc>
              <a:buFont typeface="Wingdings" pitchFamily="2" charset="2"/>
              <a:buNone/>
              <a:defRPr/>
            </a:pPr>
            <a:r>
              <a:rPr lang="en-US" altLang="zh-CN" sz="2000" kern="0" dirty="0"/>
              <a:t>	~undergraduate();</a:t>
            </a:r>
          </a:p>
          <a:p>
            <a:pPr>
              <a:lnSpc>
                <a:spcPct val="80000"/>
              </a:lnSpc>
              <a:buFont typeface="Wingdings" pitchFamily="2" charset="2"/>
              <a:buNone/>
              <a:defRPr/>
            </a:pPr>
            <a:r>
              <a:rPr lang="en-US" altLang="zh-CN" sz="2000" kern="0" dirty="0"/>
              <a:t>	void </a:t>
            </a:r>
            <a:r>
              <a:rPr lang="en-US" altLang="zh-CN" sz="2000" kern="0" dirty="0" err="1"/>
              <a:t>showinfo</a:t>
            </a:r>
            <a:r>
              <a:rPr lang="en-US" altLang="zh-CN" sz="2000" kern="0" dirty="0"/>
              <a:t>();</a:t>
            </a:r>
          </a:p>
          <a:p>
            <a:pPr>
              <a:lnSpc>
                <a:spcPct val="80000"/>
              </a:lnSpc>
              <a:buFont typeface="Wingdings" pitchFamily="2" charset="2"/>
              <a:buNone/>
              <a:defRPr/>
            </a:pPr>
            <a:r>
              <a:rPr lang="en-US" altLang="zh-CN" sz="2000" kern="0" dirty="0"/>
              <a:t>protected:</a:t>
            </a:r>
          </a:p>
          <a:p>
            <a:pPr>
              <a:lnSpc>
                <a:spcPct val="80000"/>
              </a:lnSpc>
              <a:buFont typeface="Wingdings" pitchFamily="2" charset="2"/>
              <a:buNone/>
              <a:defRPr/>
            </a:pPr>
            <a:r>
              <a:rPr lang="en-US" altLang="zh-CN" sz="2000" kern="0" dirty="0"/>
              <a:t>	float score;</a:t>
            </a:r>
          </a:p>
          <a:p>
            <a:pPr>
              <a:lnSpc>
                <a:spcPct val="80000"/>
              </a:lnSpc>
              <a:buFont typeface="Wingdings" pitchFamily="2" charset="2"/>
              <a:buNone/>
              <a:defRPr/>
            </a:pPr>
            <a:r>
              <a:rPr lang="en-US" altLang="zh-CN" sz="2000" kern="0" dirty="0"/>
              <a:t>};</a:t>
            </a:r>
          </a:p>
          <a:p>
            <a:pPr>
              <a:lnSpc>
                <a:spcPct val="80000"/>
              </a:lnSpc>
              <a:buFont typeface="Wingdings" pitchFamily="2" charset="2"/>
              <a:buNone/>
              <a:defRPr/>
            </a:pPr>
            <a:r>
              <a:rPr lang="en-US" altLang="zh-CN" sz="2000" kern="0" dirty="0"/>
              <a:t>#</a:t>
            </a:r>
            <a:r>
              <a:rPr lang="en-US" altLang="zh-CN" sz="2000" kern="0" dirty="0" err="1"/>
              <a:t>endif</a:t>
            </a:r>
            <a:endParaRPr lang="en-US" altLang="zh-CN" sz="2000" kern="0" dirty="0"/>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42591" y="27385"/>
            <a:ext cx="612068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19.</a:t>
            </a:r>
            <a:r>
              <a:rPr lang="zh-CN" altLang="en-US" sz="3000" dirty="0" smtClean="0">
                <a:solidFill>
                  <a:schemeClr val="bg1"/>
                </a:solidFill>
                <a:latin typeface="Rockwell" pitchFamily="18" charset="0"/>
                <a:ea typeface="微软雅黑" pitchFamily="34" charset="-122"/>
              </a:rPr>
              <a:t>综合示例</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4206422274"/>
      </p:ext>
    </p:extLst>
  </p:cSld>
  <p:clrMapOvr>
    <a:masterClrMapping/>
  </p:clrMapOvr>
  <p:transition spd="med">
    <p:pull/>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83423" y="1052757"/>
            <a:ext cx="8231505" cy="554642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kern="0"/>
              <a:t>// undergraduate.cpp</a:t>
            </a:r>
          </a:p>
          <a:p>
            <a:pPr>
              <a:lnSpc>
                <a:spcPct val="80000"/>
              </a:lnSpc>
              <a:buFont typeface="Wingdings" pitchFamily="2" charset="2"/>
              <a:buNone/>
              <a:defRPr/>
            </a:pPr>
            <a:r>
              <a:rPr lang="en-US" altLang="zh-CN" sz="2000" kern="0"/>
              <a:t>#include "undergraduate.h"</a:t>
            </a:r>
          </a:p>
          <a:p>
            <a:pPr>
              <a:lnSpc>
                <a:spcPct val="80000"/>
              </a:lnSpc>
              <a:buFont typeface="Wingdings" pitchFamily="2" charset="2"/>
              <a:buNone/>
              <a:defRPr/>
            </a:pPr>
            <a:r>
              <a:rPr lang="en-US" altLang="zh-CN" sz="2000" kern="0"/>
              <a:t>#include &lt;iostream.h&gt;</a:t>
            </a:r>
          </a:p>
          <a:p>
            <a:pPr>
              <a:lnSpc>
                <a:spcPct val="80000"/>
              </a:lnSpc>
              <a:buFont typeface="Wingdings" pitchFamily="2" charset="2"/>
              <a:buNone/>
              <a:defRPr/>
            </a:pPr>
            <a:r>
              <a:rPr lang="en-US" altLang="zh-CN" sz="2000" kern="0"/>
              <a:t>undergraduate::undergraduate()</a:t>
            </a:r>
          </a:p>
          <a:p>
            <a:pPr>
              <a:lnSpc>
                <a:spcPct val="80000"/>
              </a:lnSpc>
              <a:buFont typeface="Wingdings" pitchFamily="2" charset="2"/>
              <a:buNone/>
              <a:defRPr/>
            </a:pPr>
            <a:r>
              <a:rPr lang="en-US" altLang="zh-CN" sz="2000" kern="0"/>
              <a:t>{	cout&lt;&lt;endl&lt;&lt;"construct a undergraduate";</a:t>
            </a:r>
          </a:p>
          <a:p>
            <a:pPr>
              <a:lnSpc>
                <a:spcPct val="80000"/>
              </a:lnSpc>
              <a:buFont typeface="Wingdings" pitchFamily="2" charset="2"/>
              <a:buNone/>
              <a:defRPr/>
            </a:pPr>
            <a:r>
              <a:rPr lang="en-US" altLang="zh-CN" sz="2000" kern="0"/>
              <a:t>	setinfo(1, "jetty", 'M', "china", 90);}</a:t>
            </a:r>
          </a:p>
          <a:p>
            <a:pPr>
              <a:lnSpc>
                <a:spcPct val="80000"/>
              </a:lnSpc>
              <a:buFont typeface="Wingdings" pitchFamily="2" charset="2"/>
              <a:buNone/>
              <a:defRPr/>
            </a:pPr>
            <a:r>
              <a:rPr lang="en-US" altLang="zh-CN" sz="2000" kern="0"/>
              <a:t>undergraduate::~undergraduate()</a:t>
            </a:r>
          </a:p>
          <a:p>
            <a:pPr>
              <a:lnSpc>
                <a:spcPct val="80000"/>
              </a:lnSpc>
              <a:buFont typeface="Wingdings" pitchFamily="2" charset="2"/>
              <a:buNone/>
              <a:defRPr/>
            </a:pPr>
            <a:r>
              <a:rPr lang="en-US" altLang="zh-CN" sz="2000" kern="0"/>
              <a:t>{	cout&lt;&lt;endl&lt;&lt;"destruct a undergraduate";}</a:t>
            </a:r>
          </a:p>
          <a:p>
            <a:pPr>
              <a:lnSpc>
                <a:spcPct val="80000"/>
              </a:lnSpc>
              <a:buFont typeface="Wingdings" pitchFamily="2" charset="2"/>
              <a:buNone/>
              <a:defRPr/>
            </a:pPr>
            <a:r>
              <a:rPr lang="en-US" altLang="zh-CN" sz="2000" kern="0"/>
              <a:t>void undergraduate::setinfo(int n, char* strname, char s, char* strfrom, float sc)</a:t>
            </a:r>
          </a:p>
          <a:p>
            <a:pPr>
              <a:lnSpc>
                <a:spcPct val="80000"/>
              </a:lnSpc>
              <a:buFont typeface="Wingdings" pitchFamily="2" charset="2"/>
              <a:buNone/>
              <a:defRPr/>
            </a:pPr>
            <a:r>
              <a:rPr lang="en-US" altLang="zh-CN" sz="2000" kern="0"/>
              <a:t>{	person::setinfo(n, strname, s, strfrom);</a:t>
            </a:r>
          </a:p>
          <a:p>
            <a:pPr>
              <a:lnSpc>
                <a:spcPct val="80000"/>
              </a:lnSpc>
              <a:buFont typeface="Wingdings" pitchFamily="2" charset="2"/>
              <a:buNone/>
              <a:defRPr/>
            </a:pPr>
            <a:r>
              <a:rPr lang="en-US" altLang="zh-CN" sz="2000" kern="0"/>
              <a:t>	score = sc;}</a:t>
            </a:r>
          </a:p>
          <a:p>
            <a:pPr>
              <a:lnSpc>
                <a:spcPct val="80000"/>
              </a:lnSpc>
              <a:buFont typeface="Wingdings" pitchFamily="2" charset="2"/>
              <a:buNone/>
              <a:defRPr/>
            </a:pPr>
            <a:r>
              <a:rPr lang="en-US" altLang="zh-CN" sz="2000" kern="0"/>
              <a:t>void undergraduate::showinfo()</a:t>
            </a:r>
          </a:p>
          <a:p>
            <a:pPr>
              <a:lnSpc>
                <a:spcPct val="80000"/>
              </a:lnSpc>
              <a:buFont typeface="Wingdings" pitchFamily="2" charset="2"/>
              <a:buNone/>
              <a:defRPr/>
            </a:pPr>
            <a:r>
              <a:rPr lang="en-US" altLang="zh-CN" sz="2000" kern="0"/>
              <a:t>{	cout&lt;&lt;endl&lt;&lt;"a undergraduate info"</a:t>
            </a:r>
          </a:p>
          <a:p>
            <a:pPr>
              <a:lnSpc>
                <a:spcPct val="80000"/>
              </a:lnSpc>
              <a:buFont typeface="Wingdings" pitchFamily="2" charset="2"/>
              <a:buNone/>
              <a:defRPr/>
            </a:pPr>
            <a:r>
              <a:rPr lang="en-US" altLang="zh-CN" sz="2000" kern="0"/>
              <a:t>		&lt;&lt;endl&lt;&lt;"ID: "&lt;&lt;id&lt;&lt;endl&lt;&lt;"name: "&lt;&lt;name</a:t>
            </a:r>
          </a:p>
          <a:p>
            <a:pPr>
              <a:lnSpc>
                <a:spcPct val="80000"/>
              </a:lnSpc>
              <a:buFont typeface="Wingdings" pitchFamily="2" charset="2"/>
              <a:buNone/>
              <a:defRPr/>
            </a:pPr>
            <a:r>
              <a:rPr lang="en-US" altLang="zh-CN" sz="2000" kern="0"/>
              <a:t>		&lt;&lt;endl&lt;&lt;"sex: "&lt;&lt;sex&lt;&lt;endl&lt;&lt;"from: "&lt;&lt;from</a:t>
            </a:r>
          </a:p>
          <a:p>
            <a:pPr>
              <a:lnSpc>
                <a:spcPct val="80000"/>
              </a:lnSpc>
              <a:buFont typeface="Wingdings" pitchFamily="2" charset="2"/>
              <a:buNone/>
              <a:defRPr/>
            </a:pPr>
            <a:r>
              <a:rPr lang="en-US" altLang="zh-CN" sz="2000" kern="0"/>
              <a:t>		&lt;&lt;endl&lt;&lt;"score: "&lt;&lt;score;}</a:t>
            </a:r>
            <a:endParaRPr lang="en-US" altLang="zh-CN" sz="2000" kern="0" dirty="0"/>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42591" y="27385"/>
            <a:ext cx="612068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19.</a:t>
            </a:r>
            <a:r>
              <a:rPr lang="zh-CN" altLang="en-US" sz="3000" dirty="0" smtClean="0">
                <a:solidFill>
                  <a:schemeClr val="bg1"/>
                </a:solidFill>
                <a:latin typeface="Rockwell" pitchFamily="18" charset="0"/>
                <a:ea typeface="微软雅黑" pitchFamily="34" charset="-122"/>
              </a:rPr>
              <a:t>综合示例</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617456701"/>
      </p:ext>
    </p:extLst>
  </p:cSld>
  <p:clrMapOvr>
    <a:masterClrMapping/>
  </p:clrMapOvr>
  <p:transition spd="med">
    <p:pull/>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83423" y="1268707"/>
            <a:ext cx="8231505" cy="53304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kern="0" dirty="0"/>
              <a:t>// </a:t>
            </a:r>
            <a:r>
              <a:rPr lang="en-US" altLang="zh-CN" sz="2000" kern="0" dirty="0" err="1"/>
              <a:t>teacher.h</a:t>
            </a:r>
            <a:endParaRPr lang="en-US" altLang="zh-CN" sz="2000" kern="0" dirty="0"/>
          </a:p>
          <a:p>
            <a:pPr>
              <a:lnSpc>
                <a:spcPct val="80000"/>
              </a:lnSpc>
              <a:buFont typeface="Wingdings" pitchFamily="2" charset="2"/>
              <a:buNone/>
              <a:defRPr/>
            </a:pPr>
            <a:r>
              <a:rPr lang="en-US" altLang="zh-CN" sz="2000" kern="0" dirty="0"/>
              <a:t>#include "</a:t>
            </a:r>
            <a:r>
              <a:rPr lang="en-US" altLang="zh-CN" sz="2000" kern="0" dirty="0" err="1"/>
              <a:t>person.h</a:t>
            </a:r>
            <a:r>
              <a:rPr lang="en-US" altLang="zh-CN" sz="2000" kern="0" dirty="0"/>
              <a:t>"</a:t>
            </a:r>
          </a:p>
          <a:p>
            <a:pPr>
              <a:lnSpc>
                <a:spcPct val="80000"/>
              </a:lnSpc>
              <a:buFont typeface="Wingdings" pitchFamily="2" charset="2"/>
              <a:buNone/>
              <a:defRPr/>
            </a:pPr>
            <a:r>
              <a:rPr lang="en-US" altLang="zh-CN" sz="2000" kern="0" dirty="0"/>
              <a:t>#</a:t>
            </a:r>
            <a:r>
              <a:rPr lang="en-US" altLang="zh-CN" sz="2000" kern="0" dirty="0" err="1"/>
              <a:t>ifndef</a:t>
            </a:r>
            <a:r>
              <a:rPr lang="en-US" altLang="zh-CN" sz="2000" kern="0" dirty="0"/>
              <a:t> _TEACHER</a:t>
            </a:r>
          </a:p>
          <a:p>
            <a:pPr>
              <a:lnSpc>
                <a:spcPct val="80000"/>
              </a:lnSpc>
              <a:buFont typeface="Wingdings" pitchFamily="2" charset="2"/>
              <a:buNone/>
              <a:defRPr/>
            </a:pPr>
            <a:r>
              <a:rPr lang="en-US" altLang="zh-CN" sz="2000" kern="0" dirty="0"/>
              <a:t>#define _TEACHER</a:t>
            </a:r>
          </a:p>
          <a:p>
            <a:pPr>
              <a:lnSpc>
                <a:spcPct val="80000"/>
              </a:lnSpc>
              <a:buFont typeface="Wingdings" pitchFamily="2" charset="2"/>
              <a:buNone/>
              <a:defRPr/>
            </a:pPr>
            <a:r>
              <a:rPr lang="en-US" altLang="zh-CN" sz="2000" kern="0" dirty="0"/>
              <a:t>class </a:t>
            </a:r>
            <a:r>
              <a:rPr lang="en-US" altLang="zh-CN" sz="2000" kern="0" dirty="0" err="1"/>
              <a:t>teacher:virtual</a:t>
            </a:r>
            <a:r>
              <a:rPr lang="en-US" altLang="zh-CN" sz="2000" kern="0" dirty="0"/>
              <a:t> public person		// </a:t>
            </a:r>
            <a:r>
              <a:rPr lang="zh-CN" altLang="en-US" sz="2000" kern="0" dirty="0"/>
              <a:t>虚继承</a:t>
            </a:r>
          </a:p>
          <a:p>
            <a:pPr>
              <a:lnSpc>
                <a:spcPct val="80000"/>
              </a:lnSpc>
              <a:buFont typeface="Wingdings" pitchFamily="2" charset="2"/>
              <a:buNone/>
              <a:defRPr/>
            </a:pPr>
            <a:r>
              <a:rPr lang="en-US" altLang="zh-CN" sz="2000" kern="0" dirty="0"/>
              <a:t>{</a:t>
            </a:r>
          </a:p>
          <a:p>
            <a:pPr>
              <a:lnSpc>
                <a:spcPct val="80000"/>
              </a:lnSpc>
              <a:buFont typeface="Wingdings" pitchFamily="2" charset="2"/>
              <a:buNone/>
              <a:defRPr/>
            </a:pPr>
            <a:r>
              <a:rPr lang="en-US" altLang="zh-CN" sz="2000" kern="0" dirty="0"/>
              <a:t>public:</a:t>
            </a:r>
          </a:p>
          <a:p>
            <a:pPr>
              <a:lnSpc>
                <a:spcPct val="80000"/>
              </a:lnSpc>
              <a:buFont typeface="Wingdings" pitchFamily="2" charset="2"/>
              <a:buNone/>
              <a:defRPr/>
            </a:pPr>
            <a:r>
              <a:rPr lang="en-US" altLang="zh-CN" sz="2000" kern="0" dirty="0"/>
              <a:t>	void </a:t>
            </a:r>
            <a:r>
              <a:rPr lang="en-US" altLang="zh-CN" sz="2000" kern="0" dirty="0" err="1"/>
              <a:t>setinfo</a:t>
            </a:r>
            <a:r>
              <a:rPr lang="en-US" altLang="zh-CN" sz="2000" kern="0" dirty="0"/>
              <a:t>(</a:t>
            </a:r>
            <a:r>
              <a:rPr lang="en-US" altLang="zh-CN" sz="2000" kern="0" dirty="0" err="1"/>
              <a:t>int</a:t>
            </a:r>
            <a:r>
              <a:rPr lang="en-US" altLang="zh-CN" sz="2000" kern="0" dirty="0"/>
              <a:t> n, char* </a:t>
            </a:r>
            <a:r>
              <a:rPr lang="en-US" altLang="zh-CN" sz="2000" kern="0" dirty="0" err="1"/>
              <a:t>strname</a:t>
            </a:r>
            <a:r>
              <a:rPr lang="en-US" altLang="zh-CN" sz="2000" kern="0" dirty="0"/>
              <a:t>, char s, char* </a:t>
            </a:r>
            <a:r>
              <a:rPr lang="en-US" altLang="zh-CN" sz="2000" kern="0" dirty="0" err="1"/>
              <a:t>strfrom</a:t>
            </a:r>
            <a:r>
              <a:rPr lang="en-US" altLang="zh-CN" sz="2000" kern="0" dirty="0"/>
              <a:t>, float </a:t>
            </a:r>
            <a:r>
              <a:rPr lang="en-US" altLang="zh-CN" sz="2000" kern="0" dirty="0" err="1"/>
              <a:t>sa</a:t>
            </a:r>
            <a:r>
              <a:rPr lang="en-US" altLang="zh-CN" sz="2000" kern="0" dirty="0"/>
              <a:t>);</a:t>
            </a:r>
          </a:p>
          <a:p>
            <a:pPr>
              <a:lnSpc>
                <a:spcPct val="80000"/>
              </a:lnSpc>
              <a:buFont typeface="Wingdings" pitchFamily="2" charset="2"/>
              <a:buNone/>
              <a:defRPr/>
            </a:pPr>
            <a:r>
              <a:rPr lang="en-US" altLang="zh-CN" sz="2000" kern="0" dirty="0"/>
              <a:t>	teacher();</a:t>
            </a:r>
          </a:p>
          <a:p>
            <a:pPr>
              <a:lnSpc>
                <a:spcPct val="80000"/>
              </a:lnSpc>
              <a:buFont typeface="Wingdings" pitchFamily="2" charset="2"/>
              <a:buNone/>
              <a:defRPr/>
            </a:pPr>
            <a:r>
              <a:rPr lang="en-US" altLang="zh-CN" sz="2000" kern="0" dirty="0"/>
              <a:t>	~teacher();</a:t>
            </a:r>
          </a:p>
          <a:p>
            <a:pPr>
              <a:lnSpc>
                <a:spcPct val="80000"/>
              </a:lnSpc>
              <a:buFont typeface="Wingdings" pitchFamily="2" charset="2"/>
              <a:buNone/>
              <a:defRPr/>
            </a:pPr>
            <a:r>
              <a:rPr lang="en-US" altLang="zh-CN" sz="2000" kern="0" dirty="0"/>
              <a:t>	void </a:t>
            </a:r>
            <a:r>
              <a:rPr lang="en-US" altLang="zh-CN" sz="2000" kern="0" dirty="0" err="1"/>
              <a:t>showinfo</a:t>
            </a:r>
            <a:r>
              <a:rPr lang="en-US" altLang="zh-CN" sz="2000" kern="0" dirty="0"/>
              <a:t>();</a:t>
            </a:r>
          </a:p>
          <a:p>
            <a:pPr>
              <a:lnSpc>
                <a:spcPct val="80000"/>
              </a:lnSpc>
              <a:buFont typeface="Wingdings" pitchFamily="2" charset="2"/>
              <a:buNone/>
              <a:defRPr/>
            </a:pPr>
            <a:r>
              <a:rPr lang="en-US" altLang="zh-CN" sz="2000" kern="0" dirty="0"/>
              <a:t>protected:</a:t>
            </a:r>
          </a:p>
          <a:p>
            <a:pPr>
              <a:lnSpc>
                <a:spcPct val="80000"/>
              </a:lnSpc>
              <a:buFont typeface="Wingdings" pitchFamily="2" charset="2"/>
              <a:buNone/>
              <a:defRPr/>
            </a:pPr>
            <a:r>
              <a:rPr lang="en-US" altLang="zh-CN" sz="2000" kern="0" dirty="0"/>
              <a:t>	float salary;</a:t>
            </a:r>
          </a:p>
          <a:p>
            <a:pPr>
              <a:lnSpc>
                <a:spcPct val="80000"/>
              </a:lnSpc>
              <a:buFont typeface="Wingdings" pitchFamily="2" charset="2"/>
              <a:buNone/>
              <a:defRPr/>
            </a:pPr>
            <a:r>
              <a:rPr lang="en-US" altLang="zh-CN" sz="2000" kern="0" dirty="0"/>
              <a:t>};</a:t>
            </a:r>
          </a:p>
          <a:p>
            <a:pPr>
              <a:lnSpc>
                <a:spcPct val="80000"/>
              </a:lnSpc>
              <a:buFont typeface="Wingdings" pitchFamily="2" charset="2"/>
              <a:buNone/>
              <a:defRPr/>
            </a:pPr>
            <a:r>
              <a:rPr lang="en-US" altLang="zh-CN" sz="2000" kern="0" dirty="0"/>
              <a:t>#</a:t>
            </a:r>
            <a:r>
              <a:rPr lang="en-US" altLang="zh-CN" sz="2000" kern="0" dirty="0" err="1"/>
              <a:t>endif</a:t>
            </a:r>
            <a:endParaRPr lang="en-US" altLang="zh-CN" sz="2000" kern="0" dirty="0"/>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42591" y="27385"/>
            <a:ext cx="612068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19.</a:t>
            </a:r>
            <a:r>
              <a:rPr lang="zh-CN" altLang="en-US" sz="3000" dirty="0" smtClean="0">
                <a:solidFill>
                  <a:schemeClr val="bg1"/>
                </a:solidFill>
                <a:latin typeface="Rockwell" pitchFamily="18" charset="0"/>
                <a:ea typeface="微软雅黑" pitchFamily="34" charset="-122"/>
              </a:rPr>
              <a:t>综合示例</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998250583"/>
      </p:ext>
    </p:extLst>
  </p:cSld>
  <p:clrMapOvr>
    <a:masterClrMapping/>
  </p:clrMapOvr>
  <p:transition spd="med">
    <p:pull/>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83423" y="1125799"/>
            <a:ext cx="8231505" cy="547337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kern="0" dirty="0"/>
              <a:t>// teacher.cpp</a:t>
            </a:r>
          </a:p>
          <a:p>
            <a:pPr>
              <a:lnSpc>
                <a:spcPct val="80000"/>
              </a:lnSpc>
              <a:buFont typeface="Wingdings" pitchFamily="2" charset="2"/>
              <a:buNone/>
              <a:defRPr/>
            </a:pPr>
            <a:r>
              <a:rPr lang="en-US" altLang="zh-CN" sz="2000" kern="0" dirty="0"/>
              <a:t>#include "</a:t>
            </a:r>
            <a:r>
              <a:rPr lang="en-US" altLang="zh-CN" sz="2000" kern="0" dirty="0" err="1"/>
              <a:t>teacher.h</a:t>
            </a:r>
            <a:r>
              <a:rPr lang="en-US" altLang="zh-CN" sz="2000" kern="0" dirty="0"/>
              <a:t>"</a:t>
            </a:r>
          </a:p>
          <a:p>
            <a:pPr>
              <a:lnSpc>
                <a:spcPct val="80000"/>
              </a:lnSpc>
              <a:buFont typeface="Wingdings" pitchFamily="2" charset="2"/>
              <a:buNone/>
              <a:defRPr/>
            </a:pPr>
            <a:r>
              <a:rPr lang="en-US" altLang="zh-CN" sz="2000" kern="0" dirty="0"/>
              <a:t>#include &lt;</a:t>
            </a:r>
            <a:r>
              <a:rPr lang="en-US" altLang="zh-CN" sz="2000" kern="0" dirty="0" err="1"/>
              <a:t>iostream.h</a:t>
            </a:r>
            <a:r>
              <a:rPr lang="en-US" altLang="zh-CN" sz="2000" kern="0" dirty="0"/>
              <a:t>&gt;</a:t>
            </a:r>
          </a:p>
          <a:p>
            <a:pPr>
              <a:lnSpc>
                <a:spcPct val="80000"/>
              </a:lnSpc>
              <a:buFont typeface="Wingdings" pitchFamily="2" charset="2"/>
              <a:buNone/>
              <a:defRPr/>
            </a:pPr>
            <a:r>
              <a:rPr lang="en-US" altLang="zh-CN" sz="2000" kern="0" dirty="0"/>
              <a:t>teacher::teacher()</a:t>
            </a:r>
          </a:p>
          <a:p>
            <a:pPr>
              <a:lnSpc>
                <a:spcPct val="80000"/>
              </a:lnSpc>
              <a:buFont typeface="Wingdings" pitchFamily="2" charset="2"/>
              <a:buNone/>
              <a:defRPr/>
            </a:pPr>
            <a:r>
              <a:rPr lang="en-US" altLang="zh-CN" sz="2000" kern="0" dirty="0"/>
              <a:t>{	</a:t>
            </a:r>
            <a:r>
              <a:rPr lang="en-US" altLang="zh-CN" sz="2000" kern="0" dirty="0" err="1"/>
              <a:t>cout</a:t>
            </a:r>
            <a:r>
              <a:rPr lang="en-US" altLang="zh-CN" sz="2000" kern="0" dirty="0"/>
              <a:t>&lt;&lt;</a:t>
            </a:r>
            <a:r>
              <a:rPr lang="en-US" altLang="zh-CN" sz="2000" kern="0" dirty="0" err="1"/>
              <a:t>endl</a:t>
            </a:r>
            <a:r>
              <a:rPr lang="en-US" altLang="zh-CN" sz="2000" kern="0" dirty="0"/>
              <a:t>&lt;&lt;"construct a teacher";</a:t>
            </a:r>
          </a:p>
          <a:p>
            <a:pPr>
              <a:lnSpc>
                <a:spcPct val="80000"/>
              </a:lnSpc>
              <a:buFont typeface="Wingdings" pitchFamily="2" charset="2"/>
              <a:buNone/>
              <a:defRPr/>
            </a:pPr>
            <a:r>
              <a:rPr lang="en-US" altLang="zh-CN" sz="2000" kern="0" dirty="0"/>
              <a:t>	</a:t>
            </a:r>
            <a:r>
              <a:rPr lang="en-US" altLang="zh-CN" sz="2000" kern="0" dirty="0" err="1"/>
              <a:t>setinfo</a:t>
            </a:r>
            <a:r>
              <a:rPr lang="en-US" altLang="zh-CN" sz="2000" kern="0" dirty="0"/>
              <a:t>(2, "rose", 'F', "American", 2000);}</a:t>
            </a:r>
          </a:p>
          <a:p>
            <a:pPr>
              <a:lnSpc>
                <a:spcPct val="80000"/>
              </a:lnSpc>
              <a:buFont typeface="Wingdings" pitchFamily="2" charset="2"/>
              <a:buNone/>
              <a:defRPr/>
            </a:pPr>
            <a:r>
              <a:rPr lang="en-US" altLang="zh-CN" sz="2000" kern="0" dirty="0"/>
              <a:t>teacher::~teacher()</a:t>
            </a:r>
          </a:p>
          <a:p>
            <a:pPr>
              <a:lnSpc>
                <a:spcPct val="80000"/>
              </a:lnSpc>
              <a:buFont typeface="Wingdings" pitchFamily="2" charset="2"/>
              <a:buNone/>
              <a:defRPr/>
            </a:pPr>
            <a:r>
              <a:rPr lang="en-US" altLang="zh-CN" sz="2000" kern="0" dirty="0"/>
              <a:t>{	</a:t>
            </a:r>
            <a:r>
              <a:rPr lang="en-US" altLang="zh-CN" sz="2000" kern="0" dirty="0" err="1"/>
              <a:t>cout</a:t>
            </a:r>
            <a:r>
              <a:rPr lang="en-US" altLang="zh-CN" sz="2000" kern="0" dirty="0"/>
              <a:t>&lt;&lt;</a:t>
            </a:r>
            <a:r>
              <a:rPr lang="en-US" altLang="zh-CN" sz="2000" kern="0" dirty="0" err="1"/>
              <a:t>endl</a:t>
            </a:r>
            <a:r>
              <a:rPr lang="en-US" altLang="zh-CN" sz="2000" kern="0" dirty="0"/>
              <a:t>&lt;&lt;"destruct a teacher";}</a:t>
            </a:r>
          </a:p>
          <a:p>
            <a:pPr>
              <a:lnSpc>
                <a:spcPct val="80000"/>
              </a:lnSpc>
              <a:buFont typeface="Wingdings" pitchFamily="2" charset="2"/>
              <a:buNone/>
              <a:defRPr/>
            </a:pPr>
            <a:r>
              <a:rPr lang="en-US" altLang="zh-CN" sz="2000" kern="0" dirty="0"/>
              <a:t>void teacher::</a:t>
            </a:r>
            <a:r>
              <a:rPr lang="en-US" altLang="zh-CN" sz="2000" kern="0" dirty="0" err="1"/>
              <a:t>setinfo</a:t>
            </a:r>
            <a:r>
              <a:rPr lang="en-US" altLang="zh-CN" sz="2000" kern="0" dirty="0"/>
              <a:t>(</a:t>
            </a:r>
            <a:r>
              <a:rPr lang="en-US" altLang="zh-CN" sz="2000" kern="0" dirty="0" err="1"/>
              <a:t>int</a:t>
            </a:r>
            <a:r>
              <a:rPr lang="en-US" altLang="zh-CN" sz="2000" kern="0" dirty="0"/>
              <a:t> n, char* </a:t>
            </a:r>
            <a:r>
              <a:rPr lang="en-US" altLang="zh-CN" sz="2000" kern="0" dirty="0" err="1"/>
              <a:t>strname</a:t>
            </a:r>
            <a:r>
              <a:rPr lang="en-US" altLang="zh-CN" sz="2000" kern="0" dirty="0"/>
              <a:t>, char s, char* </a:t>
            </a:r>
            <a:r>
              <a:rPr lang="en-US" altLang="zh-CN" sz="2000" kern="0" dirty="0" err="1"/>
              <a:t>strfrom</a:t>
            </a:r>
            <a:r>
              <a:rPr lang="en-US" altLang="zh-CN" sz="2000" kern="0" dirty="0"/>
              <a:t>, float </a:t>
            </a:r>
            <a:r>
              <a:rPr lang="en-US" altLang="zh-CN" sz="2000" kern="0" dirty="0" err="1"/>
              <a:t>sa</a:t>
            </a:r>
            <a:r>
              <a:rPr lang="en-US" altLang="zh-CN" sz="2000" kern="0" dirty="0"/>
              <a:t>)</a:t>
            </a:r>
          </a:p>
          <a:p>
            <a:pPr>
              <a:lnSpc>
                <a:spcPct val="80000"/>
              </a:lnSpc>
              <a:buFont typeface="Wingdings" pitchFamily="2" charset="2"/>
              <a:buNone/>
              <a:defRPr/>
            </a:pPr>
            <a:r>
              <a:rPr lang="en-US" altLang="zh-CN" sz="2000" kern="0" dirty="0"/>
              <a:t>{	person::</a:t>
            </a:r>
            <a:r>
              <a:rPr lang="en-US" altLang="zh-CN" sz="2000" kern="0" dirty="0" err="1"/>
              <a:t>setinfo</a:t>
            </a:r>
            <a:r>
              <a:rPr lang="en-US" altLang="zh-CN" sz="2000" kern="0" dirty="0"/>
              <a:t>(n, </a:t>
            </a:r>
            <a:r>
              <a:rPr lang="en-US" altLang="zh-CN" sz="2000" kern="0" dirty="0" err="1"/>
              <a:t>strname</a:t>
            </a:r>
            <a:r>
              <a:rPr lang="en-US" altLang="zh-CN" sz="2000" kern="0" dirty="0"/>
              <a:t>, s, </a:t>
            </a:r>
            <a:r>
              <a:rPr lang="en-US" altLang="zh-CN" sz="2000" kern="0" dirty="0" err="1"/>
              <a:t>strfrom</a:t>
            </a:r>
            <a:r>
              <a:rPr lang="en-US" altLang="zh-CN" sz="2000" kern="0" dirty="0"/>
              <a:t>);</a:t>
            </a:r>
          </a:p>
          <a:p>
            <a:pPr>
              <a:lnSpc>
                <a:spcPct val="80000"/>
              </a:lnSpc>
              <a:buFont typeface="Wingdings" pitchFamily="2" charset="2"/>
              <a:buNone/>
              <a:defRPr/>
            </a:pPr>
            <a:r>
              <a:rPr lang="en-US" altLang="zh-CN" sz="2000" kern="0" dirty="0"/>
              <a:t>	salary = </a:t>
            </a:r>
            <a:r>
              <a:rPr lang="en-US" altLang="zh-CN" sz="2000" kern="0" dirty="0" err="1"/>
              <a:t>sa</a:t>
            </a:r>
            <a:r>
              <a:rPr lang="en-US" altLang="zh-CN" sz="2000" kern="0" dirty="0"/>
              <a:t>;}</a:t>
            </a:r>
          </a:p>
          <a:p>
            <a:pPr>
              <a:lnSpc>
                <a:spcPct val="80000"/>
              </a:lnSpc>
              <a:buFont typeface="Wingdings" pitchFamily="2" charset="2"/>
              <a:buNone/>
              <a:defRPr/>
            </a:pPr>
            <a:r>
              <a:rPr lang="en-US" altLang="zh-CN" sz="2000" kern="0" dirty="0"/>
              <a:t>void teacher::</a:t>
            </a:r>
            <a:r>
              <a:rPr lang="en-US" altLang="zh-CN" sz="2000" kern="0" dirty="0" err="1"/>
              <a:t>showinfo</a:t>
            </a:r>
            <a:r>
              <a:rPr lang="en-US" altLang="zh-CN" sz="2000" kern="0" dirty="0"/>
              <a:t>()</a:t>
            </a:r>
          </a:p>
          <a:p>
            <a:pPr>
              <a:lnSpc>
                <a:spcPct val="80000"/>
              </a:lnSpc>
              <a:buFont typeface="Wingdings" pitchFamily="2" charset="2"/>
              <a:buNone/>
              <a:defRPr/>
            </a:pPr>
            <a:r>
              <a:rPr lang="en-US" altLang="zh-CN" sz="2000" kern="0" dirty="0"/>
              <a:t>{	</a:t>
            </a:r>
            <a:r>
              <a:rPr lang="en-US" altLang="zh-CN" sz="2000" kern="0" dirty="0" err="1"/>
              <a:t>cout</a:t>
            </a:r>
            <a:r>
              <a:rPr lang="en-US" altLang="zh-CN" sz="2000" kern="0" dirty="0"/>
              <a:t>&lt;&lt;</a:t>
            </a:r>
            <a:r>
              <a:rPr lang="en-US" altLang="zh-CN" sz="2000" kern="0" dirty="0" err="1"/>
              <a:t>endl</a:t>
            </a:r>
            <a:r>
              <a:rPr lang="en-US" altLang="zh-CN" sz="2000" kern="0" dirty="0"/>
              <a:t>&lt;&lt;"a teacher info"</a:t>
            </a:r>
          </a:p>
          <a:p>
            <a:pPr>
              <a:lnSpc>
                <a:spcPct val="80000"/>
              </a:lnSpc>
              <a:buFont typeface="Wingdings" pitchFamily="2" charset="2"/>
              <a:buNone/>
              <a:defRPr/>
            </a:pPr>
            <a:r>
              <a:rPr lang="en-US" altLang="zh-CN" sz="2000" kern="0" dirty="0"/>
              <a:t>		&lt;&lt;</a:t>
            </a:r>
            <a:r>
              <a:rPr lang="en-US" altLang="zh-CN" sz="2000" kern="0" dirty="0" err="1"/>
              <a:t>endl</a:t>
            </a:r>
            <a:r>
              <a:rPr lang="en-US" altLang="zh-CN" sz="2000" kern="0" dirty="0"/>
              <a:t>&lt;&lt;"ID: "&lt;&lt;id&lt;&lt;</a:t>
            </a:r>
            <a:r>
              <a:rPr lang="en-US" altLang="zh-CN" sz="2000" kern="0" dirty="0" err="1"/>
              <a:t>endl</a:t>
            </a:r>
            <a:r>
              <a:rPr lang="en-US" altLang="zh-CN" sz="2000" kern="0" dirty="0"/>
              <a:t>&lt;&lt;"name: "&lt;&lt;name</a:t>
            </a:r>
          </a:p>
          <a:p>
            <a:pPr>
              <a:lnSpc>
                <a:spcPct val="80000"/>
              </a:lnSpc>
              <a:buFont typeface="Wingdings" pitchFamily="2" charset="2"/>
              <a:buNone/>
              <a:defRPr/>
            </a:pPr>
            <a:r>
              <a:rPr lang="en-US" altLang="zh-CN" sz="2000" kern="0" dirty="0"/>
              <a:t>		&lt;&lt;</a:t>
            </a:r>
            <a:r>
              <a:rPr lang="en-US" altLang="zh-CN" sz="2000" kern="0" dirty="0" err="1"/>
              <a:t>endl</a:t>
            </a:r>
            <a:r>
              <a:rPr lang="en-US" altLang="zh-CN" sz="2000" kern="0" dirty="0"/>
              <a:t>&lt;&lt;"sex: "&lt;&lt;sex&lt;&lt;</a:t>
            </a:r>
            <a:r>
              <a:rPr lang="en-US" altLang="zh-CN" sz="2000" kern="0" dirty="0" err="1"/>
              <a:t>endl</a:t>
            </a:r>
            <a:r>
              <a:rPr lang="en-US" altLang="zh-CN" sz="2000" kern="0" dirty="0"/>
              <a:t>&lt;&lt;"from: "&lt;&lt;from</a:t>
            </a:r>
          </a:p>
          <a:p>
            <a:pPr>
              <a:lnSpc>
                <a:spcPct val="80000"/>
              </a:lnSpc>
              <a:buFont typeface="Wingdings" pitchFamily="2" charset="2"/>
              <a:buNone/>
              <a:defRPr/>
            </a:pPr>
            <a:r>
              <a:rPr lang="en-US" altLang="zh-CN" sz="2000" kern="0" dirty="0"/>
              <a:t>		&lt;&lt;</a:t>
            </a:r>
            <a:r>
              <a:rPr lang="en-US" altLang="zh-CN" sz="2000" kern="0" dirty="0" err="1"/>
              <a:t>endl</a:t>
            </a:r>
            <a:r>
              <a:rPr lang="en-US" altLang="zh-CN" sz="2000" kern="0" dirty="0"/>
              <a:t>&lt;&lt;"salary: "&lt;&lt;salary;</a:t>
            </a:r>
          </a:p>
          <a:p>
            <a:pPr>
              <a:lnSpc>
                <a:spcPct val="80000"/>
              </a:lnSpc>
              <a:buFont typeface="Wingdings" pitchFamily="2" charset="2"/>
              <a:buNone/>
              <a:defRPr/>
            </a:pPr>
            <a:r>
              <a:rPr lang="en-US" altLang="zh-CN" sz="2000" kern="0" dirty="0"/>
              <a:t>}</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42591" y="27385"/>
            <a:ext cx="612068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19.</a:t>
            </a:r>
            <a:r>
              <a:rPr lang="zh-CN" altLang="en-US" sz="3000" dirty="0" smtClean="0">
                <a:solidFill>
                  <a:schemeClr val="bg1"/>
                </a:solidFill>
                <a:latin typeface="Rockwell" pitchFamily="18" charset="0"/>
                <a:ea typeface="微软雅黑" pitchFamily="34" charset="-122"/>
              </a:rPr>
              <a:t>综合示例</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957607194"/>
      </p:ext>
    </p:extLst>
  </p:cSld>
  <p:clrMapOvr>
    <a:masterClrMapping/>
  </p:clrMapOvr>
  <p:transition spd="med">
    <p:pull/>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83423" y="1197253"/>
            <a:ext cx="8231505" cy="4970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kern="0"/>
              <a:t>// graduate.h</a:t>
            </a:r>
          </a:p>
          <a:p>
            <a:pPr>
              <a:lnSpc>
                <a:spcPct val="80000"/>
              </a:lnSpc>
              <a:buFont typeface="Wingdings" pitchFamily="2" charset="2"/>
              <a:buNone/>
              <a:defRPr/>
            </a:pPr>
            <a:r>
              <a:rPr lang="en-US" altLang="zh-CN" sz="2000" kern="0"/>
              <a:t>#include "undergraduate.h"</a:t>
            </a:r>
          </a:p>
          <a:p>
            <a:pPr>
              <a:lnSpc>
                <a:spcPct val="80000"/>
              </a:lnSpc>
              <a:buFont typeface="Wingdings" pitchFamily="2" charset="2"/>
              <a:buNone/>
              <a:defRPr/>
            </a:pPr>
            <a:r>
              <a:rPr lang="en-US" altLang="zh-CN" sz="2000" kern="0"/>
              <a:t>#include "teacher.h"</a:t>
            </a:r>
          </a:p>
          <a:p>
            <a:pPr>
              <a:lnSpc>
                <a:spcPct val="80000"/>
              </a:lnSpc>
              <a:buFont typeface="Wingdings" pitchFamily="2" charset="2"/>
              <a:buNone/>
              <a:defRPr/>
            </a:pPr>
            <a:r>
              <a:rPr lang="en-US" altLang="zh-CN" sz="2000" kern="0"/>
              <a:t>#ifndef _GRADUATE</a:t>
            </a:r>
          </a:p>
          <a:p>
            <a:pPr>
              <a:lnSpc>
                <a:spcPct val="80000"/>
              </a:lnSpc>
              <a:buFont typeface="Wingdings" pitchFamily="2" charset="2"/>
              <a:buNone/>
              <a:defRPr/>
            </a:pPr>
            <a:r>
              <a:rPr lang="en-US" altLang="zh-CN" sz="2000" kern="0"/>
              <a:t>#define _GRADUATE</a:t>
            </a:r>
          </a:p>
          <a:p>
            <a:pPr>
              <a:lnSpc>
                <a:spcPct val="80000"/>
              </a:lnSpc>
              <a:buFont typeface="Wingdings" pitchFamily="2" charset="2"/>
              <a:buNone/>
              <a:defRPr/>
            </a:pPr>
            <a:r>
              <a:rPr lang="en-US" altLang="zh-CN" sz="2000" kern="0"/>
              <a:t>class graduate:public undergraduate, public teacher		</a:t>
            </a:r>
          </a:p>
          <a:p>
            <a:pPr>
              <a:lnSpc>
                <a:spcPct val="80000"/>
              </a:lnSpc>
              <a:buFont typeface="Wingdings" pitchFamily="2" charset="2"/>
              <a:buNone/>
              <a:defRPr/>
            </a:pPr>
            <a:r>
              <a:rPr lang="en-US" altLang="zh-CN" sz="2000" kern="0"/>
              <a:t>         // </a:t>
            </a:r>
            <a:r>
              <a:rPr lang="zh-CN" altLang="en-US" sz="2000" kern="0"/>
              <a:t>从两个类继承，这两个类都通过虚继承而来</a:t>
            </a:r>
          </a:p>
          <a:p>
            <a:pPr>
              <a:lnSpc>
                <a:spcPct val="80000"/>
              </a:lnSpc>
              <a:buFont typeface="Wingdings" pitchFamily="2" charset="2"/>
              <a:buNone/>
              <a:defRPr/>
            </a:pPr>
            <a:r>
              <a:rPr lang="en-US" altLang="zh-CN" sz="2000" kern="0"/>
              <a:t>{</a:t>
            </a:r>
          </a:p>
          <a:p>
            <a:pPr>
              <a:lnSpc>
                <a:spcPct val="80000"/>
              </a:lnSpc>
              <a:buFont typeface="Wingdings" pitchFamily="2" charset="2"/>
              <a:buNone/>
              <a:defRPr/>
            </a:pPr>
            <a:r>
              <a:rPr lang="en-US" altLang="zh-CN" sz="2000" kern="0"/>
              <a:t>public:</a:t>
            </a:r>
          </a:p>
          <a:p>
            <a:pPr>
              <a:lnSpc>
                <a:spcPct val="80000"/>
              </a:lnSpc>
              <a:buFont typeface="Wingdings" pitchFamily="2" charset="2"/>
              <a:buNone/>
              <a:defRPr/>
            </a:pPr>
            <a:r>
              <a:rPr lang="en-US" altLang="zh-CN" sz="2000" kern="0"/>
              <a:t>	graduate();</a:t>
            </a:r>
          </a:p>
          <a:p>
            <a:pPr>
              <a:lnSpc>
                <a:spcPct val="80000"/>
              </a:lnSpc>
              <a:buFont typeface="Wingdings" pitchFamily="2" charset="2"/>
              <a:buNone/>
              <a:defRPr/>
            </a:pPr>
            <a:r>
              <a:rPr lang="en-US" altLang="zh-CN" sz="2000" kern="0"/>
              <a:t>	~graduate();</a:t>
            </a:r>
          </a:p>
          <a:p>
            <a:pPr>
              <a:lnSpc>
                <a:spcPct val="80000"/>
              </a:lnSpc>
              <a:buFont typeface="Wingdings" pitchFamily="2" charset="2"/>
              <a:buNone/>
              <a:defRPr/>
            </a:pPr>
            <a:r>
              <a:rPr lang="en-US" altLang="zh-CN" sz="2000" kern="0"/>
              <a:t>	void setinfo(int n, char* strname, char s, char* strfrom, float sc, float sa);</a:t>
            </a:r>
          </a:p>
          <a:p>
            <a:pPr>
              <a:lnSpc>
                <a:spcPct val="80000"/>
              </a:lnSpc>
              <a:buFont typeface="Wingdings" pitchFamily="2" charset="2"/>
              <a:buNone/>
              <a:defRPr/>
            </a:pPr>
            <a:r>
              <a:rPr lang="en-US" altLang="zh-CN" sz="2000" kern="0"/>
              <a:t>	void showinfo();</a:t>
            </a:r>
          </a:p>
          <a:p>
            <a:pPr>
              <a:lnSpc>
                <a:spcPct val="80000"/>
              </a:lnSpc>
              <a:buFont typeface="Wingdings" pitchFamily="2" charset="2"/>
              <a:buNone/>
              <a:defRPr/>
            </a:pPr>
            <a:r>
              <a:rPr lang="en-US" altLang="zh-CN" sz="2000" kern="0"/>
              <a:t>};</a:t>
            </a:r>
          </a:p>
          <a:p>
            <a:pPr>
              <a:lnSpc>
                <a:spcPct val="80000"/>
              </a:lnSpc>
              <a:buFont typeface="Wingdings" pitchFamily="2" charset="2"/>
              <a:buNone/>
              <a:defRPr/>
            </a:pPr>
            <a:r>
              <a:rPr lang="en-US" altLang="zh-CN" sz="2000" kern="0"/>
              <a:t>#endif</a:t>
            </a:r>
            <a:endParaRPr lang="en-US" altLang="zh-CN" sz="2000" kern="0" dirty="0"/>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42591" y="27385"/>
            <a:ext cx="612068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19.</a:t>
            </a:r>
            <a:r>
              <a:rPr lang="zh-CN" altLang="en-US" sz="3000" dirty="0" smtClean="0">
                <a:solidFill>
                  <a:schemeClr val="bg1"/>
                </a:solidFill>
                <a:latin typeface="Rockwell" pitchFamily="18" charset="0"/>
                <a:ea typeface="微软雅黑" pitchFamily="34" charset="-122"/>
              </a:rPr>
              <a:t>综合示例</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18365364"/>
      </p:ext>
    </p:extLst>
  </p:cSld>
  <p:clrMapOvr>
    <a:masterClrMapping/>
  </p:clrMapOvr>
  <p:transition spd="med">
    <p:pull/>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83423" y="1052757"/>
            <a:ext cx="8231505" cy="554642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kern="0"/>
              <a:t>// graduate.cpp</a:t>
            </a:r>
          </a:p>
          <a:p>
            <a:pPr>
              <a:lnSpc>
                <a:spcPct val="80000"/>
              </a:lnSpc>
              <a:buFont typeface="Wingdings" pitchFamily="2" charset="2"/>
              <a:buNone/>
              <a:defRPr/>
            </a:pPr>
            <a:r>
              <a:rPr lang="en-US" altLang="zh-CN" sz="2000" kern="0"/>
              <a:t>#include "graduate.h"</a:t>
            </a:r>
          </a:p>
          <a:p>
            <a:pPr>
              <a:lnSpc>
                <a:spcPct val="80000"/>
              </a:lnSpc>
              <a:buFont typeface="Wingdings" pitchFamily="2" charset="2"/>
              <a:buNone/>
              <a:defRPr/>
            </a:pPr>
            <a:r>
              <a:rPr lang="en-US" altLang="zh-CN" sz="2000" kern="0"/>
              <a:t>#include &lt;iostream.h&gt;</a:t>
            </a:r>
          </a:p>
          <a:p>
            <a:pPr>
              <a:lnSpc>
                <a:spcPct val="80000"/>
              </a:lnSpc>
              <a:buFont typeface="Wingdings" pitchFamily="2" charset="2"/>
              <a:buNone/>
              <a:defRPr/>
            </a:pPr>
            <a:r>
              <a:rPr lang="en-US" altLang="zh-CN" sz="2000" kern="0"/>
              <a:t>graduate::graduate()</a:t>
            </a:r>
          </a:p>
          <a:p>
            <a:pPr>
              <a:lnSpc>
                <a:spcPct val="80000"/>
              </a:lnSpc>
              <a:buFont typeface="Wingdings" pitchFamily="2" charset="2"/>
              <a:buNone/>
              <a:defRPr/>
            </a:pPr>
            <a:r>
              <a:rPr lang="en-US" altLang="zh-CN" sz="2000" kern="0"/>
              <a:t>{	cout&lt;&lt;endl&lt;&lt;"construct a graduate";</a:t>
            </a:r>
          </a:p>
          <a:p>
            <a:pPr>
              <a:lnSpc>
                <a:spcPct val="80000"/>
              </a:lnSpc>
              <a:buFont typeface="Wingdings" pitchFamily="2" charset="2"/>
              <a:buNone/>
              <a:defRPr/>
            </a:pPr>
            <a:r>
              <a:rPr lang="en-US" altLang="zh-CN" sz="2000" kern="0"/>
              <a:t>	setinfo(1, "jetty", 'M', "china", 90, 1000);}</a:t>
            </a:r>
          </a:p>
          <a:p>
            <a:pPr>
              <a:lnSpc>
                <a:spcPct val="80000"/>
              </a:lnSpc>
              <a:buFont typeface="Wingdings" pitchFamily="2" charset="2"/>
              <a:buNone/>
              <a:defRPr/>
            </a:pPr>
            <a:r>
              <a:rPr lang="en-US" altLang="zh-CN" sz="2000" kern="0"/>
              <a:t>graduate::~graduate()</a:t>
            </a:r>
          </a:p>
          <a:p>
            <a:pPr>
              <a:lnSpc>
                <a:spcPct val="80000"/>
              </a:lnSpc>
              <a:buFont typeface="Wingdings" pitchFamily="2" charset="2"/>
              <a:buNone/>
              <a:defRPr/>
            </a:pPr>
            <a:r>
              <a:rPr lang="en-US" altLang="zh-CN" sz="2000" kern="0"/>
              <a:t>{	cout&lt;&lt;endl&lt;&lt;"destruct a graduate";}</a:t>
            </a:r>
          </a:p>
          <a:p>
            <a:pPr>
              <a:lnSpc>
                <a:spcPct val="80000"/>
              </a:lnSpc>
              <a:buFont typeface="Wingdings" pitchFamily="2" charset="2"/>
              <a:buNone/>
              <a:defRPr/>
            </a:pPr>
            <a:r>
              <a:rPr lang="en-US" altLang="zh-CN" sz="2000" kern="0"/>
              <a:t>void graduate::setinfo(int n, char* strname, char s, char* strfrom, float sc, float sa)</a:t>
            </a:r>
          </a:p>
          <a:p>
            <a:pPr>
              <a:lnSpc>
                <a:spcPct val="80000"/>
              </a:lnSpc>
              <a:buFont typeface="Wingdings" pitchFamily="2" charset="2"/>
              <a:buNone/>
              <a:defRPr/>
            </a:pPr>
            <a:r>
              <a:rPr lang="en-US" altLang="zh-CN" sz="2000" kern="0"/>
              <a:t>{	person::setinfo(n, strname, s, strfrom);</a:t>
            </a:r>
          </a:p>
          <a:p>
            <a:pPr>
              <a:lnSpc>
                <a:spcPct val="80000"/>
              </a:lnSpc>
              <a:buFont typeface="Wingdings" pitchFamily="2" charset="2"/>
              <a:buNone/>
              <a:defRPr/>
            </a:pPr>
            <a:r>
              <a:rPr lang="en-US" altLang="zh-CN" sz="2000" kern="0"/>
              <a:t>	score = sc;	salary = sa;}</a:t>
            </a:r>
          </a:p>
          <a:p>
            <a:pPr>
              <a:lnSpc>
                <a:spcPct val="80000"/>
              </a:lnSpc>
              <a:buFont typeface="Wingdings" pitchFamily="2" charset="2"/>
              <a:buNone/>
              <a:defRPr/>
            </a:pPr>
            <a:r>
              <a:rPr lang="en-US" altLang="zh-CN" sz="2000" kern="0"/>
              <a:t>void graduate::showinfo()</a:t>
            </a:r>
          </a:p>
          <a:p>
            <a:pPr>
              <a:lnSpc>
                <a:spcPct val="80000"/>
              </a:lnSpc>
              <a:buFont typeface="Wingdings" pitchFamily="2" charset="2"/>
              <a:buNone/>
              <a:defRPr/>
            </a:pPr>
            <a:r>
              <a:rPr lang="en-US" altLang="zh-CN" sz="2000" kern="0"/>
              <a:t>{	cout&lt;&lt;endl&lt;&lt;"a graduate info"</a:t>
            </a:r>
          </a:p>
          <a:p>
            <a:pPr>
              <a:lnSpc>
                <a:spcPct val="80000"/>
              </a:lnSpc>
              <a:buFont typeface="Wingdings" pitchFamily="2" charset="2"/>
              <a:buNone/>
              <a:defRPr/>
            </a:pPr>
            <a:r>
              <a:rPr lang="en-US" altLang="zh-CN" sz="2000" kern="0"/>
              <a:t>		&lt;&lt;endl&lt;&lt;"ID: "&lt;&lt;id&lt;&lt;endl&lt;&lt;"name: "&lt;&lt;name</a:t>
            </a:r>
          </a:p>
          <a:p>
            <a:pPr>
              <a:lnSpc>
                <a:spcPct val="80000"/>
              </a:lnSpc>
              <a:buFont typeface="Wingdings" pitchFamily="2" charset="2"/>
              <a:buNone/>
              <a:defRPr/>
            </a:pPr>
            <a:r>
              <a:rPr lang="en-US" altLang="zh-CN" sz="2000" kern="0"/>
              <a:t>		&lt;&lt;endl&lt;&lt;"sex: "&lt;&lt;sex&lt;&lt;endl&lt;&lt;"from: "&lt;&lt;from</a:t>
            </a:r>
          </a:p>
          <a:p>
            <a:pPr>
              <a:lnSpc>
                <a:spcPct val="80000"/>
              </a:lnSpc>
              <a:buFont typeface="Wingdings" pitchFamily="2" charset="2"/>
              <a:buNone/>
              <a:defRPr/>
            </a:pPr>
            <a:r>
              <a:rPr lang="en-US" altLang="zh-CN" sz="2000" kern="0"/>
              <a:t>		&lt;&lt;endl&lt;&lt;"score: "&lt;&lt;score&lt;&lt;endl&lt;&lt;"salary: "&lt;&lt;salary;}</a:t>
            </a:r>
            <a:endParaRPr lang="en-US" altLang="zh-CN" sz="2000" kern="0" dirty="0"/>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42591" y="27385"/>
            <a:ext cx="612068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19.</a:t>
            </a:r>
            <a:r>
              <a:rPr lang="zh-CN" altLang="en-US" sz="3000" dirty="0" smtClean="0">
                <a:solidFill>
                  <a:schemeClr val="bg1"/>
                </a:solidFill>
                <a:latin typeface="Rockwell" pitchFamily="18" charset="0"/>
                <a:ea typeface="微软雅黑" pitchFamily="34" charset="-122"/>
              </a:rPr>
              <a:t>综合示例</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826424200"/>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subTitle" idx="1"/>
          </p:nvPr>
        </p:nvSpPr>
        <p:spPr>
          <a:xfrm>
            <a:off x="193359" y="837507"/>
            <a:ext cx="11521279" cy="792088"/>
          </a:xfrm>
          <a:noFill/>
        </p:spPr>
        <p:txBody>
          <a:bodyPr/>
          <a:lstStyle/>
          <a:p>
            <a:pPr indent="-6351" algn="l"/>
            <a:r>
              <a:rPr lang="zh-CN" altLang="en-US" sz="2400" dirty="0"/>
              <a:t>但是现在，让我们在程序中进行一些修改，并在</a:t>
            </a:r>
            <a:r>
              <a:rPr lang="en-US" altLang="zh-CN" sz="2400" dirty="0"/>
              <a:t>Shape</a:t>
            </a:r>
            <a:r>
              <a:rPr lang="zh-CN" altLang="en-US" sz="2400" dirty="0"/>
              <a:t>类的</a:t>
            </a:r>
            <a:r>
              <a:rPr lang="en-US" altLang="zh-CN" sz="2400" dirty="0"/>
              <a:t>area</a:t>
            </a:r>
            <a:r>
              <a:rPr lang="zh-CN" altLang="en-US" sz="2400" dirty="0"/>
              <a:t>（）声明之前加上关键字</a:t>
            </a:r>
            <a:r>
              <a:rPr lang="en-US" altLang="zh-CN" sz="2400" dirty="0"/>
              <a:t>virtual</a:t>
            </a:r>
            <a:r>
              <a:rPr lang="zh-CN" altLang="en-US" sz="2400" dirty="0"/>
              <a:t>，使它看起来像这样</a:t>
            </a:r>
            <a:r>
              <a:rPr lang="en-US" altLang="zh-CN" sz="2400" dirty="0"/>
              <a:t>-</a:t>
            </a:r>
            <a:endParaRPr lang="en-US" altLang="zh-CN" sz="2400" b="0" dirty="0" smtClean="0"/>
          </a:p>
        </p:txBody>
      </p:sp>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60"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122511"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803548" y="398"/>
            <a:ext cx="6193457"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0. </a:t>
            </a:r>
            <a:r>
              <a:rPr lang="zh-CN" altLang="en-US" sz="3000" dirty="0" smtClean="0">
                <a:solidFill>
                  <a:schemeClr val="bg1"/>
                </a:solidFill>
                <a:latin typeface="Rockwell" pitchFamily="18" charset="0"/>
                <a:ea typeface="微软雅黑" pitchFamily="34" charset="-122"/>
              </a:rPr>
              <a:t> </a:t>
            </a:r>
            <a:endParaRPr lang="zh-CN" altLang="en-US" sz="3000" dirty="0">
              <a:solidFill>
                <a:schemeClr val="bg1"/>
              </a:solidFill>
              <a:latin typeface="Rockwell" pitchFamily="18" charset="0"/>
              <a:ea typeface="微软雅黑" pitchFamily="34" charset="-122"/>
            </a:endParaRPr>
          </a:p>
        </p:txBody>
      </p:sp>
      <p:sp>
        <p:nvSpPr>
          <p:cNvPr id="2" name="Rectangle 1"/>
          <p:cNvSpPr>
            <a:spLocks noChangeArrowheads="1"/>
          </p:cNvSpPr>
          <p:nvPr/>
        </p:nvSpPr>
        <p:spPr bwMode="auto">
          <a:xfrm>
            <a:off x="266527" y="1680696"/>
            <a:ext cx="6336704" cy="280076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class Shape </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protected: </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smtClean="0">
                <a:latin typeface="Courier New" panose="02070309020205020404" pitchFamily="49" charset="0"/>
                <a:cs typeface="Courier New" panose="02070309020205020404" pitchFamily="49" charset="0"/>
              </a:rPr>
              <a:t>    </a:t>
            </a:r>
            <a:r>
              <a:rPr kumimoji="0" lang="zh-CN"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int width, height; </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public: </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latin typeface="Courier New" panose="02070309020205020404" pitchFamily="49" charset="0"/>
                <a:cs typeface="Courier New" panose="02070309020205020404" pitchFamily="49" charset="0"/>
              </a:rPr>
              <a:t> </a:t>
            </a:r>
            <a:r>
              <a:rPr lang="en-US" altLang="zh-CN" sz="1600" dirty="0" smtClean="0">
                <a:latin typeface="Courier New" panose="02070309020205020404" pitchFamily="49" charset="0"/>
                <a:cs typeface="Courier New" panose="02070309020205020404" pitchFamily="49" charset="0"/>
              </a:rPr>
              <a:t>   </a:t>
            </a:r>
            <a:r>
              <a:rPr kumimoji="0" lang="zh-CN"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Shape( int a = 0, int b = 0) </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latin typeface="Courier New" panose="02070309020205020404" pitchFamily="49" charset="0"/>
                <a:cs typeface="Courier New" panose="02070309020205020404" pitchFamily="49" charset="0"/>
              </a:rPr>
              <a:t> </a:t>
            </a:r>
            <a:r>
              <a:rPr lang="en-US" altLang="zh-CN" sz="1600" dirty="0" smtClean="0">
                <a:latin typeface="Courier New" panose="02070309020205020404" pitchFamily="49" charset="0"/>
                <a:cs typeface="Courier New" panose="02070309020205020404" pitchFamily="49" charset="0"/>
              </a:rPr>
              <a:t>   </a:t>
            </a:r>
            <a:r>
              <a:rPr kumimoji="0" lang="zh-CN"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width = a; height = b; } </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latin typeface="Courier New" panose="02070309020205020404" pitchFamily="49" charset="0"/>
                <a:cs typeface="Courier New" panose="02070309020205020404" pitchFamily="49" charset="0"/>
              </a:rPr>
              <a:t> </a:t>
            </a:r>
            <a:r>
              <a:rPr lang="en-US" altLang="zh-CN" sz="1600" dirty="0" smtClean="0">
                <a:latin typeface="Courier New" panose="02070309020205020404" pitchFamily="49" charset="0"/>
                <a:cs typeface="Courier New" panose="02070309020205020404" pitchFamily="49" charset="0"/>
              </a:rPr>
              <a:t>   </a:t>
            </a:r>
            <a:r>
              <a:rPr kumimoji="0" lang="zh-CN"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virtual int area() </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latin typeface="Courier New" panose="02070309020205020404" pitchFamily="49" charset="0"/>
                <a:cs typeface="Courier New" panose="02070309020205020404" pitchFamily="49" charset="0"/>
              </a:rPr>
              <a:t> </a:t>
            </a:r>
            <a:r>
              <a:rPr lang="en-US" altLang="zh-CN" sz="1600" dirty="0" smtClean="0">
                <a:latin typeface="Courier New" panose="02070309020205020404" pitchFamily="49" charset="0"/>
                <a:cs typeface="Courier New" panose="02070309020205020404" pitchFamily="49" charset="0"/>
              </a:rPr>
              <a:t>   </a:t>
            </a:r>
            <a:r>
              <a:rPr kumimoji="0" lang="zh-CN"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cout &lt;&lt; "Parent class area :" &lt;&lt;endl; </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latin typeface="Courier New" panose="02070309020205020404" pitchFamily="49" charset="0"/>
                <a:cs typeface="Courier New" panose="02070309020205020404" pitchFamily="49" charset="0"/>
              </a:rPr>
              <a:t> </a:t>
            </a:r>
            <a:r>
              <a:rPr lang="en-US" altLang="zh-CN" sz="1600" dirty="0" smtClean="0">
                <a:latin typeface="Courier New" panose="02070309020205020404" pitchFamily="49" charset="0"/>
                <a:cs typeface="Courier New" panose="02070309020205020404" pitchFamily="49" charset="0"/>
              </a:rPr>
              <a:t>     </a:t>
            </a:r>
            <a:r>
              <a:rPr kumimoji="0" lang="zh-CN"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return 0; } </a:t>
            </a:r>
            <a:endParaRPr kumimoji="0" lang="en-US"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a:t>
            </a:r>
            <a:r>
              <a:rPr kumimoji="0" lang="zh-CN" altLang="zh-CN" sz="1600" b="0" i="0" u="none" strike="noStrike" cap="none" normalizeH="0" baseline="0" dirty="0" smtClean="0">
                <a:ln>
                  <a:noFill/>
                </a:ln>
                <a:solidFill>
                  <a:schemeClr val="tx1"/>
                </a:solidFill>
                <a:effectLst/>
              </a:rPr>
              <a:t> </a:t>
            </a:r>
          </a:p>
        </p:txBody>
      </p:sp>
      <p:sp>
        <p:nvSpPr>
          <p:cNvPr id="3" name="矩形 2"/>
          <p:cNvSpPr/>
          <p:nvPr/>
        </p:nvSpPr>
        <p:spPr>
          <a:xfrm>
            <a:off x="175592" y="4725938"/>
            <a:ext cx="10100047" cy="1569660"/>
          </a:xfrm>
          <a:prstGeom prst="rect">
            <a:avLst/>
          </a:prstGeom>
        </p:spPr>
        <p:txBody>
          <a:bodyPr wrap="square">
            <a:spAutoFit/>
          </a:bodyPr>
          <a:lstStyle/>
          <a:p>
            <a:r>
              <a:rPr lang="zh-CN" altLang="en-US" dirty="0"/>
              <a:t>稍作修改后，编译并执行前面的示例代码时，将产生以下结果</a:t>
            </a:r>
            <a:r>
              <a:rPr lang="zh-CN" altLang="en-US" dirty="0" smtClean="0"/>
              <a:t>-</a:t>
            </a:r>
            <a:endParaRPr lang="en-US" altLang="zh-CN" dirty="0" smtClean="0"/>
          </a:p>
          <a:p>
            <a:endParaRPr lang="en-US" altLang="zh-CN" dirty="0" smtClean="0">
              <a:latin typeface="Courier New" panose="02070309020205020404" pitchFamily="49" charset="0"/>
              <a:cs typeface="Courier New" panose="02070309020205020404" pitchFamily="49" charset="0"/>
            </a:endParaRPr>
          </a:p>
          <a:p>
            <a:r>
              <a:rPr lang="zh-CN" altLang="zh-CN" dirty="0" smtClean="0">
                <a:latin typeface="Courier New" panose="02070309020205020404" pitchFamily="49" charset="0"/>
                <a:cs typeface="Courier New" panose="02070309020205020404" pitchFamily="49" charset="0"/>
              </a:rPr>
              <a:t>Rectangle </a:t>
            </a:r>
            <a:r>
              <a:rPr lang="zh-CN" altLang="zh-CN" dirty="0">
                <a:latin typeface="Courier New" panose="02070309020205020404" pitchFamily="49" charset="0"/>
                <a:cs typeface="Courier New" panose="02070309020205020404" pitchFamily="49" charset="0"/>
              </a:rPr>
              <a:t>class area </a:t>
            </a:r>
            <a:endParaRPr lang="en-US" altLang="zh-CN" dirty="0" smtClean="0">
              <a:latin typeface="Courier New" panose="02070309020205020404" pitchFamily="49" charset="0"/>
              <a:cs typeface="Courier New" panose="02070309020205020404" pitchFamily="49" charset="0"/>
            </a:endParaRPr>
          </a:p>
          <a:p>
            <a:r>
              <a:rPr lang="zh-CN" altLang="zh-CN" dirty="0" smtClean="0">
                <a:latin typeface="Courier New" panose="02070309020205020404" pitchFamily="49" charset="0"/>
                <a:cs typeface="Courier New" panose="02070309020205020404" pitchFamily="49" charset="0"/>
              </a:rPr>
              <a:t>Triangle </a:t>
            </a:r>
            <a:r>
              <a:rPr lang="zh-CN" altLang="zh-CN" dirty="0">
                <a:latin typeface="Courier New" panose="02070309020205020404" pitchFamily="49" charset="0"/>
                <a:cs typeface="Courier New" panose="02070309020205020404" pitchFamily="49" charset="0"/>
              </a:rPr>
              <a:t>class area</a:t>
            </a:r>
            <a:endParaRPr lang="zh-CN" altLang="en-US" dirty="0"/>
          </a:p>
        </p:txBody>
      </p:sp>
    </p:spTree>
    <p:extLst>
      <p:ext uri="{BB962C8B-B14F-4D97-AF65-F5344CB8AC3E}">
        <p14:creationId xmlns:p14="http://schemas.microsoft.com/office/powerpoint/2010/main" val="23176179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ppt_w</p:attrName>
                                        </p:attrNameLst>
                                      </p:cBhvr>
                                      <p:tavLst>
                                        <p:tav tm="0" fmla="#ppt_w*sin(2.5*pi*$)">
                                          <p:val>
                                            <p:fltVal val="0"/>
                                          </p:val>
                                        </p:tav>
                                        <p:tav tm="100000">
                                          <p:val>
                                            <p:fltVal val="1"/>
                                          </p:val>
                                        </p:tav>
                                      </p:tavLst>
                                    </p:anim>
                                    <p:anim calcmode="lin" valueType="num">
                                      <p:cBhvr>
                                        <p:cTn id="9" dur="1000" fill="hold"/>
                                        <p:tgtEl>
                                          <p:spTgt spid="13"/>
                                        </p:tgtEl>
                                        <p:attrNameLst>
                                          <p:attrName>ppt_h</p:attrName>
                                        </p:attrNameLst>
                                      </p:cBhvr>
                                      <p:tavLst>
                                        <p:tav tm="0">
                                          <p:val>
                                            <p:strVal val="#ppt_h"/>
                                          </p:val>
                                        </p:tav>
                                        <p:tav tm="100000">
                                          <p:val>
                                            <p:strVal val="#ppt_h"/>
                                          </p:val>
                                        </p:tav>
                                      </p:tavLst>
                                    </p:anim>
                                  </p:childTnLst>
                                </p:cTn>
                              </p:par>
                            </p:childTnLst>
                          </p:cTn>
                        </p:par>
                        <p:par>
                          <p:cTn id="10" fill="hold">
                            <p:stCondLst>
                              <p:cond delay="1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83423" y="981303"/>
            <a:ext cx="8231505" cy="56178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kern="0" dirty="0"/>
              <a:t>#include "</a:t>
            </a:r>
            <a:r>
              <a:rPr lang="en-US" altLang="zh-CN" sz="2000" kern="0" dirty="0" err="1"/>
              <a:t>person.h</a:t>
            </a:r>
            <a:r>
              <a:rPr lang="en-US" altLang="zh-CN" sz="2000" kern="0" dirty="0"/>
              <a:t>"</a:t>
            </a:r>
          </a:p>
          <a:p>
            <a:pPr>
              <a:lnSpc>
                <a:spcPct val="80000"/>
              </a:lnSpc>
              <a:buFont typeface="Wingdings" pitchFamily="2" charset="2"/>
              <a:buNone/>
              <a:defRPr/>
            </a:pPr>
            <a:r>
              <a:rPr lang="en-US" altLang="zh-CN" sz="2000" kern="0" dirty="0"/>
              <a:t>#include "</a:t>
            </a:r>
            <a:r>
              <a:rPr lang="en-US" altLang="zh-CN" sz="2000" kern="0" dirty="0" err="1"/>
              <a:t>undergraduate.h</a:t>
            </a:r>
            <a:r>
              <a:rPr lang="en-US" altLang="zh-CN" sz="2000" kern="0" dirty="0"/>
              <a:t>"</a:t>
            </a:r>
          </a:p>
          <a:p>
            <a:pPr>
              <a:lnSpc>
                <a:spcPct val="80000"/>
              </a:lnSpc>
              <a:buFont typeface="Wingdings" pitchFamily="2" charset="2"/>
              <a:buNone/>
              <a:defRPr/>
            </a:pPr>
            <a:r>
              <a:rPr lang="en-US" altLang="zh-CN" sz="2000" kern="0" dirty="0"/>
              <a:t>#include "</a:t>
            </a:r>
            <a:r>
              <a:rPr lang="en-US" altLang="zh-CN" sz="2000" kern="0" dirty="0" err="1"/>
              <a:t>teacher.h</a:t>
            </a:r>
            <a:r>
              <a:rPr lang="en-US" altLang="zh-CN" sz="2000" kern="0" dirty="0"/>
              <a:t>"</a:t>
            </a:r>
          </a:p>
          <a:p>
            <a:pPr>
              <a:lnSpc>
                <a:spcPct val="80000"/>
              </a:lnSpc>
              <a:buFont typeface="Wingdings" pitchFamily="2" charset="2"/>
              <a:buNone/>
              <a:defRPr/>
            </a:pPr>
            <a:r>
              <a:rPr lang="en-US" altLang="zh-CN" sz="2000" kern="0" dirty="0"/>
              <a:t>#include "</a:t>
            </a:r>
            <a:r>
              <a:rPr lang="en-US" altLang="zh-CN" sz="2000" kern="0" dirty="0" err="1"/>
              <a:t>graduate.h</a:t>
            </a:r>
            <a:r>
              <a:rPr lang="en-US" altLang="zh-CN" sz="2000" kern="0" dirty="0"/>
              <a:t>"</a:t>
            </a:r>
          </a:p>
          <a:p>
            <a:pPr>
              <a:lnSpc>
                <a:spcPct val="80000"/>
              </a:lnSpc>
              <a:buFont typeface="Wingdings" pitchFamily="2" charset="2"/>
              <a:buNone/>
              <a:defRPr/>
            </a:pPr>
            <a:r>
              <a:rPr lang="en-US" altLang="zh-CN" sz="2000" kern="0" dirty="0"/>
              <a:t>#include &lt;</a:t>
            </a:r>
            <a:r>
              <a:rPr lang="en-US" altLang="zh-CN" sz="2000" kern="0" dirty="0" err="1"/>
              <a:t>iostream.h</a:t>
            </a:r>
            <a:r>
              <a:rPr lang="en-US" altLang="zh-CN" sz="2000" kern="0" dirty="0"/>
              <a:t>&gt;</a:t>
            </a:r>
          </a:p>
          <a:p>
            <a:pPr>
              <a:lnSpc>
                <a:spcPct val="80000"/>
              </a:lnSpc>
              <a:buFont typeface="Wingdings" pitchFamily="2" charset="2"/>
              <a:buNone/>
              <a:defRPr/>
            </a:pPr>
            <a:r>
              <a:rPr lang="en-US" altLang="zh-CN" sz="2000" kern="0" dirty="0"/>
              <a:t>void main()</a:t>
            </a:r>
          </a:p>
          <a:p>
            <a:pPr>
              <a:lnSpc>
                <a:spcPct val="80000"/>
              </a:lnSpc>
              <a:buFont typeface="Wingdings" pitchFamily="2" charset="2"/>
              <a:buNone/>
              <a:defRPr/>
            </a:pPr>
            <a:r>
              <a:rPr lang="en-US" altLang="zh-CN" sz="2000" kern="0" dirty="0"/>
              <a:t>{person* pp;		// </a:t>
            </a:r>
            <a:r>
              <a:rPr lang="zh-CN" altLang="en-US" sz="2000" kern="0" dirty="0"/>
              <a:t>基类指针</a:t>
            </a:r>
          </a:p>
          <a:p>
            <a:pPr>
              <a:lnSpc>
                <a:spcPct val="80000"/>
              </a:lnSpc>
              <a:buFont typeface="Wingdings" pitchFamily="2" charset="2"/>
              <a:buNone/>
              <a:defRPr/>
            </a:pPr>
            <a:r>
              <a:rPr lang="en-US" altLang="zh-CN" sz="2000" kern="0" dirty="0" err="1"/>
              <a:t>cout</a:t>
            </a:r>
            <a:r>
              <a:rPr lang="en-US" altLang="zh-CN" sz="2000" kern="0" dirty="0"/>
              <a:t>&lt;&lt;"new a undergraduate";	</a:t>
            </a:r>
          </a:p>
          <a:p>
            <a:pPr>
              <a:lnSpc>
                <a:spcPct val="80000"/>
              </a:lnSpc>
              <a:buFont typeface="Wingdings" pitchFamily="2" charset="2"/>
              <a:buNone/>
              <a:defRPr/>
            </a:pPr>
            <a:r>
              <a:rPr lang="en-US" altLang="zh-CN" sz="2000" kern="0" dirty="0"/>
              <a:t>pp = new undergraduate;	pp-&gt;</a:t>
            </a:r>
            <a:r>
              <a:rPr lang="en-US" altLang="zh-CN" sz="2000" kern="0" dirty="0" err="1"/>
              <a:t>showinfo</a:t>
            </a:r>
            <a:r>
              <a:rPr lang="en-US" altLang="zh-CN" sz="2000" kern="0" dirty="0"/>
              <a:t>();// </a:t>
            </a:r>
            <a:r>
              <a:rPr lang="zh-CN" altLang="en-US" sz="2000" kern="0" dirty="0"/>
              <a:t>指向本科生对象</a:t>
            </a:r>
          </a:p>
          <a:p>
            <a:pPr>
              <a:lnSpc>
                <a:spcPct val="80000"/>
              </a:lnSpc>
              <a:buFont typeface="Wingdings" pitchFamily="2" charset="2"/>
              <a:buNone/>
              <a:defRPr/>
            </a:pPr>
            <a:r>
              <a:rPr lang="en-US" altLang="zh-CN" sz="2000" kern="0" dirty="0" err="1"/>
              <a:t>cout</a:t>
            </a:r>
            <a:r>
              <a:rPr lang="en-US" altLang="zh-CN" sz="2000" kern="0" dirty="0"/>
              <a:t>&lt;&lt;</a:t>
            </a:r>
            <a:r>
              <a:rPr lang="en-US" altLang="zh-CN" sz="2000" kern="0" dirty="0" err="1"/>
              <a:t>endl</a:t>
            </a:r>
            <a:r>
              <a:rPr lang="en-US" altLang="zh-CN" sz="2000" kern="0" dirty="0"/>
              <a:t>&lt;&lt;"delete a </a:t>
            </a:r>
            <a:r>
              <a:rPr lang="en-US" altLang="zh-CN" sz="2000" kern="0" dirty="0" err="1"/>
              <a:t>undergraduate";delete</a:t>
            </a:r>
            <a:r>
              <a:rPr lang="en-US" altLang="zh-CN" sz="2000" kern="0" dirty="0"/>
              <a:t> pp;// </a:t>
            </a:r>
            <a:r>
              <a:rPr lang="zh-CN" altLang="en-US" sz="2000" kern="0" dirty="0"/>
              <a:t>释放本科生对象</a:t>
            </a:r>
          </a:p>
          <a:p>
            <a:pPr>
              <a:lnSpc>
                <a:spcPct val="80000"/>
              </a:lnSpc>
              <a:buFont typeface="Wingdings" pitchFamily="2" charset="2"/>
              <a:buNone/>
              <a:defRPr/>
            </a:pPr>
            <a:r>
              <a:rPr lang="en-US" altLang="zh-CN" sz="2000" kern="0" dirty="0" err="1"/>
              <a:t>cout</a:t>
            </a:r>
            <a:r>
              <a:rPr lang="en-US" altLang="zh-CN" sz="2000" kern="0" dirty="0"/>
              <a:t>&lt;&lt;</a:t>
            </a:r>
            <a:r>
              <a:rPr lang="en-US" altLang="zh-CN" sz="2000" kern="0" dirty="0" err="1"/>
              <a:t>endl</a:t>
            </a:r>
            <a:r>
              <a:rPr lang="en-US" altLang="zh-CN" sz="2000" kern="0" dirty="0"/>
              <a:t>&lt;&lt;</a:t>
            </a:r>
            <a:r>
              <a:rPr lang="en-US" altLang="zh-CN" sz="2000" kern="0" dirty="0" err="1"/>
              <a:t>endl</a:t>
            </a:r>
            <a:r>
              <a:rPr lang="en-US" altLang="zh-CN" sz="2000" kern="0" dirty="0"/>
              <a:t>&lt;&lt;"new a teacher";	</a:t>
            </a:r>
          </a:p>
          <a:p>
            <a:pPr>
              <a:lnSpc>
                <a:spcPct val="80000"/>
              </a:lnSpc>
              <a:buFont typeface="Wingdings" pitchFamily="2" charset="2"/>
              <a:buNone/>
              <a:defRPr/>
            </a:pPr>
            <a:r>
              <a:rPr lang="en-US" altLang="zh-CN" sz="2000" kern="0" dirty="0"/>
              <a:t>pp = new teacher;		pp-&gt;</a:t>
            </a:r>
            <a:r>
              <a:rPr lang="en-US" altLang="zh-CN" sz="2000" kern="0" dirty="0" err="1"/>
              <a:t>showinfo</a:t>
            </a:r>
            <a:r>
              <a:rPr lang="en-US" altLang="zh-CN" sz="2000" kern="0" dirty="0"/>
              <a:t>();// </a:t>
            </a:r>
            <a:r>
              <a:rPr lang="zh-CN" altLang="en-US" sz="2000" kern="0" dirty="0"/>
              <a:t>指向教师对象</a:t>
            </a:r>
          </a:p>
          <a:p>
            <a:pPr>
              <a:lnSpc>
                <a:spcPct val="80000"/>
              </a:lnSpc>
              <a:buFont typeface="Wingdings" pitchFamily="2" charset="2"/>
              <a:buNone/>
              <a:defRPr/>
            </a:pPr>
            <a:r>
              <a:rPr lang="en-US" altLang="zh-CN" sz="2000" kern="0" dirty="0" err="1"/>
              <a:t>cout</a:t>
            </a:r>
            <a:r>
              <a:rPr lang="en-US" altLang="zh-CN" sz="2000" kern="0" dirty="0"/>
              <a:t>&lt;&lt;</a:t>
            </a:r>
            <a:r>
              <a:rPr lang="en-US" altLang="zh-CN" sz="2000" kern="0" dirty="0" err="1"/>
              <a:t>endl</a:t>
            </a:r>
            <a:r>
              <a:rPr lang="en-US" altLang="zh-CN" sz="2000" kern="0" dirty="0"/>
              <a:t>&lt;&lt;"delete a teacher";	   delete pp;// </a:t>
            </a:r>
            <a:r>
              <a:rPr lang="zh-CN" altLang="en-US" sz="2000" kern="0" dirty="0"/>
              <a:t>释放教师对象</a:t>
            </a:r>
          </a:p>
          <a:p>
            <a:pPr>
              <a:lnSpc>
                <a:spcPct val="80000"/>
              </a:lnSpc>
              <a:buFont typeface="Wingdings" pitchFamily="2" charset="2"/>
              <a:buNone/>
              <a:defRPr/>
            </a:pPr>
            <a:r>
              <a:rPr lang="en-US" altLang="zh-CN" sz="2000" kern="0" dirty="0" err="1"/>
              <a:t>cout</a:t>
            </a:r>
            <a:r>
              <a:rPr lang="en-US" altLang="zh-CN" sz="2000" kern="0" dirty="0"/>
              <a:t>&lt;&lt;</a:t>
            </a:r>
            <a:r>
              <a:rPr lang="en-US" altLang="zh-CN" sz="2000" kern="0" dirty="0" err="1"/>
              <a:t>endl</a:t>
            </a:r>
            <a:r>
              <a:rPr lang="en-US" altLang="zh-CN" sz="2000" kern="0" dirty="0"/>
              <a:t>&lt;&lt;</a:t>
            </a:r>
            <a:r>
              <a:rPr lang="en-US" altLang="zh-CN" sz="2000" kern="0" dirty="0" err="1"/>
              <a:t>endl</a:t>
            </a:r>
            <a:r>
              <a:rPr lang="en-US" altLang="zh-CN" sz="2000" kern="0" dirty="0"/>
              <a:t>&lt;&lt;"new a graduate";	</a:t>
            </a:r>
          </a:p>
          <a:p>
            <a:pPr>
              <a:lnSpc>
                <a:spcPct val="80000"/>
              </a:lnSpc>
              <a:buFont typeface="Wingdings" pitchFamily="2" charset="2"/>
              <a:buNone/>
              <a:defRPr/>
            </a:pPr>
            <a:r>
              <a:rPr lang="en-US" altLang="zh-CN" sz="2000" kern="0" dirty="0"/>
              <a:t>pp = new graduate;	               pp-&gt;</a:t>
            </a:r>
            <a:r>
              <a:rPr lang="en-US" altLang="zh-CN" sz="2000" kern="0" dirty="0" err="1"/>
              <a:t>showinfo</a:t>
            </a:r>
            <a:r>
              <a:rPr lang="en-US" altLang="zh-CN" sz="2000" kern="0" dirty="0"/>
              <a:t>();// </a:t>
            </a:r>
            <a:r>
              <a:rPr lang="zh-CN" altLang="en-US" sz="2000" kern="0" dirty="0"/>
              <a:t>指向研究生对象</a:t>
            </a:r>
          </a:p>
          <a:p>
            <a:pPr>
              <a:lnSpc>
                <a:spcPct val="80000"/>
              </a:lnSpc>
              <a:buFont typeface="Wingdings" pitchFamily="2" charset="2"/>
              <a:buNone/>
              <a:defRPr/>
            </a:pPr>
            <a:r>
              <a:rPr lang="en-US" altLang="zh-CN" sz="2000" kern="0" dirty="0" err="1"/>
              <a:t>cout</a:t>
            </a:r>
            <a:r>
              <a:rPr lang="en-US" altLang="zh-CN" sz="2000" kern="0" dirty="0"/>
              <a:t>&lt;&lt;</a:t>
            </a:r>
            <a:r>
              <a:rPr lang="en-US" altLang="zh-CN" sz="2000" kern="0" dirty="0" err="1"/>
              <a:t>endl</a:t>
            </a:r>
            <a:r>
              <a:rPr lang="en-US" altLang="zh-CN" sz="2000" kern="0" dirty="0"/>
              <a:t>&lt;&lt;"delete a graduate";	delete pp;// </a:t>
            </a:r>
            <a:r>
              <a:rPr lang="zh-CN" altLang="en-US" sz="2000" kern="0" dirty="0"/>
              <a:t>释放研究生对象</a:t>
            </a:r>
            <a:r>
              <a:rPr lang="en-US" altLang="zh-CN" sz="2000" kern="0" dirty="0"/>
              <a:t>}</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42591" y="27385"/>
            <a:ext cx="612068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19.</a:t>
            </a:r>
            <a:r>
              <a:rPr lang="zh-CN" altLang="en-US" sz="3000" dirty="0" smtClean="0">
                <a:solidFill>
                  <a:schemeClr val="bg1"/>
                </a:solidFill>
                <a:latin typeface="Rockwell" pitchFamily="18" charset="0"/>
                <a:ea typeface="微软雅黑" pitchFamily="34" charset="-122"/>
              </a:rPr>
              <a:t>综合示例</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306648393"/>
      </p:ext>
    </p:extLst>
  </p:cSld>
  <p:clrMapOvr>
    <a:masterClrMapping/>
  </p:clrMapOvr>
  <p:transition spd="med">
    <p:pull/>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subTitle" idx="1"/>
          </p:nvPr>
        </p:nvSpPr>
        <p:spPr>
          <a:xfrm>
            <a:off x="340202" y="909514"/>
            <a:ext cx="11486598" cy="5078000"/>
          </a:xfrm>
          <a:noFill/>
        </p:spPr>
        <p:txBody>
          <a:bodyPr/>
          <a:lstStyle/>
          <a:p>
            <a:pPr marL="450849" indent="-457200" algn="l">
              <a:buFont typeface="Wingdings" panose="05000000000000000000" pitchFamily="2" charset="2"/>
              <a:buChar char="l"/>
            </a:pPr>
            <a:r>
              <a:rPr lang="zh-CN" altLang="en-US" sz="2800" dirty="0" smtClean="0">
                <a:latin typeface="华文楷体" panose="02010600040101010101" pitchFamily="2" charset="-122"/>
                <a:ea typeface="华文楷体" panose="02010600040101010101" pitchFamily="2" charset="-122"/>
              </a:rPr>
              <a:t>以</a:t>
            </a:r>
            <a:r>
              <a:rPr lang="en-US" altLang="zh-CN" sz="2800" dirty="0" smtClean="0">
                <a:latin typeface="华文楷体" panose="02010600040101010101" pitchFamily="2" charset="-122"/>
                <a:ea typeface="华文楷体" panose="02010600040101010101" pitchFamily="2" charset="-122"/>
              </a:rPr>
              <a:t>Point</a:t>
            </a:r>
            <a:r>
              <a:rPr lang="zh-CN" altLang="en-US" sz="2800" dirty="0" smtClean="0">
                <a:latin typeface="华文楷体" panose="02010600040101010101" pitchFamily="2" charset="-122"/>
                <a:ea typeface="华文楷体" panose="02010600040101010101" pitchFamily="2" charset="-122"/>
              </a:rPr>
              <a:t>为基类的点—圆—圆柱体类的层次结构。类的层次结构的顶层是抽象基类</a:t>
            </a:r>
            <a:r>
              <a:rPr lang="en-US" altLang="zh-CN" sz="2800" dirty="0" smtClean="0">
                <a:latin typeface="华文楷体" panose="02010600040101010101" pitchFamily="2" charset="-122"/>
                <a:ea typeface="华文楷体" panose="02010600040101010101" pitchFamily="2" charset="-122"/>
              </a:rPr>
              <a:t>Shape(</a:t>
            </a:r>
            <a:r>
              <a:rPr lang="zh-CN" altLang="en-US" sz="2800" dirty="0" smtClean="0">
                <a:latin typeface="华文楷体" panose="02010600040101010101" pitchFamily="2" charset="-122"/>
                <a:ea typeface="华文楷体" panose="02010600040101010101" pitchFamily="2" charset="-122"/>
              </a:rPr>
              <a:t>形状)。</a:t>
            </a:r>
            <a:r>
              <a:rPr lang="en-US" altLang="zh-CN" sz="2800" dirty="0" smtClean="0">
                <a:latin typeface="华文楷体" panose="02010600040101010101" pitchFamily="2" charset="-122"/>
                <a:ea typeface="华文楷体" panose="02010600040101010101" pitchFamily="2" charset="-122"/>
              </a:rPr>
              <a:t>Point(</a:t>
            </a:r>
            <a:r>
              <a:rPr lang="zh-CN" altLang="en-US" sz="2800" dirty="0" smtClean="0">
                <a:latin typeface="华文楷体" panose="02010600040101010101" pitchFamily="2" charset="-122"/>
                <a:ea typeface="华文楷体" panose="02010600040101010101" pitchFamily="2" charset="-122"/>
              </a:rPr>
              <a:t>点), </a:t>
            </a:r>
            <a:r>
              <a:rPr lang="en-US" altLang="zh-CN" sz="2800" dirty="0" smtClean="0">
                <a:latin typeface="华文楷体" panose="02010600040101010101" pitchFamily="2" charset="-122"/>
                <a:ea typeface="华文楷体" panose="02010600040101010101" pitchFamily="2" charset="-122"/>
              </a:rPr>
              <a:t>Circle(</a:t>
            </a:r>
            <a:r>
              <a:rPr lang="zh-CN" altLang="en-US" sz="2800" dirty="0" smtClean="0">
                <a:latin typeface="华文楷体" panose="02010600040101010101" pitchFamily="2" charset="-122"/>
                <a:ea typeface="华文楷体" panose="02010600040101010101" pitchFamily="2" charset="-122"/>
              </a:rPr>
              <a:t>圆), </a:t>
            </a:r>
            <a:r>
              <a:rPr lang="en-US" altLang="zh-CN" sz="2800" dirty="0" smtClean="0">
                <a:latin typeface="华文楷体" panose="02010600040101010101" pitchFamily="2" charset="-122"/>
                <a:ea typeface="华文楷体" panose="02010600040101010101" pitchFamily="2" charset="-122"/>
              </a:rPr>
              <a:t>Cylinder(</a:t>
            </a:r>
            <a:r>
              <a:rPr lang="zh-CN" altLang="en-US" sz="2800" dirty="0" smtClean="0">
                <a:latin typeface="华文楷体" panose="02010600040101010101" pitchFamily="2" charset="-122"/>
                <a:ea typeface="华文楷体" panose="02010600040101010101" pitchFamily="2" charset="-122"/>
              </a:rPr>
              <a:t>圆柱体)都是</a:t>
            </a:r>
            <a:r>
              <a:rPr lang="en-US" altLang="zh-CN" sz="2800" dirty="0" smtClean="0">
                <a:latin typeface="华文楷体" panose="02010600040101010101" pitchFamily="2" charset="-122"/>
                <a:ea typeface="华文楷体" panose="02010600040101010101" pitchFamily="2" charset="-122"/>
              </a:rPr>
              <a:t>Shape</a:t>
            </a:r>
            <a:r>
              <a:rPr lang="zh-CN" altLang="en-US" sz="2800" dirty="0" smtClean="0">
                <a:latin typeface="华文楷体" panose="02010600040101010101" pitchFamily="2" charset="-122"/>
                <a:ea typeface="华文楷体" panose="02010600040101010101" pitchFamily="2" charset="-122"/>
              </a:rPr>
              <a:t>类的直接派生类和间接派生类。</a:t>
            </a:r>
          </a:p>
          <a:p>
            <a:pPr marL="450849" indent="-457200" algn="l">
              <a:buFont typeface="Wingdings" panose="05000000000000000000" pitchFamily="2" charset="2"/>
              <a:buChar char="l"/>
            </a:pPr>
            <a:r>
              <a:rPr lang="zh-CN" altLang="en-US" sz="2800" dirty="0" smtClean="0">
                <a:latin typeface="华文楷体" panose="02010600040101010101" pitchFamily="2" charset="-122"/>
                <a:ea typeface="华文楷体" panose="02010600040101010101" pitchFamily="2" charset="-122"/>
              </a:rPr>
              <a:t>下面是一个完整的程序，为了便于阅读，分段插入了一些文字说明。</a:t>
            </a:r>
          </a:p>
          <a:p>
            <a:pPr marL="450849" indent="-457200" algn="l">
              <a:buFont typeface="Wingdings" panose="05000000000000000000" pitchFamily="2" charset="2"/>
              <a:buChar char="l"/>
            </a:pPr>
            <a:r>
              <a:rPr lang="zh-CN" altLang="en-US" sz="2800" dirty="0" smtClean="0">
                <a:latin typeface="华文楷体" panose="02010600040101010101" pitchFamily="2" charset="-122"/>
                <a:ea typeface="华文楷体" panose="02010600040101010101" pitchFamily="2" charset="-122"/>
              </a:rPr>
              <a:t>程序如下: </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42591" y="27385"/>
            <a:ext cx="612068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20.</a:t>
            </a:r>
            <a:r>
              <a:rPr lang="zh-CN" altLang="en-US" sz="3000" dirty="0" smtClean="0">
                <a:solidFill>
                  <a:schemeClr val="bg1"/>
                </a:solidFill>
                <a:latin typeface="Rockwell" pitchFamily="18" charset="0"/>
                <a:ea typeface="微软雅黑" pitchFamily="34" charset="-122"/>
              </a:rPr>
              <a:t>综合示例</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840387825"/>
      </p:ext>
    </p:extLst>
  </p:cSld>
  <p:clrMapOvr>
    <a:masterClrMapping/>
  </p:clrMapOvr>
  <p:transition spd="med">
    <p:pull/>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subTitle" idx="1"/>
          </p:nvPr>
        </p:nvSpPr>
        <p:spPr>
          <a:xfrm>
            <a:off x="710496" y="866976"/>
            <a:ext cx="11077311" cy="5992612"/>
          </a:xfrm>
          <a:noFill/>
        </p:spPr>
        <p:txBody>
          <a:bodyPr/>
          <a:lstStyle/>
          <a:p>
            <a:pPr indent="-6351" algn="l"/>
            <a:r>
              <a:rPr lang="zh-CN" altLang="en-US" sz="2800" dirty="0" smtClean="0"/>
              <a:t>#</a:t>
            </a:r>
            <a:r>
              <a:rPr lang="en-US" altLang="zh-CN" sz="2800" dirty="0"/>
              <a:t>include &lt;</a:t>
            </a:r>
            <a:r>
              <a:rPr lang="en-US" altLang="zh-CN" sz="2800" dirty="0" err="1"/>
              <a:t>iostream</a:t>
            </a:r>
            <a:r>
              <a:rPr lang="en-US" altLang="zh-CN" sz="2800" dirty="0"/>
              <a:t>&gt;</a:t>
            </a:r>
          </a:p>
          <a:p>
            <a:pPr indent="-6351" algn="l"/>
            <a:r>
              <a:rPr lang="en-US" altLang="zh-CN" sz="2800" dirty="0"/>
              <a:t>using namespace </a:t>
            </a:r>
            <a:r>
              <a:rPr lang="en-US" altLang="zh-CN" sz="2800" dirty="0" err="1"/>
              <a:t>std</a:t>
            </a:r>
            <a:r>
              <a:rPr lang="en-US" altLang="zh-CN" sz="2800" dirty="0"/>
              <a:t>;</a:t>
            </a:r>
          </a:p>
          <a:p>
            <a:pPr indent="-6351" algn="l"/>
            <a:r>
              <a:rPr lang="en-US" altLang="zh-CN" sz="2800" dirty="0"/>
              <a:t>//</a:t>
            </a:r>
            <a:r>
              <a:rPr lang="zh-CN" altLang="en-US" sz="2800" dirty="0"/>
              <a:t>声明抽象基类</a:t>
            </a:r>
            <a:r>
              <a:rPr lang="en-US" altLang="zh-CN" sz="2800" dirty="0"/>
              <a:t>Shape</a:t>
            </a:r>
          </a:p>
          <a:p>
            <a:pPr indent="-6351" algn="l"/>
            <a:r>
              <a:rPr lang="en-US" altLang="zh-CN" sz="2800" dirty="0"/>
              <a:t>class Shape</a:t>
            </a:r>
          </a:p>
          <a:p>
            <a:pPr indent="-6351" algn="l"/>
            <a:r>
              <a:rPr lang="en-US" altLang="zh-CN" sz="2800" dirty="0" smtClean="0"/>
              <a:t>{</a:t>
            </a:r>
          </a:p>
          <a:p>
            <a:pPr indent="-6351" algn="l"/>
            <a:r>
              <a:rPr lang="en-US" altLang="zh-CN" sz="2800" dirty="0" smtClean="0"/>
              <a:t>public</a:t>
            </a:r>
            <a:r>
              <a:rPr lang="en-US" altLang="zh-CN" sz="2800" dirty="0"/>
              <a:t>:</a:t>
            </a:r>
          </a:p>
          <a:p>
            <a:pPr indent="-6351" algn="l"/>
            <a:r>
              <a:rPr lang="en-US" altLang="zh-CN" sz="2800" dirty="0"/>
              <a:t> </a:t>
            </a:r>
            <a:r>
              <a:rPr lang="en-US" altLang="zh-CN" sz="2800" dirty="0" smtClean="0"/>
              <a:t>	virtual </a:t>
            </a:r>
            <a:r>
              <a:rPr lang="en-US" altLang="zh-CN" sz="2800" dirty="0"/>
              <a:t>float area( ) </a:t>
            </a:r>
            <a:r>
              <a:rPr lang="en-US" altLang="zh-CN" sz="2800" dirty="0" err="1"/>
              <a:t>const</a:t>
            </a:r>
            <a:r>
              <a:rPr lang="en-US" altLang="zh-CN" sz="2800" dirty="0"/>
              <a:t> {return 0.0;}//</a:t>
            </a:r>
            <a:r>
              <a:rPr lang="zh-CN" altLang="en-US" sz="2800" dirty="0"/>
              <a:t>虚函数</a:t>
            </a:r>
          </a:p>
          <a:p>
            <a:pPr indent="-6351" algn="l"/>
            <a:r>
              <a:rPr lang="zh-CN" altLang="en-US" sz="2800" dirty="0"/>
              <a:t> </a:t>
            </a:r>
            <a:r>
              <a:rPr lang="en-US" altLang="zh-CN" sz="2800" dirty="0" smtClean="0"/>
              <a:t>	virtual </a:t>
            </a:r>
            <a:r>
              <a:rPr lang="en-US" altLang="zh-CN" sz="2800" dirty="0"/>
              <a:t>float volume() </a:t>
            </a:r>
            <a:r>
              <a:rPr lang="en-US" altLang="zh-CN" sz="2800" dirty="0" err="1"/>
              <a:t>const</a:t>
            </a:r>
            <a:r>
              <a:rPr lang="en-US" altLang="zh-CN" sz="2800" dirty="0"/>
              <a:t> {return 0.0;}      //</a:t>
            </a:r>
            <a:r>
              <a:rPr lang="zh-CN" altLang="en-US" sz="2800" dirty="0"/>
              <a:t>虚函数</a:t>
            </a:r>
          </a:p>
          <a:p>
            <a:pPr indent="-6351" algn="l"/>
            <a:r>
              <a:rPr lang="zh-CN" altLang="en-US" sz="2800" dirty="0"/>
              <a:t> </a:t>
            </a:r>
            <a:r>
              <a:rPr lang="en-US" altLang="zh-CN" sz="2800" dirty="0" smtClean="0"/>
              <a:t>	virtual </a:t>
            </a:r>
            <a:r>
              <a:rPr lang="en-US" altLang="zh-CN" sz="2800" dirty="0"/>
              <a:t>void </a:t>
            </a:r>
            <a:r>
              <a:rPr lang="en-US" altLang="zh-CN" sz="2800" dirty="0" err="1"/>
              <a:t>shapeName</a:t>
            </a:r>
            <a:r>
              <a:rPr lang="en-US" altLang="zh-CN" sz="2800" dirty="0"/>
              <a:t>() </a:t>
            </a:r>
            <a:r>
              <a:rPr lang="en-US" altLang="zh-CN" sz="2800" dirty="0" err="1"/>
              <a:t>const</a:t>
            </a:r>
            <a:r>
              <a:rPr lang="en-US" altLang="zh-CN" sz="2800" dirty="0"/>
              <a:t> =0;              //</a:t>
            </a:r>
            <a:r>
              <a:rPr lang="zh-CN" altLang="en-US" sz="2800" dirty="0"/>
              <a:t>纯虚函数</a:t>
            </a:r>
          </a:p>
          <a:p>
            <a:pPr indent="-6351" algn="l"/>
            <a:r>
              <a:rPr lang="zh-CN" altLang="en-US" sz="2800" dirty="0"/>
              <a:t>}</a:t>
            </a:r>
            <a:r>
              <a:rPr lang="zh-CN" altLang="en-US" sz="2800" dirty="0" smtClean="0"/>
              <a:t>;</a:t>
            </a:r>
            <a:endParaRPr lang="zh-CN" altLang="en-US" sz="2800" dirty="0"/>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42591" y="27385"/>
            <a:ext cx="612068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20.</a:t>
            </a:r>
            <a:r>
              <a:rPr lang="zh-CN" altLang="en-US" sz="3000" dirty="0" smtClean="0">
                <a:solidFill>
                  <a:schemeClr val="bg1"/>
                </a:solidFill>
                <a:latin typeface="Rockwell" pitchFamily="18" charset="0"/>
                <a:ea typeface="微软雅黑" pitchFamily="34" charset="-122"/>
              </a:rPr>
              <a:t>综合示例</a:t>
            </a:r>
            <a:r>
              <a:rPr lang="en-US" altLang="zh-CN" sz="3000" dirty="0" smtClean="0">
                <a:solidFill>
                  <a:schemeClr val="bg1"/>
                </a:solidFill>
                <a:latin typeface="Rockwell" pitchFamily="18" charset="0"/>
                <a:ea typeface="微软雅黑" pitchFamily="34" charset="-122"/>
              </a:rPr>
              <a:t>:</a:t>
            </a:r>
            <a:r>
              <a:rPr lang="zh-CN" altLang="en-US" sz="3200" dirty="0"/>
              <a:t>第(1)</a:t>
            </a:r>
            <a:r>
              <a:rPr lang="zh-CN" altLang="en-US" sz="3200" dirty="0" smtClean="0"/>
              <a:t>部分</a:t>
            </a:r>
            <a:endParaRPr lang="zh-CN" altLang="en-US" sz="3200" dirty="0"/>
          </a:p>
        </p:txBody>
      </p:sp>
    </p:spTree>
    <p:extLst>
      <p:ext uri="{BB962C8B-B14F-4D97-AF65-F5344CB8AC3E}">
        <p14:creationId xmlns:p14="http://schemas.microsoft.com/office/powerpoint/2010/main" val="1694706450"/>
      </p:ext>
    </p:extLst>
  </p:cSld>
  <p:clrMapOvr>
    <a:masterClrMapping/>
  </p:clrMapOvr>
  <p:transition spd="med">
    <p:pull/>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subTitle" idx="1"/>
          </p:nvPr>
        </p:nvSpPr>
        <p:spPr>
          <a:xfrm>
            <a:off x="0" y="680499"/>
            <a:ext cx="12363871" cy="5992612"/>
          </a:xfrm>
          <a:noFill/>
        </p:spPr>
        <p:txBody>
          <a:bodyPr/>
          <a:lstStyle/>
          <a:p>
            <a:pPr indent="-6351" algn="l"/>
            <a:r>
              <a:rPr lang="zh-CN" altLang="en-US" sz="2400" dirty="0" smtClean="0"/>
              <a:t>//</a:t>
            </a:r>
            <a:r>
              <a:rPr lang="zh-CN" altLang="en-US" sz="2400" dirty="0"/>
              <a:t>声明</a:t>
            </a:r>
            <a:r>
              <a:rPr lang="en-US" altLang="zh-CN" sz="2400" dirty="0"/>
              <a:t>Point</a:t>
            </a:r>
            <a:r>
              <a:rPr lang="zh-CN" altLang="en-US" sz="2400" dirty="0"/>
              <a:t>类</a:t>
            </a:r>
          </a:p>
          <a:p>
            <a:pPr indent="-6351" algn="l"/>
            <a:r>
              <a:rPr lang="en-US" altLang="zh-CN" sz="2400" dirty="0"/>
              <a:t>class </a:t>
            </a:r>
            <a:r>
              <a:rPr lang="en-US" altLang="zh-CN" sz="2400" dirty="0" err="1"/>
              <a:t>Point:public</a:t>
            </a:r>
            <a:r>
              <a:rPr lang="en-US" altLang="zh-CN" sz="2400" dirty="0"/>
              <a:t> Shape//Point</a:t>
            </a:r>
            <a:r>
              <a:rPr lang="zh-CN" altLang="en-US" sz="2400" dirty="0"/>
              <a:t>是</a:t>
            </a:r>
            <a:r>
              <a:rPr lang="en-US" altLang="zh-CN" sz="2400" dirty="0"/>
              <a:t>Shape</a:t>
            </a:r>
            <a:r>
              <a:rPr lang="zh-CN" altLang="en-US" sz="2400" dirty="0"/>
              <a:t>的公用派生类</a:t>
            </a:r>
          </a:p>
          <a:p>
            <a:pPr indent="-6351" algn="l"/>
            <a:r>
              <a:rPr lang="zh-CN" altLang="en-US" sz="2400" dirty="0" smtClean="0"/>
              <a:t>{</a:t>
            </a:r>
            <a:endParaRPr lang="en-US" altLang="zh-CN" sz="2400" dirty="0" smtClean="0"/>
          </a:p>
          <a:p>
            <a:pPr indent="-6351" algn="l"/>
            <a:r>
              <a:rPr lang="en-US" altLang="zh-CN" sz="2400" dirty="0" smtClean="0"/>
              <a:t>public</a:t>
            </a:r>
            <a:r>
              <a:rPr lang="en-US" altLang="zh-CN" sz="2400" dirty="0"/>
              <a:t>:</a:t>
            </a:r>
          </a:p>
          <a:p>
            <a:pPr indent="-6351" algn="l"/>
            <a:r>
              <a:rPr lang="en-US" altLang="zh-CN" sz="2400" dirty="0"/>
              <a:t>  </a:t>
            </a:r>
            <a:r>
              <a:rPr lang="en-US" altLang="zh-CN" sz="2400" dirty="0" smtClean="0"/>
              <a:t>	Point(float=0,float=0</a:t>
            </a:r>
            <a:r>
              <a:rPr lang="en-US" altLang="zh-CN" sz="2400" dirty="0"/>
              <a:t>);</a:t>
            </a:r>
          </a:p>
          <a:p>
            <a:pPr indent="-6351" algn="l"/>
            <a:r>
              <a:rPr lang="en-US" altLang="zh-CN" sz="2400" dirty="0"/>
              <a:t>  </a:t>
            </a:r>
            <a:r>
              <a:rPr lang="en-US" altLang="zh-CN" sz="2400" dirty="0" smtClean="0"/>
              <a:t>	void </a:t>
            </a:r>
            <a:r>
              <a:rPr lang="en-US" altLang="zh-CN" sz="2400" dirty="0" err="1"/>
              <a:t>setPoint</a:t>
            </a:r>
            <a:r>
              <a:rPr lang="en-US" altLang="zh-CN" sz="2400" dirty="0"/>
              <a:t>(</a:t>
            </a:r>
            <a:r>
              <a:rPr lang="en-US" altLang="zh-CN" sz="2400" dirty="0" err="1"/>
              <a:t>float,float</a:t>
            </a:r>
            <a:r>
              <a:rPr lang="en-US" altLang="zh-CN" sz="2400" dirty="0"/>
              <a:t>);</a:t>
            </a:r>
          </a:p>
          <a:p>
            <a:pPr indent="-6351" algn="l"/>
            <a:r>
              <a:rPr lang="en-US" altLang="zh-CN" sz="2400" dirty="0"/>
              <a:t>  </a:t>
            </a:r>
            <a:r>
              <a:rPr lang="en-US" altLang="zh-CN" sz="2400" dirty="0" smtClean="0"/>
              <a:t>	float </a:t>
            </a:r>
            <a:r>
              <a:rPr lang="en-US" altLang="zh-CN" sz="2400" dirty="0" err="1"/>
              <a:t>getX</a:t>
            </a:r>
            <a:r>
              <a:rPr lang="en-US" altLang="zh-CN" sz="2400" dirty="0"/>
              <a:t>( ) </a:t>
            </a:r>
            <a:r>
              <a:rPr lang="en-US" altLang="zh-CN" sz="2400" dirty="0" err="1"/>
              <a:t>const</a:t>
            </a:r>
            <a:r>
              <a:rPr lang="en-US" altLang="zh-CN" sz="2400" dirty="0"/>
              <a:t> {return x;}</a:t>
            </a:r>
          </a:p>
          <a:p>
            <a:pPr indent="-6351" algn="l"/>
            <a:r>
              <a:rPr lang="en-US" altLang="zh-CN" sz="2400" dirty="0"/>
              <a:t>  </a:t>
            </a:r>
            <a:r>
              <a:rPr lang="en-US" altLang="zh-CN" sz="2400" dirty="0" smtClean="0"/>
              <a:t>	float </a:t>
            </a:r>
            <a:r>
              <a:rPr lang="en-US" altLang="zh-CN" sz="2400" dirty="0" err="1"/>
              <a:t>getY</a:t>
            </a:r>
            <a:r>
              <a:rPr lang="en-US" altLang="zh-CN" sz="2400" dirty="0"/>
              <a:t>( ) </a:t>
            </a:r>
            <a:r>
              <a:rPr lang="en-US" altLang="zh-CN" sz="2400" dirty="0" err="1"/>
              <a:t>const</a:t>
            </a:r>
            <a:r>
              <a:rPr lang="en-US" altLang="zh-CN" sz="2400" dirty="0"/>
              <a:t> {return y;}</a:t>
            </a:r>
          </a:p>
          <a:p>
            <a:pPr indent="-6351" algn="l"/>
            <a:r>
              <a:rPr lang="en-US" altLang="zh-CN" sz="2400" dirty="0"/>
              <a:t>  </a:t>
            </a:r>
            <a:r>
              <a:rPr lang="en-US" altLang="zh-CN" sz="2400" dirty="0" smtClean="0"/>
              <a:t>	virtual </a:t>
            </a:r>
            <a:r>
              <a:rPr lang="en-US" altLang="zh-CN" sz="2400" dirty="0"/>
              <a:t>void </a:t>
            </a:r>
            <a:r>
              <a:rPr lang="en-US" altLang="zh-CN" sz="2400" dirty="0" err="1"/>
              <a:t>shapeName</a:t>
            </a:r>
            <a:r>
              <a:rPr lang="en-US" altLang="zh-CN" sz="2400" dirty="0"/>
              <a:t>( ) </a:t>
            </a:r>
            <a:r>
              <a:rPr lang="en-US" altLang="zh-CN" sz="2400" dirty="0" err="1"/>
              <a:t>const</a:t>
            </a:r>
            <a:r>
              <a:rPr lang="en-US" altLang="zh-CN" sz="2400" dirty="0"/>
              <a:t> {</a:t>
            </a:r>
            <a:r>
              <a:rPr lang="en-US" altLang="zh-CN" sz="2400" dirty="0" err="1"/>
              <a:t>cout</a:t>
            </a:r>
            <a:r>
              <a:rPr lang="en-US" altLang="zh-CN" sz="2400" dirty="0"/>
              <a:t>&lt;&lt;″Point:″;}      //</a:t>
            </a:r>
            <a:r>
              <a:rPr lang="zh-CN" altLang="en-US" sz="2400" dirty="0"/>
              <a:t>对虚函数进行再定义</a:t>
            </a:r>
          </a:p>
          <a:p>
            <a:pPr indent="-6351" algn="l"/>
            <a:r>
              <a:rPr lang="zh-CN" altLang="en-US" sz="2400" dirty="0"/>
              <a:t> </a:t>
            </a:r>
            <a:r>
              <a:rPr lang="en-US" altLang="zh-CN" sz="2400" dirty="0" smtClean="0"/>
              <a:t>	</a:t>
            </a:r>
            <a:r>
              <a:rPr lang="zh-CN" altLang="en-US" sz="2400" dirty="0" smtClean="0"/>
              <a:t> </a:t>
            </a:r>
            <a:r>
              <a:rPr lang="en-US" altLang="zh-CN" sz="2400" dirty="0"/>
              <a:t>friend </a:t>
            </a:r>
            <a:r>
              <a:rPr lang="en-US" altLang="zh-CN" sz="2400" dirty="0" err="1"/>
              <a:t>ostream</a:t>
            </a:r>
            <a:r>
              <a:rPr lang="en-US" altLang="zh-CN" sz="2400" dirty="0"/>
              <a:t> &amp; operator&lt;&lt;(</a:t>
            </a:r>
            <a:r>
              <a:rPr lang="en-US" altLang="zh-CN" sz="2400" dirty="0" err="1"/>
              <a:t>ostream</a:t>
            </a:r>
            <a:r>
              <a:rPr lang="en-US" altLang="zh-CN" sz="2400" dirty="0"/>
              <a:t> &amp;,</a:t>
            </a:r>
            <a:r>
              <a:rPr lang="en-US" altLang="zh-CN" sz="2400" dirty="0" err="1"/>
              <a:t>const</a:t>
            </a:r>
            <a:r>
              <a:rPr lang="en-US" altLang="zh-CN" sz="2400" dirty="0"/>
              <a:t> Point &amp;);</a:t>
            </a:r>
          </a:p>
          <a:p>
            <a:pPr indent="-6351" algn="l"/>
            <a:r>
              <a:rPr lang="en-US" altLang="zh-CN" sz="2400" dirty="0"/>
              <a:t>protected:</a:t>
            </a:r>
          </a:p>
          <a:p>
            <a:pPr indent="-6351" algn="l"/>
            <a:r>
              <a:rPr lang="en-US" altLang="zh-CN" sz="2400" dirty="0"/>
              <a:t>  </a:t>
            </a:r>
            <a:r>
              <a:rPr lang="en-US" altLang="zh-CN" sz="2400" dirty="0" smtClean="0"/>
              <a:t>	float </a:t>
            </a:r>
            <a:r>
              <a:rPr lang="en-US" altLang="zh-CN" sz="2400" dirty="0" err="1"/>
              <a:t>x,y</a:t>
            </a:r>
            <a:r>
              <a:rPr lang="en-US" altLang="zh-CN" sz="2400" dirty="0" smtClean="0"/>
              <a:t>;</a:t>
            </a:r>
          </a:p>
          <a:p>
            <a:pPr indent="-6351" algn="l"/>
            <a:r>
              <a:rPr lang="en-US" altLang="zh-CN" sz="2400" dirty="0"/>
              <a:t>}</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42591" y="27385"/>
            <a:ext cx="612068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20.</a:t>
            </a:r>
            <a:r>
              <a:rPr lang="zh-CN" altLang="en-US" sz="3000" dirty="0" smtClean="0">
                <a:solidFill>
                  <a:schemeClr val="bg1"/>
                </a:solidFill>
                <a:latin typeface="Rockwell" pitchFamily="18" charset="0"/>
                <a:ea typeface="微软雅黑" pitchFamily="34" charset="-122"/>
              </a:rPr>
              <a:t>综合示例</a:t>
            </a:r>
            <a:r>
              <a:rPr lang="en-US" altLang="zh-CN" sz="3000" dirty="0" smtClean="0">
                <a:solidFill>
                  <a:schemeClr val="bg1"/>
                </a:solidFill>
                <a:latin typeface="Rockwell" pitchFamily="18" charset="0"/>
                <a:ea typeface="微软雅黑" pitchFamily="34" charset="-122"/>
              </a:rPr>
              <a:t>:</a:t>
            </a:r>
            <a:r>
              <a:rPr lang="zh-CN" altLang="en-US" sz="3200" dirty="0"/>
              <a:t>第</a:t>
            </a:r>
            <a:r>
              <a:rPr lang="zh-CN" altLang="en-US" sz="3200" dirty="0" smtClean="0"/>
              <a:t>(</a:t>
            </a:r>
            <a:r>
              <a:rPr lang="en-US" altLang="zh-CN" sz="3200" dirty="0" smtClean="0"/>
              <a:t>2</a:t>
            </a:r>
            <a:r>
              <a:rPr lang="zh-CN" altLang="en-US" sz="3200" dirty="0" smtClean="0"/>
              <a:t>)部分</a:t>
            </a:r>
            <a:endParaRPr lang="zh-CN" altLang="en-US" sz="3200" dirty="0"/>
          </a:p>
        </p:txBody>
      </p:sp>
    </p:spTree>
    <p:extLst>
      <p:ext uri="{BB962C8B-B14F-4D97-AF65-F5344CB8AC3E}">
        <p14:creationId xmlns:p14="http://schemas.microsoft.com/office/powerpoint/2010/main" val="725736636"/>
      </p:ext>
    </p:extLst>
  </p:cSld>
  <p:clrMapOvr>
    <a:masterClrMapping/>
  </p:clrMapOvr>
  <p:transition spd="med">
    <p:pull/>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subTitle" idx="1"/>
          </p:nvPr>
        </p:nvSpPr>
        <p:spPr>
          <a:xfrm>
            <a:off x="710496" y="533524"/>
            <a:ext cx="9504431" cy="5992612"/>
          </a:xfrm>
          <a:noFill/>
        </p:spPr>
        <p:txBody>
          <a:bodyPr/>
          <a:lstStyle/>
          <a:p>
            <a:pPr indent="-6351" algn="l"/>
            <a:r>
              <a:rPr lang="en-US" altLang="zh-CN" sz="2800" dirty="0" smtClean="0"/>
              <a:t>//</a:t>
            </a:r>
            <a:r>
              <a:rPr lang="zh-CN" altLang="en-US" sz="2800" dirty="0"/>
              <a:t>定义</a:t>
            </a:r>
            <a:r>
              <a:rPr lang="en-US" altLang="zh-CN" sz="2800" dirty="0"/>
              <a:t>Point</a:t>
            </a:r>
            <a:r>
              <a:rPr lang="zh-CN" altLang="en-US" sz="2800" dirty="0"/>
              <a:t>类成员函数</a:t>
            </a:r>
          </a:p>
          <a:p>
            <a:pPr indent="-6351" algn="l"/>
            <a:r>
              <a:rPr lang="en-US" altLang="zh-CN" sz="2800" dirty="0"/>
              <a:t>Point::Point(float </a:t>
            </a:r>
            <a:r>
              <a:rPr lang="en-US" altLang="zh-CN" sz="2800" dirty="0" err="1"/>
              <a:t>a,float</a:t>
            </a:r>
            <a:r>
              <a:rPr lang="en-US" altLang="zh-CN" sz="2800" dirty="0"/>
              <a:t> b)</a:t>
            </a:r>
          </a:p>
          <a:p>
            <a:pPr indent="-6351" algn="l"/>
            <a:r>
              <a:rPr lang="en-US" altLang="zh-CN" sz="2800" dirty="0"/>
              <a:t>{x=</a:t>
            </a:r>
            <a:r>
              <a:rPr lang="en-US" altLang="zh-CN" sz="2800" dirty="0" err="1"/>
              <a:t>a;y</a:t>
            </a:r>
            <a:r>
              <a:rPr lang="en-US" altLang="zh-CN" sz="2800" dirty="0"/>
              <a:t>=b;}</a:t>
            </a:r>
          </a:p>
          <a:p>
            <a:pPr indent="-6351" algn="l"/>
            <a:endParaRPr lang="en-US" altLang="zh-CN" sz="2800" dirty="0"/>
          </a:p>
          <a:p>
            <a:pPr indent="-6351" algn="l"/>
            <a:r>
              <a:rPr lang="en-US" altLang="zh-CN" sz="2800" dirty="0"/>
              <a:t>void Point::</a:t>
            </a:r>
            <a:r>
              <a:rPr lang="en-US" altLang="zh-CN" sz="2800" dirty="0" err="1"/>
              <a:t>setPoint</a:t>
            </a:r>
            <a:r>
              <a:rPr lang="en-US" altLang="zh-CN" sz="2800" dirty="0"/>
              <a:t>(float </a:t>
            </a:r>
            <a:r>
              <a:rPr lang="en-US" altLang="zh-CN" sz="2800" dirty="0" err="1"/>
              <a:t>a,float</a:t>
            </a:r>
            <a:r>
              <a:rPr lang="en-US" altLang="zh-CN" sz="2800" dirty="0"/>
              <a:t> b)</a:t>
            </a:r>
          </a:p>
          <a:p>
            <a:pPr indent="-6351" algn="l"/>
            <a:r>
              <a:rPr lang="en-US" altLang="zh-CN" sz="2800" dirty="0"/>
              <a:t>{x=</a:t>
            </a:r>
            <a:r>
              <a:rPr lang="en-US" altLang="zh-CN" sz="2800" dirty="0" err="1"/>
              <a:t>a;y</a:t>
            </a:r>
            <a:r>
              <a:rPr lang="en-US" altLang="zh-CN" sz="2800" dirty="0"/>
              <a:t>=b;}</a:t>
            </a:r>
          </a:p>
          <a:p>
            <a:pPr indent="-6351" algn="l"/>
            <a:endParaRPr lang="en-US" altLang="zh-CN" sz="2800" dirty="0"/>
          </a:p>
          <a:p>
            <a:pPr indent="-6351" algn="l"/>
            <a:r>
              <a:rPr lang="en-US" altLang="zh-CN" sz="2800" dirty="0" err="1"/>
              <a:t>ostream</a:t>
            </a:r>
            <a:r>
              <a:rPr lang="en-US" altLang="zh-CN" sz="2800" dirty="0"/>
              <a:t> &amp; operator&lt;&lt;(</a:t>
            </a:r>
            <a:r>
              <a:rPr lang="en-US" altLang="zh-CN" sz="2800" dirty="0" err="1"/>
              <a:t>ostream</a:t>
            </a:r>
            <a:r>
              <a:rPr lang="en-US" altLang="zh-CN" sz="2800" dirty="0"/>
              <a:t> &amp;</a:t>
            </a:r>
            <a:r>
              <a:rPr lang="en-US" altLang="zh-CN" sz="2800" dirty="0" err="1"/>
              <a:t>output,const</a:t>
            </a:r>
            <a:r>
              <a:rPr lang="en-US" altLang="zh-CN" sz="2800" dirty="0"/>
              <a:t> Point &amp;p)</a:t>
            </a:r>
          </a:p>
          <a:p>
            <a:pPr indent="-6351" algn="l"/>
            <a:r>
              <a:rPr lang="en-US" altLang="zh-CN" sz="2800" dirty="0"/>
              <a:t>{output&lt;&lt;″[″&lt;&lt;</a:t>
            </a:r>
            <a:r>
              <a:rPr lang="en-US" altLang="zh-CN" sz="2800" dirty="0" err="1"/>
              <a:t>p.x</a:t>
            </a:r>
            <a:r>
              <a:rPr lang="en-US" altLang="zh-CN" sz="2800" dirty="0"/>
              <a:t>&lt;&lt;″,″&lt;&lt;</a:t>
            </a:r>
            <a:r>
              <a:rPr lang="en-US" altLang="zh-CN" sz="2800" dirty="0" err="1"/>
              <a:t>p.y</a:t>
            </a:r>
            <a:r>
              <a:rPr lang="en-US" altLang="zh-CN" sz="2800" dirty="0"/>
              <a:t>&lt;&lt;″]″;</a:t>
            </a:r>
          </a:p>
          <a:p>
            <a:pPr indent="-6351" algn="l"/>
            <a:r>
              <a:rPr lang="en-US" altLang="zh-CN" sz="2800" dirty="0"/>
              <a:t>return output;</a:t>
            </a:r>
          </a:p>
          <a:p>
            <a:pPr indent="-6351" algn="l"/>
            <a:r>
              <a:rPr lang="en-US" altLang="zh-CN" sz="2800" dirty="0" smtClean="0"/>
              <a:t>}</a:t>
            </a:r>
            <a:endParaRPr lang="en-US" altLang="zh-CN" sz="2800" dirty="0"/>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42591" y="27385"/>
            <a:ext cx="612068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20.</a:t>
            </a:r>
            <a:r>
              <a:rPr lang="zh-CN" altLang="en-US" sz="3000" dirty="0" smtClean="0">
                <a:solidFill>
                  <a:schemeClr val="bg1"/>
                </a:solidFill>
                <a:latin typeface="Rockwell" pitchFamily="18" charset="0"/>
                <a:ea typeface="微软雅黑" pitchFamily="34" charset="-122"/>
              </a:rPr>
              <a:t>综合示例</a:t>
            </a:r>
            <a:r>
              <a:rPr lang="en-US" altLang="zh-CN" sz="3000" dirty="0" smtClean="0">
                <a:solidFill>
                  <a:schemeClr val="bg1"/>
                </a:solidFill>
                <a:latin typeface="Rockwell" pitchFamily="18" charset="0"/>
                <a:ea typeface="微软雅黑" pitchFamily="34" charset="-122"/>
              </a:rPr>
              <a:t>:</a:t>
            </a:r>
            <a:r>
              <a:rPr lang="zh-CN" altLang="en-US" sz="3200" dirty="0"/>
              <a:t>第</a:t>
            </a:r>
            <a:r>
              <a:rPr lang="zh-CN" altLang="en-US" sz="3200" dirty="0" smtClean="0"/>
              <a:t>(</a:t>
            </a:r>
            <a:r>
              <a:rPr lang="en-US" altLang="zh-CN" sz="3200" dirty="0" smtClean="0"/>
              <a:t>2</a:t>
            </a:r>
            <a:r>
              <a:rPr lang="zh-CN" altLang="en-US" sz="3200" dirty="0" smtClean="0"/>
              <a:t>)部分</a:t>
            </a:r>
            <a:endParaRPr lang="zh-CN" altLang="en-US" sz="3200" dirty="0"/>
          </a:p>
        </p:txBody>
      </p:sp>
    </p:spTree>
    <p:extLst>
      <p:ext uri="{BB962C8B-B14F-4D97-AF65-F5344CB8AC3E}">
        <p14:creationId xmlns:p14="http://schemas.microsoft.com/office/powerpoint/2010/main" val="3100358405"/>
      </p:ext>
    </p:extLst>
  </p:cSld>
  <p:clrMapOvr>
    <a:masterClrMapping/>
  </p:clrMapOvr>
  <p:transition spd="med">
    <p:pull/>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subTitle" idx="1"/>
          </p:nvPr>
        </p:nvSpPr>
        <p:spPr>
          <a:xfrm>
            <a:off x="233144" y="662367"/>
            <a:ext cx="11965206" cy="5992612"/>
          </a:xfrm>
          <a:noFill/>
        </p:spPr>
        <p:txBody>
          <a:bodyPr/>
          <a:lstStyle/>
          <a:p>
            <a:pPr indent="-6351"/>
            <a:endParaRPr lang="en-US" altLang="zh-CN" sz="1400" dirty="0"/>
          </a:p>
          <a:p>
            <a:pPr indent="-6351" algn="l"/>
            <a:r>
              <a:rPr lang="zh-CN" altLang="en-US" sz="2400" dirty="0" smtClean="0"/>
              <a:t>//</a:t>
            </a:r>
            <a:r>
              <a:rPr lang="zh-CN" altLang="en-US" sz="2400" dirty="0"/>
              <a:t>声明</a:t>
            </a:r>
            <a:r>
              <a:rPr lang="en-US" altLang="zh-CN" sz="2400" dirty="0"/>
              <a:t>Circle</a:t>
            </a:r>
            <a:r>
              <a:rPr lang="zh-CN" altLang="en-US" sz="2400" dirty="0"/>
              <a:t>类</a:t>
            </a:r>
          </a:p>
          <a:p>
            <a:pPr indent="-6351" algn="l"/>
            <a:r>
              <a:rPr lang="en-US" altLang="zh-CN" sz="2400" dirty="0"/>
              <a:t>class </a:t>
            </a:r>
            <a:r>
              <a:rPr lang="en-US" altLang="zh-CN" sz="2400" dirty="0" err="1"/>
              <a:t>Circle:public</a:t>
            </a:r>
            <a:r>
              <a:rPr lang="en-US" altLang="zh-CN" sz="2400" dirty="0"/>
              <a:t> Point</a:t>
            </a:r>
          </a:p>
          <a:p>
            <a:pPr indent="-6351" algn="l"/>
            <a:r>
              <a:rPr lang="en-US" altLang="zh-CN" sz="2400" dirty="0" smtClean="0"/>
              <a:t>{</a:t>
            </a:r>
          </a:p>
          <a:p>
            <a:pPr indent="-6351" algn="l"/>
            <a:r>
              <a:rPr lang="en-US" altLang="zh-CN" sz="2400" dirty="0" smtClean="0"/>
              <a:t>public</a:t>
            </a:r>
            <a:r>
              <a:rPr lang="en-US" altLang="zh-CN" sz="2400" dirty="0"/>
              <a:t>:</a:t>
            </a:r>
          </a:p>
          <a:p>
            <a:pPr indent="-6351" algn="l"/>
            <a:r>
              <a:rPr lang="en-US" altLang="zh-CN" sz="2400" dirty="0"/>
              <a:t> </a:t>
            </a:r>
            <a:r>
              <a:rPr lang="en-US" altLang="zh-CN" sz="2400" dirty="0" smtClean="0"/>
              <a:t>	Circle(float </a:t>
            </a:r>
            <a:r>
              <a:rPr lang="en-US" altLang="zh-CN" sz="2400" dirty="0"/>
              <a:t>x=0,float y=0,float r=0);</a:t>
            </a:r>
          </a:p>
          <a:p>
            <a:pPr indent="-6351" algn="l"/>
            <a:r>
              <a:rPr lang="en-US" altLang="zh-CN" sz="2400" dirty="0"/>
              <a:t>  </a:t>
            </a:r>
            <a:r>
              <a:rPr lang="en-US" altLang="zh-CN" sz="2400" dirty="0" smtClean="0"/>
              <a:t>	void </a:t>
            </a:r>
            <a:r>
              <a:rPr lang="en-US" altLang="zh-CN" sz="2400" dirty="0" err="1"/>
              <a:t>setRadius</a:t>
            </a:r>
            <a:r>
              <a:rPr lang="en-US" altLang="zh-CN" sz="2400" dirty="0"/>
              <a:t>(float);</a:t>
            </a:r>
          </a:p>
          <a:p>
            <a:pPr indent="-6351" algn="l"/>
            <a:r>
              <a:rPr lang="en-US" altLang="zh-CN" sz="2400" dirty="0"/>
              <a:t>  </a:t>
            </a:r>
            <a:r>
              <a:rPr lang="en-US" altLang="zh-CN" sz="2400" dirty="0" smtClean="0"/>
              <a:t>	float </a:t>
            </a:r>
            <a:r>
              <a:rPr lang="en-US" altLang="zh-CN" sz="2400" dirty="0" err="1"/>
              <a:t>getRadius</a:t>
            </a:r>
            <a:r>
              <a:rPr lang="en-US" altLang="zh-CN" sz="2400" dirty="0"/>
              <a:t>( ) </a:t>
            </a:r>
            <a:r>
              <a:rPr lang="en-US" altLang="zh-CN" sz="2400" dirty="0" err="1"/>
              <a:t>const</a:t>
            </a:r>
            <a:r>
              <a:rPr lang="en-US" altLang="zh-CN" sz="2400" dirty="0"/>
              <a:t>;</a:t>
            </a:r>
          </a:p>
          <a:p>
            <a:pPr indent="-6351" algn="l"/>
            <a:r>
              <a:rPr lang="en-US" altLang="zh-CN" sz="2400" dirty="0"/>
              <a:t>  </a:t>
            </a:r>
            <a:r>
              <a:rPr lang="en-US" altLang="zh-CN" sz="2400" dirty="0" smtClean="0"/>
              <a:t>	virtual </a:t>
            </a:r>
            <a:r>
              <a:rPr lang="en-US" altLang="zh-CN" sz="2400" dirty="0"/>
              <a:t>float area( ) </a:t>
            </a:r>
            <a:r>
              <a:rPr lang="en-US" altLang="zh-CN" sz="2400" dirty="0" err="1"/>
              <a:t>const</a:t>
            </a:r>
            <a:r>
              <a:rPr lang="en-US" altLang="zh-CN" sz="2400" dirty="0"/>
              <a:t>;</a:t>
            </a:r>
          </a:p>
          <a:p>
            <a:pPr indent="-6351" algn="l"/>
            <a:r>
              <a:rPr lang="en-US" altLang="zh-CN" sz="2400" dirty="0"/>
              <a:t>  </a:t>
            </a:r>
            <a:r>
              <a:rPr lang="en-US" altLang="zh-CN" sz="2400" dirty="0" smtClean="0"/>
              <a:t>	virtual </a:t>
            </a:r>
            <a:r>
              <a:rPr lang="en-US" altLang="zh-CN" sz="2400" dirty="0"/>
              <a:t>void </a:t>
            </a:r>
            <a:r>
              <a:rPr lang="en-US" altLang="zh-CN" sz="2400" dirty="0" err="1"/>
              <a:t>shapeName</a:t>
            </a:r>
            <a:r>
              <a:rPr lang="en-US" altLang="zh-CN" sz="2400" dirty="0"/>
              <a:t>( ) </a:t>
            </a:r>
            <a:r>
              <a:rPr lang="en-US" altLang="zh-CN" sz="2400" dirty="0" err="1"/>
              <a:t>const</a:t>
            </a:r>
            <a:r>
              <a:rPr lang="en-US" altLang="zh-CN" sz="2400" dirty="0"/>
              <a:t> {</a:t>
            </a:r>
            <a:r>
              <a:rPr lang="en-US" altLang="zh-CN" sz="2400" dirty="0" err="1"/>
              <a:t>cout</a:t>
            </a:r>
            <a:r>
              <a:rPr lang="en-US" altLang="zh-CN" sz="2400" dirty="0"/>
              <a:t>&lt;&lt;″Circle:″;}//</a:t>
            </a:r>
            <a:r>
              <a:rPr lang="zh-CN" altLang="en-US" sz="2400" dirty="0"/>
              <a:t>对虚函数进行再定义</a:t>
            </a:r>
          </a:p>
          <a:p>
            <a:pPr indent="-6351" algn="l"/>
            <a:r>
              <a:rPr lang="zh-CN" altLang="en-US" sz="2400" dirty="0"/>
              <a:t>  </a:t>
            </a:r>
            <a:r>
              <a:rPr lang="en-US" altLang="zh-CN" sz="2400" dirty="0" smtClean="0"/>
              <a:t>	friend </a:t>
            </a:r>
            <a:r>
              <a:rPr lang="en-US" altLang="zh-CN" sz="2400" dirty="0" err="1"/>
              <a:t>ostream</a:t>
            </a:r>
            <a:r>
              <a:rPr lang="en-US" altLang="zh-CN" sz="2400" dirty="0"/>
              <a:t> &amp;operator&lt;&lt;(</a:t>
            </a:r>
            <a:r>
              <a:rPr lang="en-US" altLang="zh-CN" sz="2400" dirty="0" err="1"/>
              <a:t>ostream</a:t>
            </a:r>
            <a:r>
              <a:rPr lang="en-US" altLang="zh-CN" sz="2400" dirty="0"/>
              <a:t> &amp;,</a:t>
            </a:r>
            <a:r>
              <a:rPr lang="en-US" altLang="zh-CN" sz="2400" dirty="0" err="1"/>
              <a:t>const</a:t>
            </a:r>
            <a:r>
              <a:rPr lang="en-US" altLang="zh-CN" sz="2400" dirty="0"/>
              <a:t> Circle &amp;);</a:t>
            </a:r>
          </a:p>
          <a:p>
            <a:pPr indent="-6351" algn="l"/>
            <a:r>
              <a:rPr lang="en-US" altLang="zh-CN" sz="2400" dirty="0" smtClean="0"/>
              <a:t>protected:</a:t>
            </a:r>
          </a:p>
          <a:p>
            <a:pPr indent="-6351" algn="l"/>
            <a:r>
              <a:rPr lang="en-US" altLang="zh-CN" sz="2400" dirty="0"/>
              <a:t> </a:t>
            </a:r>
            <a:r>
              <a:rPr lang="en-US" altLang="zh-CN" sz="2400" dirty="0" smtClean="0"/>
              <a:t>	float </a:t>
            </a:r>
            <a:r>
              <a:rPr lang="en-US" altLang="zh-CN" sz="2400" dirty="0"/>
              <a:t>radius;</a:t>
            </a:r>
          </a:p>
          <a:p>
            <a:pPr indent="-6351" algn="l"/>
            <a:r>
              <a:rPr lang="en-US" altLang="zh-CN" sz="2400" dirty="0"/>
              <a:t>};</a:t>
            </a:r>
            <a:endParaRPr lang="zh-CN" altLang="en-US" sz="2400" dirty="0" smtClean="0"/>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42591" y="27385"/>
            <a:ext cx="612068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20.</a:t>
            </a:r>
            <a:r>
              <a:rPr lang="zh-CN" altLang="en-US" sz="3000" dirty="0" smtClean="0">
                <a:solidFill>
                  <a:schemeClr val="bg1"/>
                </a:solidFill>
                <a:latin typeface="Rockwell" pitchFamily="18" charset="0"/>
                <a:ea typeface="微软雅黑" pitchFamily="34" charset="-122"/>
              </a:rPr>
              <a:t>综合示例</a:t>
            </a:r>
            <a:r>
              <a:rPr lang="en-US" altLang="zh-CN" sz="3000" dirty="0" smtClean="0">
                <a:solidFill>
                  <a:schemeClr val="bg1"/>
                </a:solidFill>
                <a:latin typeface="Rockwell" pitchFamily="18" charset="0"/>
                <a:ea typeface="微软雅黑" pitchFamily="34" charset="-122"/>
              </a:rPr>
              <a:t>:</a:t>
            </a:r>
            <a:r>
              <a:rPr lang="zh-CN" altLang="en-US" sz="3200" dirty="0"/>
              <a:t>第</a:t>
            </a:r>
            <a:r>
              <a:rPr lang="zh-CN" altLang="en-US" sz="3200" dirty="0" smtClean="0"/>
              <a:t>(</a:t>
            </a:r>
            <a:r>
              <a:rPr lang="en-US" altLang="zh-CN" sz="3200" dirty="0" smtClean="0"/>
              <a:t>3</a:t>
            </a:r>
            <a:r>
              <a:rPr lang="zh-CN" altLang="en-US" sz="3200" dirty="0" smtClean="0"/>
              <a:t>)部分</a:t>
            </a:r>
            <a:endParaRPr lang="zh-CN" altLang="en-US" sz="3200" dirty="0"/>
          </a:p>
        </p:txBody>
      </p:sp>
    </p:spTree>
    <p:extLst>
      <p:ext uri="{BB962C8B-B14F-4D97-AF65-F5344CB8AC3E}">
        <p14:creationId xmlns:p14="http://schemas.microsoft.com/office/powerpoint/2010/main" val="2434054520"/>
      </p:ext>
    </p:extLst>
  </p:cSld>
  <p:clrMapOvr>
    <a:masterClrMapping/>
  </p:clrMapOvr>
  <p:transition spd="med">
    <p:pull/>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subTitle" idx="1"/>
          </p:nvPr>
        </p:nvSpPr>
        <p:spPr>
          <a:xfrm>
            <a:off x="853599" y="697310"/>
            <a:ext cx="8383940" cy="5992612"/>
          </a:xfrm>
          <a:noFill/>
        </p:spPr>
        <p:txBody>
          <a:bodyPr/>
          <a:lstStyle/>
          <a:p>
            <a:pPr indent="-6351" algn="l"/>
            <a:r>
              <a:rPr lang="en-US" altLang="zh-CN" sz="2400" dirty="0" smtClean="0"/>
              <a:t>//</a:t>
            </a:r>
            <a:r>
              <a:rPr lang="zh-CN" altLang="en-US" sz="2400" dirty="0"/>
              <a:t>声明</a:t>
            </a:r>
            <a:r>
              <a:rPr lang="en-US" altLang="zh-CN" sz="2400" dirty="0"/>
              <a:t>Circle</a:t>
            </a:r>
            <a:r>
              <a:rPr lang="zh-CN" altLang="en-US" sz="2400" dirty="0"/>
              <a:t>类成员函数</a:t>
            </a:r>
          </a:p>
          <a:p>
            <a:pPr indent="-6351" algn="l"/>
            <a:r>
              <a:rPr lang="en-US" altLang="zh-CN" sz="2400" dirty="0"/>
              <a:t>Circle::Circle(float </a:t>
            </a:r>
            <a:r>
              <a:rPr lang="en-US" altLang="zh-CN" sz="2400" dirty="0" err="1"/>
              <a:t>a,float</a:t>
            </a:r>
            <a:r>
              <a:rPr lang="en-US" altLang="zh-CN" sz="2400" dirty="0"/>
              <a:t> </a:t>
            </a:r>
            <a:r>
              <a:rPr lang="en-US" altLang="zh-CN" sz="2400" dirty="0" err="1"/>
              <a:t>b,float</a:t>
            </a:r>
            <a:r>
              <a:rPr lang="en-US" altLang="zh-CN" sz="2400" dirty="0"/>
              <a:t> r):Point(</a:t>
            </a:r>
            <a:r>
              <a:rPr lang="en-US" altLang="zh-CN" sz="2400" dirty="0" err="1"/>
              <a:t>a,b</a:t>
            </a:r>
            <a:r>
              <a:rPr lang="en-US" altLang="zh-CN" sz="2400" dirty="0"/>
              <a:t>),radius(r){ }</a:t>
            </a:r>
          </a:p>
          <a:p>
            <a:pPr indent="-6351" algn="l"/>
            <a:endParaRPr lang="en-US" altLang="zh-CN" sz="2400" dirty="0"/>
          </a:p>
          <a:p>
            <a:pPr indent="-6351" algn="l"/>
            <a:r>
              <a:rPr lang="en-US" altLang="zh-CN" sz="2400" dirty="0"/>
              <a:t>void Circle::</a:t>
            </a:r>
            <a:r>
              <a:rPr lang="en-US" altLang="zh-CN" sz="2400" dirty="0" err="1"/>
              <a:t>setRadius</a:t>
            </a:r>
            <a:r>
              <a:rPr lang="en-US" altLang="zh-CN" sz="2400" dirty="0"/>
              <a:t>(float r):radius(r){ }</a:t>
            </a:r>
          </a:p>
          <a:p>
            <a:pPr indent="-6351" algn="l"/>
            <a:endParaRPr lang="en-US" altLang="zh-CN" sz="2400" dirty="0"/>
          </a:p>
          <a:p>
            <a:pPr indent="-6351" algn="l"/>
            <a:r>
              <a:rPr lang="en-US" altLang="zh-CN" sz="2400" dirty="0"/>
              <a:t>float Circle::</a:t>
            </a:r>
            <a:r>
              <a:rPr lang="en-US" altLang="zh-CN" sz="2400" dirty="0" err="1"/>
              <a:t>getRadius</a:t>
            </a:r>
            <a:r>
              <a:rPr lang="en-US" altLang="zh-CN" sz="2400" dirty="0"/>
              <a:t>( ) </a:t>
            </a:r>
            <a:r>
              <a:rPr lang="en-US" altLang="zh-CN" sz="2400" dirty="0" err="1"/>
              <a:t>const</a:t>
            </a:r>
            <a:r>
              <a:rPr lang="en-US" altLang="zh-CN" sz="2400" dirty="0"/>
              <a:t> {return radius;}</a:t>
            </a:r>
          </a:p>
          <a:p>
            <a:pPr indent="-6351" algn="l"/>
            <a:endParaRPr lang="en-US" altLang="zh-CN" sz="2400" dirty="0"/>
          </a:p>
          <a:p>
            <a:pPr indent="-6351" algn="l"/>
            <a:r>
              <a:rPr lang="en-US" altLang="zh-CN" sz="2400" dirty="0"/>
              <a:t>float Circle::area( ) </a:t>
            </a:r>
            <a:r>
              <a:rPr lang="en-US" altLang="zh-CN" sz="2400" dirty="0" err="1"/>
              <a:t>const</a:t>
            </a:r>
            <a:r>
              <a:rPr lang="en-US" altLang="zh-CN" sz="2400" dirty="0"/>
              <a:t> {return 3.14159*radius*radius;}</a:t>
            </a:r>
          </a:p>
          <a:p>
            <a:pPr indent="-6351" algn="l"/>
            <a:endParaRPr lang="en-US" altLang="zh-CN" sz="2400" dirty="0"/>
          </a:p>
          <a:p>
            <a:pPr indent="-6351" algn="l"/>
            <a:r>
              <a:rPr lang="en-US" altLang="zh-CN" sz="2400" dirty="0" err="1"/>
              <a:t>ostream</a:t>
            </a:r>
            <a:r>
              <a:rPr lang="en-US" altLang="zh-CN" sz="2400" dirty="0"/>
              <a:t> &amp;operator&lt;&lt;(</a:t>
            </a:r>
            <a:r>
              <a:rPr lang="en-US" altLang="zh-CN" sz="2400" dirty="0" err="1"/>
              <a:t>ostream</a:t>
            </a:r>
            <a:r>
              <a:rPr lang="en-US" altLang="zh-CN" sz="2400" dirty="0"/>
              <a:t> &amp;</a:t>
            </a:r>
            <a:r>
              <a:rPr lang="en-US" altLang="zh-CN" sz="2400" dirty="0" err="1"/>
              <a:t>output,const</a:t>
            </a:r>
            <a:r>
              <a:rPr lang="en-US" altLang="zh-CN" sz="2400" dirty="0"/>
              <a:t> Circle &amp;c)</a:t>
            </a:r>
          </a:p>
          <a:p>
            <a:pPr indent="-6351" algn="l"/>
            <a:r>
              <a:rPr lang="en-US" altLang="zh-CN" sz="2400" dirty="0"/>
              <a:t>{output&lt;&lt;″[″&lt;&lt;</a:t>
            </a:r>
            <a:r>
              <a:rPr lang="en-US" altLang="zh-CN" sz="2400" dirty="0" err="1"/>
              <a:t>c.x</a:t>
            </a:r>
            <a:r>
              <a:rPr lang="en-US" altLang="zh-CN" sz="2400" dirty="0"/>
              <a:t>&lt;&lt;″,″&lt;&lt;</a:t>
            </a:r>
            <a:r>
              <a:rPr lang="en-US" altLang="zh-CN" sz="2400" dirty="0" err="1"/>
              <a:t>c.y</a:t>
            </a:r>
            <a:r>
              <a:rPr lang="en-US" altLang="zh-CN" sz="2400" dirty="0"/>
              <a:t>&lt;&lt;″], r=″&lt;&lt;</a:t>
            </a:r>
            <a:r>
              <a:rPr lang="en-US" altLang="zh-CN" sz="2400" dirty="0" err="1"/>
              <a:t>c.radius</a:t>
            </a:r>
            <a:r>
              <a:rPr lang="en-US" altLang="zh-CN" sz="2400" dirty="0"/>
              <a:t>;</a:t>
            </a:r>
          </a:p>
          <a:p>
            <a:pPr indent="-6351" algn="l"/>
            <a:r>
              <a:rPr lang="en-US" altLang="zh-CN" sz="2400" dirty="0"/>
              <a:t> return output;</a:t>
            </a:r>
          </a:p>
          <a:p>
            <a:pPr indent="-6351" algn="l"/>
            <a:r>
              <a:rPr lang="en-US" altLang="zh-CN" sz="2400" dirty="0" smtClean="0"/>
              <a:t>}</a:t>
            </a:r>
            <a:endParaRPr lang="en-US" altLang="zh-CN" sz="2400" dirty="0"/>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42591" y="27385"/>
            <a:ext cx="612068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20.</a:t>
            </a:r>
            <a:r>
              <a:rPr lang="zh-CN" altLang="en-US" sz="3000" dirty="0" smtClean="0">
                <a:solidFill>
                  <a:schemeClr val="bg1"/>
                </a:solidFill>
                <a:latin typeface="Rockwell" pitchFamily="18" charset="0"/>
                <a:ea typeface="微软雅黑" pitchFamily="34" charset="-122"/>
              </a:rPr>
              <a:t>综合示例</a:t>
            </a:r>
            <a:r>
              <a:rPr lang="en-US" altLang="zh-CN" sz="3000" dirty="0" smtClean="0">
                <a:solidFill>
                  <a:schemeClr val="bg1"/>
                </a:solidFill>
                <a:latin typeface="Rockwell" pitchFamily="18" charset="0"/>
                <a:ea typeface="微软雅黑" pitchFamily="34" charset="-122"/>
              </a:rPr>
              <a:t>:</a:t>
            </a:r>
            <a:r>
              <a:rPr lang="zh-CN" altLang="en-US" sz="3200" dirty="0"/>
              <a:t>第</a:t>
            </a:r>
            <a:r>
              <a:rPr lang="zh-CN" altLang="en-US" sz="3200" dirty="0" smtClean="0"/>
              <a:t>(</a:t>
            </a:r>
            <a:r>
              <a:rPr lang="en-US" altLang="zh-CN" sz="3200" dirty="0" smtClean="0"/>
              <a:t>3</a:t>
            </a:r>
            <a:r>
              <a:rPr lang="zh-CN" altLang="en-US" sz="3200" dirty="0" smtClean="0"/>
              <a:t>)部分</a:t>
            </a:r>
            <a:endParaRPr lang="zh-CN" altLang="en-US" sz="3200" dirty="0"/>
          </a:p>
        </p:txBody>
      </p:sp>
    </p:spTree>
    <p:extLst>
      <p:ext uri="{BB962C8B-B14F-4D97-AF65-F5344CB8AC3E}">
        <p14:creationId xmlns:p14="http://schemas.microsoft.com/office/powerpoint/2010/main" val="3620865233"/>
      </p:ext>
    </p:extLst>
  </p:cSld>
  <p:clrMapOvr>
    <a:masterClrMapping/>
  </p:clrMapOvr>
  <p:transition spd="med">
    <p:pull/>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subTitle" idx="1"/>
          </p:nvPr>
        </p:nvSpPr>
        <p:spPr>
          <a:xfrm>
            <a:off x="561181" y="981522"/>
            <a:ext cx="11010602" cy="5992612"/>
          </a:xfrm>
          <a:noFill/>
        </p:spPr>
        <p:txBody>
          <a:bodyPr/>
          <a:lstStyle/>
          <a:p>
            <a:pPr indent="-6351" algn="l"/>
            <a:r>
              <a:rPr lang="zh-CN" altLang="en-US" sz="2000" dirty="0" smtClean="0"/>
              <a:t>//</a:t>
            </a:r>
            <a:r>
              <a:rPr lang="zh-CN" altLang="en-US" sz="2000" dirty="0"/>
              <a:t>声明</a:t>
            </a:r>
            <a:r>
              <a:rPr lang="en-US" altLang="zh-CN" sz="2000" dirty="0"/>
              <a:t>Cylinder</a:t>
            </a:r>
            <a:r>
              <a:rPr lang="zh-CN" altLang="en-US" sz="2000" dirty="0"/>
              <a:t>类</a:t>
            </a:r>
          </a:p>
          <a:p>
            <a:pPr indent="-6351" algn="l"/>
            <a:r>
              <a:rPr lang="en-US" altLang="zh-CN" sz="2000" dirty="0"/>
              <a:t>class </a:t>
            </a:r>
            <a:r>
              <a:rPr lang="en-US" altLang="zh-CN" sz="2000" dirty="0" err="1"/>
              <a:t>Cylinder:public</a:t>
            </a:r>
            <a:r>
              <a:rPr lang="en-US" altLang="zh-CN" sz="2000" dirty="0"/>
              <a:t> Circle</a:t>
            </a:r>
          </a:p>
          <a:p>
            <a:pPr indent="-6351" algn="l"/>
            <a:r>
              <a:rPr lang="en-US" altLang="zh-CN" sz="2000" dirty="0" smtClean="0"/>
              <a:t>{</a:t>
            </a:r>
          </a:p>
          <a:p>
            <a:pPr indent="-6351" algn="l"/>
            <a:r>
              <a:rPr lang="en-US" altLang="zh-CN" sz="2000" dirty="0" smtClean="0"/>
              <a:t>public</a:t>
            </a:r>
            <a:r>
              <a:rPr lang="en-US" altLang="zh-CN" sz="2000" dirty="0"/>
              <a:t>:</a:t>
            </a:r>
          </a:p>
          <a:p>
            <a:pPr indent="-6351" algn="l"/>
            <a:r>
              <a:rPr lang="en-US" altLang="zh-CN" sz="2000" dirty="0"/>
              <a:t>  </a:t>
            </a:r>
            <a:r>
              <a:rPr lang="en-US" altLang="zh-CN" sz="2000" dirty="0" smtClean="0"/>
              <a:t>	Cylinder </a:t>
            </a:r>
            <a:r>
              <a:rPr lang="en-US" altLang="zh-CN" sz="2000" dirty="0"/>
              <a:t>(float x=0,float y=0,float r=0,float h=0);</a:t>
            </a:r>
          </a:p>
          <a:p>
            <a:pPr indent="-6351" algn="l"/>
            <a:r>
              <a:rPr lang="en-US" altLang="zh-CN" sz="2000" dirty="0"/>
              <a:t>  </a:t>
            </a:r>
            <a:r>
              <a:rPr lang="en-US" altLang="zh-CN" sz="2000" dirty="0" smtClean="0"/>
              <a:t>	void </a:t>
            </a:r>
            <a:r>
              <a:rPr lang="en-US" altLang="zh-CN" sz="2000" dirty="0" err="1"/>
              <a:t>setHeight</a:t>
            </a:r>
            <a:r>
              <a:rPr lang="en-US" altLang="zh-CN" sz="2000" dirty="0"/>
              <a:t>(float);</a:t>
            </a:r>
          </a:p>
          <a:p>
            <a:pPr indent="-6351" algn="l"/>
            <a:r>
              <a:rPr lang="en-US" altLang="zh-CN" sz="2000" dirty="0"/>
              <a:t>  </a:t>
            </a:r>
            <a:r>
              <a:rPr lang="en-US" altLang="zh-CN" sz="2000" dirty="0" smtClean="0"/>
              <a:t>	virtual </a:t>
            </a:r>
            <a:r>
              <a:rPr lang="en-US" altLang="zh-CN" sz="2000" dirty="0"/>
              <a:t>float area( ) </a:t>
            </a:r>
            <a:r>
              <a:rPr lang="en-US" altLang="zh-CN" sz="2000" dirty="0" err="1"/>
              <a:t>const</a:t>
            </a:r>
            <a:r>
              <a:rPr lang="en-US" altLang="zh-CN" sz="2000" dirty="0"/>
              <a:t>;</a:t>
            </a:r>
          </a:p>
          <a:p>
            <a:pPr indent="-6351" algn="l"/>
            <a:r>
              <a:rPr lang="en-US" altLang="zh-CN" sz="2000" dirty="0"/>
              <a:t>  </a:t>
            </a:r>
            <a:r>
              <a:rPr lang="en-US" altLang="zh-CN" sz="2000" dirty="0" smtClean="0"/>
              <a:t>	virtual </a:t>
            </a:r>
            <a:r>
              <a:rPr lang="en-US" altLang="zh-CN" sz="2000" dirty="0"/>
              <a:t>float volume( ) </a:t>
            </a:r>
            <a:r>
              <a:rPr lang="en-US" altLang="zh-CN" sz="2000" dirty="0" err="1"/>
              <a:t>const</a:t>
            </a:r>
            <a:r>
              <a:rPr lang="en-US" altLang="zh-CN" sz="2000" dirty="0" smtClean="0"/>
              <a:t>;</a:t>
            </a:r>
          </a:p>
          <a:p>
            <a:pPr indent="-6351" algn="l"/>
            <a:r>
              <a:rPr lang="en-US" altLang="zh-CN" sz="2000" dirty="0"/>
              <a:t> </a:t>
            </a:r>
            <a:r>
              <a:rPr lang="en-US" altLang="zh-CN" sz="2000" dirty="0" smtClean="0"/>
              <a:t>	virtual </a:t>
            </a:r>
            <a:r>
              <a:rPr lang="en-US" altLang="zh-CN" sz="2000" dirty="0"/>
              <a:t>void </a:t>
            </a:r>
            <a:r>
              <a:rPr lang="en-US" altLang="zh-CN" sz="2000" dirty="0" err="1"/>
              <a:t>shapeName</a:t>
            </a:r>
            <a:r>
              <a:rPr lang="en-US" altLang="zh-CN" sz="2000" dirty="0"/>
              <a:t>( ) </a:t>
            </a:r>
            <a:r>
              <a:rPr lang="en-US" altLang="zh-CN" sz="2000" dirty="0" err="1"/>
              <a:t>const</a:t>
            </a:r>
            <a:r>
              <a:rPr lang="en-US" altLang="zh-CN" sz="2000" dirty="0"/>
              <a:t> {</a:t>
            </a:r>
            <a:r>
              <a:rPr lang="en-US" altLang="zh-CN" sz="2000" dirty="0" err="1"/>
              <a:t>cout</a:t>
            </a:r>
            <a:r>
              <a:rPr lang="en-US" altLang="zh-CN" sz="2000" dirty="0"/>
              <a:t>&lt;&lt;″Cylinder:″;}//</a:t>
            </a:r>
            <a:r>
              <a:rPr lang="zh-CN" altLang="en-US" sz="2000" dirty="0"/>
              <a:t>对虚函数进行再定义</a:t>
            </a:r>
          </a:p>
          <a:p>
            <a:pPr indent="-6351" algn="l"/>
            <a:r>
              <a:rPr lang="zh-CN" altLang="en-US" sz="2000" dirty="0"/>
              <a:t>  </a:t>
            </a:r>
            <a:r>
              <a:rPr lang="en-US" altLang="zh-CN" sz="2000" dirty="0" smtClean="0"/>
              <a:t>	friend </a:t>
            </a:r>
            <a:r>
              <a:rPr lang="en-US" altLang="zh-CN" sz="2000" dirty="0" err="1"/>
              <a:t>ostream</a:t>
            </a:r>
            <a:r>
              <a:rPr lang="en-US" altLang="zh-CN" sz="2000" dirty="0"/>
              <a:t>&amp; operator&lt;&lt;(</a:t>
            </a:r>
            <a:r>
              <a:rPr lang="en-US" altLang="zh-CN" sz="2000" dirty="0" err="1"/>
              <a:t>ostream</a:t>
            </a:r>
            <a:r>
              <a:rPr lang="en-US" altLang="zh-CN" sz="2000" dirty="0"/>
              <a:t>&amp;,</a:t>
            </a:r>
            <a:r>
              <a:rPr lang="en-US" altLang="zh-CN" sz="2000" dirty="0" err="1"/>
              <a:t>const</a:t>
            </a:r>
            <a:r>
              <a:rPr lang="en-US" altLang="zh-CN" sz="2000" dirty="0"/>
              <a:t> Cylinder&amp;);</a:t>
            </a:r>
          </a:p>
          <a:p>
            <a:pPr indent="-6351" algn="l"/>
            <a:r>
              <a:rPr lang="en-US" altLang="zh-CN" sz="2000" dirty="0"/>
              <a:t> protected:</a:t>
            </a:r>
          </a:p>
          <a:p>
            <a:pPr indent="-6351" algn="l"/>
            <a:r>
              <a:rPr lang="en-US" altLang="zh-CN" sz="2000" dirty="0"/>
              <a:t> </a:t>
            </a:r>
            <a:r>
              <a:rPr lang="en-US" altLang="zh-CN" sz="2000" dirty="0" smtClean="0"/>
              <a:t>	 </a:t>
            </a:r>
            <a:r>
              <a:rPr lang="en-US" altLang="zh-CN" sz="2000" dirty="0"/>
              <a:t>float height;</a:t>
            </a:r>
          </a:p>
          <a:p>
            <a:pPr indent="-6351" algn="l"/>
            <a:r>
              <a:rPr lang="en-US" altLang="zh-CN" sz="2000" dirty="0"/>
              <a:t>};</a:t>
            </a:r>
            <a:endParaRPr lang="zh-CN" altLang="en-US" sz="2000" dirty="0" smtClean="0"/>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42591" y="27385"/>
            <a:ext cx="612068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20.</a:t>
            </a:r>
            <a:r>
              <a:rPr lang="zh-CN" altLang="en-US" sz="3000" dirty="0" smtClean="0">
                <a:solidFill>
                  <a:schemeClr val="bg1"/>
                </a:solidFill>
                <a:latin typeface="Rockwell" pitchFamily="18" charset="0"/>
                <a:ea typeface="微软雅黑" pitchFamily="34" charset="-122"/>
              </a:rPr>
              <a:t>综合示例</a:t>
            </a:r>
            <a:r>
              <a:rPr lang="en-US" altLang="zh-CN" sz="3000" dirty="0" smtClean="0">
                <a:solidFill>
                  <a:schemeClr val="bg1"/>
                </a:solidFill>
                <a:latin typeface="Rockwell" pitchFamily="18" charset="0"/>
                <a:ea typeface="微软雅黑" pitchFamily="34" charset="-122"/>
              </a:rPr>
              <a:t>:</a:t>
            </a:r>
            <a:r>
              <a:rPr lang="zh-CN" altLang="en-US" sz="3200" dirty="0"/>
              <a:t>第</a:t>
            </a:r>
            <a:r>
              <a:rPr lang="zh-CN" altLang="en-US" sz="3200" dirty="0" smtClean="0"/>
              <a:t>(</a:t>
            </a:r>
            <a:r>
              <a:rPr lang="en-US" altLang="zh-CN" sz="3200" dirty="0" smtClean="0"/>
              <a:t>4</a:t>
            </a:r>
            <a:r>
              <a:rPr lang="zh-CN" altLang="en-US" sz="3200" dirty="0" smtClean="0"/>
              <a:t>)部分</a:t>
            </a:r>
            <a:endParaRPr lang="zh-CN" altLang="en-US" sz="3200" dirty="0"/>
          </a:p>
        </p:txBody>
      </p:sp>
    </p:spTree>
    <p:extLst>
      <p:ext uri="{BB962C8B-B14F-4D97-AF65-F5344CB8AC3E}">
        <p14:creationId xmlns:p14="http://schemas.microsoft.com/office/powerpoint/2010/main" val="1140231341"/>
      </p:ext>
    </p:extLst>
  </p:cSld>
  <p:clrMapOvr>
    <a:masterClrMapping/>
  </p:clrMapOvr>
  <p:transition spd="med">
    <p:pull/>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subTitle" idx="1"/>
          </p:nvPr>
        </p:nvSpPr>
        <p:spPr>
          <a:xfrm>
            <a:off x="538162" y="834085"/>
            <a:ext cx="8383940" cy="5992612"/>
          </a:xfrm>
          <a:noFill/>
        </p:spPr>
        <p:txBody>
          <a:bodyPr/>
          <a:lstStyle/>
          <a:p>
            <a:pPr indent="-6351" algn="l"/>
            <a:r>
              <a:rPr lang="en-US" altLang="zh-CN" sz="2000" dirty="0" smtClean="0"/>
              <a:t>//</a:t>
            </a:r>
            <a:r>
              <a:rPr lang="zh-CN" altLang="en-US" sz="2000" dirty="0"/>
              <a:t>定义</a:t>
            </a:r>
            <a:r>
              <a:rPr lang="en-US" altLang="zh-CN" sz="2000" dirty="0"/>
              <a:t>Cylinder</a:t>
            </a:r>
            <a:r>
              <a:rPr lang="zh-CN" altLang="en-US" sz="2000" dirty="0"/>
              <a:t>类成员函数</a:t>
            </a:r>
          </a:p>
          <a:p>
            <a:pPr indent="-6351" algn="l"/>
            <a:r>
              <a:rPr lang="en-US" altLang="zh-CN" sz="2000" dirty="0"/>
              <a:t>Cylinder::Cylinder(float </a:t>
            </a:r>
            <a:r>
              <a:rPr lang="en-US" altLang="zh-CN" sz="2000" dirty="0" err="1"/>
              <a:t>a,float</a:t>
            </a:r>
            <a:r>
              <a:rPr lang="en-US" altLang="zh-CN" sz="2000" dirty="0"/>
              <a:t> </a:t>
            </a:r>
            <a:r>
              <a:rPr lang="en-US" altLang="zh-CN" sz="2000" dirty="0" err="1"/>
              <a:t>b,float</a:t>
            </a:r>
            <a:r>
              <a:rPr lang="en-US" altLang="zh-CN" sz="2000" dirty="0"/>
              <a:t> </a:t>
            </a:r>
            <a:r>
              <a:rPr lang="en-US" altLang="zh-CN" sz="2000" dirty="0" err="1"/>
              <a:t>r,float</a:t>
            </a:r>
            <a:r>
              <a:rPr lang="en-US" altLang="zh-CN" sz="2000" dirty="0"/>
              <a:t> h)</a:t>
            </a:r>
          </a:p>
          <a:p>
            <a:pPr indent="-6351" algn="l"/>
            <a:r>
              <a:rPr lang="en-US" altLang="zh-CN" sz="2000" dirty="0"/>
              <a:t>    :Circle(</a:t>
            </a:r>
            <a:r>
              <a:rPr lang="en-US" altLang="zh-CN" sz="2000" dirty="0" err="1"/>
              <a:t>a,b,r</a:t>
            </a:r>
            <a:r>
              <a:rPr lang="en-US" altLang="zh-CN" sz="2000" dirty="0"/>
              <a:t>),height(h){ }</a:t>
            </a:r>
          </a:p>
          <a:p>
            <a:pPr indent="-6351" algn="l"/>
            <a:endParaRPr lang="en-US" altLang="zh-CN" sz="2000" dirty="0"/>
          </a:p>
          <a:p>
            <a:pPr indent="-6351" algn="l"/>
            <a:r>
              <a:rPr lang="en-US" altLang="zh-CN" sz="2000" dirty="0"/>
              <a:t>void Cylinder::</a:t>
            </a:r>
            <a:r>
              <a:rPr lang="en-US" altLang="zh-CN" sz="2000" dirty="0" err="1"/>
              <a:t>setHeight</a:t>
            </a:r>
            <a:r>
              <a:rPr lang="en-US" altLang="zh-CN" sz="2000" dirty="0"/>
              <a:t>(float h){height=h;}</a:t>
            </a:r>
          </a:p>
          <a:p>
            <a:pPr indent="-6351" algn="l"/>
            <a:endParaRPr lang="en-US" altLang="zh-CN" sz="2000" dirty="0"/>
          </a:p>
          <a:p>
            <a:pPr indent="-6351" algn="l"/>
            <a:r>
              <a:rPr lang="en-US" altLang="zh-CN" sz="2000" dirty="0"/>
              <a:t>float Cylinder::area( ) </a:t>
            </a:r>
            <a:r>
              <a:rPr lang="en-US" altLang="zh-CN" sz="2000" dirty="0" err="1"/>
              <a:t>const</a:t>
            </a:r>
            <a:endParaRPr lang="en-US" altLang="zh-CN" sz="2000" dirty="0"/>
          </a:p>
          <a:p>
            <a:pPr indent="-6351" algn="l"/>
            <a:r>
              <a:rPr lang="en-US" altLang="zh-CN" sz="2000" dirty="0"/>
              <a:t>{ return 2*Circle::area( )+2*3.14159*radius*height;}</a:t>
            </a:r>
          </a:p>
          <a:p>
            <a:pPr indent="-6351" algn="l"/>
            <a:endParaRPr lang="en-US" altLang="zh-CN" sz="2000" dirty="0"/>
          </a:p>
          <a:p>
            <a:pPr indent="-6351" algn="l"/>
            <a:r>
              <a:rPr lang="en-US" altLang="zh-CN" sz="2000" dirty="0"/>
              <a:t>float Cylinder::volume( ) </a:t>
            </a:r>
            <a:r>
              <a:rPr lang="en-US" altLang="zh-CN" sz="2000" dirty="0" err="1"/>
              <a:t>const</a:t>
            </a:r>
            <a:endParaRPr lang="en-US" altLang="zh-CN" sz="2000" dirty="0"/>
          </a:p>
          <a:p>
            <a:pPr indent="-6351" algn="l"/>
            <a:r>
              <a:rPr lang="en-US" altLang="zh-CN" sz="2000" dirty="0"/>
              <a:t>{return Circle::area( )*height;}</a:t>
            </a:r>
          </a:p>
          <a:p>
            <a:pPr indent="-6351" algn="l"/>
            <a:endParaRPr lang="en-US" altLang="zh-CN" sz="2000" dirty="0"/>
          </a:p>
          <a:p>
            <a:pPr indent="-6351" algn="l"/>
            <a:r>
              <a:rPr lang="en-US" altLang="zh-CN" sz="2000" dirty="0" err="1"/>
              <a:t>ostream</a:t>
            </a:r>
            <a:r>
              <a:rPr lang="en-US" altLang="zh-CN" sz="2000" dirty="0"/>
              <a:t> &amp;operator&lt;&lt;(</a:t>
            </a:r>
            <a:r>
              <a:rPr lang="en-US" altLang="zh-CN" sz="2000" dirty="0" err="1"/>
              <a:t>ostream</a:t>
            </a:r>
            <a:r>
              <a:rPr lang="en-US" altLang="zh-CN" sz="2000" dirty="0"/>
              <a:t> &amp;</a:t>
            </a:r>
            <a:r>
              <a:rPr lang="en-US" altLang="zh-CN" sz="2000" dirty="0" err="1"/>
              <a:t>output,const</a:t>
            </a:r>
            <a:r>
              <a:rPr lang="en-US" altLang="zh-CN" sz="2000" dirty="0"/>
              <a:t> Cylinder&amp; cy)</a:t>
            </a:r>
          </a:p>
          <a:p>
            <a:pPr indent="-6351" algn="l"/>
            <a:r>
              <a:rPr lang="en-US" altLang="zh-CN" sz="2000" dirty="0"/>
              <a:t>{output&lt;&lt;″[″&lt;&lt;</a:t>
            </a:r>
            <a:r>
              <a:rPr lang="en-US" altLang="zh-CN" sz="2000" dirty="0" err="1"/>
              <a:t>cy.x</a:t>
            </a:r>
            <a:r>
              <a:rPr lang="en-US" altLang="zh-CN" sz="2000" dirty="0"/>
              <a:t>&lt;&lt;″,″&lt;&lt;</a:t>
            </a:r>
            <a:r>
              <a:rPr lang="en-US" altLang="zh-CN" sz="2000" dirty="0" err="1"/>
              <a:t>cy.y</a:t>
            </a:r>
            <a:r>
              <a:rPr lang="en-US" altLang="zh-CN" sz="2000" dirty="0"/>
              <a:t>&lt;&lt;″], r=″&lt;&lt;</a:t>
            </a:r>
            <a:r>
              <a:rPr lang="en-US" altLang="zh-CN" sz="2000" dirty="0" err="1"/>
              <a:t>cy.radius</a:t>
            </a:r>
            <a:r>
              <a:rPr lang="en-US" altLang="zh-CN" sz="2000" dirty="0"/>
              <a:t>&lt;&lt;″, h=″&lt;&lt;</a:t>
            </a:r>
            <a:r>
              <a:rPr lang="en-US" altLang="zh-CN" sz="2000" dirty="0" err="1"/>
              <a:t>cy.height</a:t>
            </a:r>
            <a:r>
              <a:rPr lang="en-US" altLang="zh-CN" sz="2000" dirty="0"/>
              <a:t>;</a:t>
            </a:r>
          </a:p>
          <a:p>
            <a:pPr indent="-6351" algn="l"/>
            <a:r>
              <a:rPr lang="en-US" altLang="zh-CN" sz="2000" dirty="0"/>
              <a:t>return output;</a:t>
            </a:r>
          </a:p>
          <a:p>
            <a:pPr indent="-6351" algn="l"/>
            <a:r>
              <a:rPr lang="en-US" altLang="zh-CN" sz="2000" dirty="0"/>
              <a:t>}</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42591" y="27385"/>
            <a:ext cx="612068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20.</a:t>
            </a:r>
            <a:r>
              <a:rPr lang="zh-CN" altLang="en-US" sz="3000" dirty="0" smtClean="0">
                <a:solidFill>
                  <a:schemeClr val="bg1"/>
                </a:solidFill>
                <a:latin typeface="Rockwell" pitchFamily="18" charset="0"/>
                <a:ea typeface="微软雅黑" pitchFamily="34" charset="-122"/>
              </a:rPr>
              <a:t>综合示例</a:t>
            </a:r>
            <a:r>
              <a:rPr lang="en-US" altLang="zh-CN" sz="3000" dirty="0" smtClean="0">
                <a:solidFill>
                  <a:schemeClr val="bg1"/>
                </a:solidFill>
                <a:latin typeface="Rockwell" pitchFamily="18" charset="0"/>
                <a:ea typeface="微软雅黑" pitchFamily="34" charset="-122"/>
              </a:rPr>
              <a:t>:</a:t>
            </a:r>
            <a:r>
              <a:rPr lang="zh-CN" altLang="en-US" sz="3200" dirty="0"/>
              <a:t>第</a:t>
            </a:r>
            <a:r>
              <a:rPr lang="zh-CN" altLang="en-US" sz="3200" dirty="0" smtClean="0"/>
              <a:t>(</a:t>
            </a:r>
            <a:r>
              <a:rPr lang="en-US" altLang="zh-CN" sz="3200" dirty="0" smtClean="0"/>
              <a:t>4</a:t>
            </a:r>
            <a:r>
              <a:rPr lang="zh-CN" altLang="en-US" sz="3200" dirty="0" smtClean="0"/>
              <a:t>)部分</a:t>
            </a:r>
            <a:endParaRPr lang="zh-CN" altLang="en-US" sz="3200" dirty="0"/>
          </a:p>
        </p:txBody>
      </p:sp>
    </p:spTree>
    <p:extLst>
      <p:ext uri="{BB962C8B-B14F-4D97-AF65-F5344CB8AC3E}">
        <p14:creationId xmlns:p14="http://schemas.microsoft.com/office/powerpoint/2010/main" val="75392252"/>
      </p:ext>
    </p:extLst>
  </p:cSld>
  <p:clrMapOvr>
    <a:masterClrMapping/>
  </p:clrMapOvr>
  <p:transition spd="med">
    <p:pull/>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subTitle" idx="1"/>
          </p:nvPr>
        </p:nvSpPr>
        <p:spPr>
          <a:xfrm>
            <a:off x="710495" y="727318"/>
            <a:ext cx="10933295" cy="5992612"/>
          </a:xfrm>
          <a:noFill/>
        </p:spPr>
        <p:txBody>
          <a:bodyPr/>
          <a:lstStyle/>
          <a:p>
            <a:pPr indent="-6351" algn="l"/>
            <a:r>
              <a:rPr lang="en-US" altLang="zh-CN" sz="2000" dirty="0" err="1" smtClean="0"/>
              <a:t>int</a:t>
            </a:r>
            <a:r>
              <a:rPr lang="en-US" altLang="zh-CN" sz="2000" dirty="0" smtClean="0"/>
              <a:t> </a:t>
            </a:r>
            <a:r>
              <a:rPr lang="en-US" altLang="zh-CN" sz="2000" dirty="0"/>
              <a:t>main( )</a:t>
            </a:r>
          </a:p>
          <a:p>
            <a:pPr indent="-6351" algn="l"/>
            <a:r>
              <a:rPr lang="en-US" altLang="zh-CN" sz="2000" dirty="0" smtClean="0"/>
              <a:t>{</a:t>
            </a:r>
          </a:p>
          <a:p>
            <a:pPr indent="-6351" algn="l"/>
            <a:r>
              <a:rPr lang="en-US" altLang="zh-CN" sz="2000" dirty="0"/>
              <a:t>	</a:t>
            </a:r>
            <a:r>
              <a:rPr lang="en-US" altLang="zh-CN" sz="2000" dirty="0" smtClean="0"/>
              <a:t>Point </a:t>
            </a:r>
            <a:r>
              <a:rPr lang="en-US" altLang="zh-CN" sz="2000" dirty="0"/>
              <a:t>point(3.2,4.5);//</a:t>
            </a:r>
            <a:r>
              <a:rPr lang="zh-CN" altLang="en-US" sz="2000" dirty="0"/>
              <a:t>建立</a:t>
            </a:r>
            <a:r>
              <a:rPr lang="en-US" altLang="zh-CN" sz="2000" dirty="0"/>
              <a:t>Point</a:t>
            </a:r>
            <a:r>
              <a:rPr lang="zh-CN" altLang="en-US" sz="2000" dirty="0"/>
              <a:t>类对象</a:t>
            </a:r>
            <a:r>
              <a:rPr lang="en-US" altLang="zh-CN" sz="2000" dirty="0"/>
              <a:t>point</a:t>
            </a:r>
          </a:p>
          <a:p>
            <a:pPr indent="-6351" algn="l"/>
            <a:r>
              <a:rPr lang="en-US" altLang="zh-CN" sz="2000" dirty="0"/>
              <a:t> </a:t>
            </a:r>
            <a:r>
              <a:rPr lang="en-US" altLang="zh-CN" sz="2000" dirty="0" smtClean="0"/>
              <a:t>	Circle </a:t>
            </a:r>
            <a:r>
              <a:rPr lang="en-US" altLang="zh-CN" sz="2000" dirty="0"/>
              <a:t>circle(2.4,1.2,5.6);                     //</a:t>
            </a:r>
            <a:r>
              <a:rPr lang="zh-CN" altLang="en-US" sz="2000" dirty="0"/>
              <a:t>建立</a:t>
            </a:r>
            <a:r>
              <a:rPr lang="en-US" altLang="zh-CN" sz="2000" dirty="0"/>
              <a:t>Circle</a:t>
            </a:r>
            <a:r>
              <a:rPr lang="zh-CN" altLang="en-US" sz="2000" dirty="0"/>
              <a:t>类对象</a:t>
            </a:r>
            <a:r>
              <a:rPr lang="en-US" altLang="zh-CN" sz="2000" dirty="0"/>
              <a:t>circle</a:t>
            </a:r>
          </a:p>
          <a:p>
            <a:pPr indent="-6351" algn="l"/>
            <a:r>
              <a:rPr lang="en-US" altLang="zh-CN" sz="2000" dirty="0"/>
              <a:t> </a:t>
            </a:r>
            <a:r>
              <a:rPr lang="en-US" altLang="zh-CN" sz="2000" dirty="0" smtClean="0"/>
              <a:t>	Cylinder </a:t>
            </a:r>
            <a:r>
              <a:rPr lang="en-US" altLang="zh-CN" sz="2000" dirty="0"/>
              <a:t>cylinder(3.5,6.4,5.2,10.5);            //</a:t>
            </a:r>
            <a:r>
              <a:rPr lang="zh-CN" altLang="en-US" sz="2000" dirty="0"/>
              <a:t>建立</a:t>
            </a:r>
            <a:r>
              <a:rPr lang="en-US" altLang="zh-CN" sz="2000" dirty="0"/>
              <a:t>Cylinder</a:t>
            </a:r>
            <a:r>
              <a:rPr lang="zh-CN" altLang="en-US" sz="2000" dirty="0"/>
              <a:t>类对象</a:t>
            </a:r>
            <a:r>
              <a:rPr lang="en-US" altLang="zh-CN" sz="2000" dirty="0"/>
              <a:t>cylinder</a:t>
            </a:r>
          </a:p>
          <a:p>
            <a:pPr indent="-6351" algn="l"/>
            <a:r>
              <a:rPr lang="en-US" altLang="zh-CN" sz="2000" dirty="0" smtClean="0"/>
              <a:t>	 </a:t>
            </a:r>
            <a:r>
              <a:rPr lang="en-US" altLang="zh-CN" sz="2000" dirty="0" err="1"/>
              <a:t>point.shapeName</a:t>
            </a:r>
            <a:r>
              <a:rPr lang="en-US" altLang="zh-CN" sz="2000" dirty="0"/>
              <a:t>();                              //</a:t>
            </a:r>
            <a:r>
              <a:rPr lang="zh-CN" altLang="en-US" sz="2000" dirty="0"/>
              <a:t>静态关联</a:t>
            </a:r>
          </a:p>
          <a:p>
            <a:pPr indent="-6351" algn="l"/>
            <a:r>
              <a:rPr lang="zh-CN" altLang="en-US" sz="2000" dirty="0"/>
              <a:t> </a:t>
            </a:r>
            <a:r>
              <a:rPr lang="en-US" altLang="zh-CN" sz="2000" dirty="0" smtClean="0"/>
              <a:t>	</a:t>
            </a:r>
            <a:r>
              <a:rPr lang="en-US" altLang="zh-CN" sz="2000" dirty="0" err="1" smtClean="0"/>
              <a:t>cout</a:t>
            </a:r>
            <a:r>
              <a:rPr lang="en-US" altLang="zh-CN" sz="2000" dirty="0"/>
              <a:t>&lt;&lt;point&lt;&lt;</a:t>
            </a:r>
            <a:r>
              <a:rPr lang="en-US" altLang="zh-CN" sz="2000" dirty="0" err="1"/>
              <a:t>endl</a:t>
            </a:r>
            <a:r>
              <a:rPr lang="en-US" altLang="zh-CN" sz="2000" dirty="0"/>
              <a:t>;</a:t>
            </a:r>
          </a:p>
          <a:p>
            <a:pPr indent="-6351" algn="l"/>
            <a:endParaRPr lang="en-US" altLang="zh-CN" sz="2000" dirty="0"/>
          </a:p>
          <a:p>
            <a:pPr indent="-6351" algn="l"/>
            <a:r>
              <a:rPr lang="en-US" altLang="zh-CN" sz="2000" dirty="0"/>
              <a:t> </a:t>
            </a:r>
            <a:r>
              <a:rPr lang="en-US" altLang="zh-CN" sz="2000" dirty="0" smtClean="0"/>
              <a:t>	</a:t>
            </a:r>
            <a:r>
              <a:rPr lang="en-US" altLang="zh-CN" sz="2000" dirty="0" err="1" smtClean="0"/>
              <a:t>circle.shapeName</a:t>
            </a:r>
            <a:r>
              <a:rPr lang="en-US" altLang="zh-CN" sz="2000" dirty="0"/>
              <a:t>();                             //</a:t>
            </a:r>
            <a:r>
              <a:rPr lang="zh-CN" altLang="en-US" sz="2000" dirty="0"/>
              <a:t>静态关联</a:t>
            </a:r>
          </a:p>
          <a:p>
            <a:pPr indent="-6351" algn="l"/>
            <a:r>
              <a:rPr lang="zh-CN" altLang="en-US" sz="2000" dirty="0"/>
              <a:t> </a:t>
            </a:r>
            <a:r>
              <a:rPr lang="en-US" altLang="zh-CN" sz="2000" dirty="0" smtClean="0"/>
              <a:t>	</a:t>
            </a:r>
            <a:r>
              <a:rPr lang="en-US" altLang="zh-CN" sz="2000" dirty="0" err="1" smtClean="0"/>
              <a:t>cout</a:t>
            </a:r>
            <a:r>
              <a:rPr lang="en-US" altLang="zh-CN" sz="2000" dirty="0"/>
              <a:t>&lt;&lt;circle&lt;&lt;</a:t>
            </a:r>
            <a:r>
              <a:rPr lang="en-US" altLang="zh-CN" sz="2000" dirty="0" err="1"/>
              <a:t>endl</a:t>
            </a:r>
            <a:r>
              <a:rPr lang="en-US" altLang="zh-CN" sz="2000" dirty="0"/>
              <a:t>;</a:t>
            </a:r>
          </a:p>
          <a:p>
            <a:pPr indent="-6351" algn="l"/>
            <a:endParaRPr lang="en-US" altLang="zh-CN" sz="2000" dirty="0"/>
          </a:p>
          <a:p>
            <a:pPr indent="-6351" algn="l"/>
            <a:r>
              <a:rPr lang="en-US" altLang="zh-CN" sz="2000" dirty="0" smtClean="0"/>
              <a:t>	 </a:t>
            </a:r>
            <a:r>
              <a:rPr lang="en-US" altLang="zh-CN" sz="2000" dirty="0" err="1"/>
              <a:t>cylinder.shapeName</a:t>
            </a:r>
            <a:r>
              <a:rPr lang="en-US" altLang="zh-CN" sz="2000" dirty="0"/>
              <a:t>();                           //</a:t>
            </a:r>
            <a:r>
              <a:rPr lang="zh-CN" altLang="en-US" sz="2000" dirty="0"/>
              <a:t>静态关联</a:t>
            </a:r>
          </a:p>
          <a:p>
            <a:pPr indent="-6351" algn="l"/>
            <a:r>
              <a:rPr lang="zh-CN" altLang="en-US" sz="2000" dirty="0"/>
              <a:t> </a:t>
            </a:r>
            <a:r>
              <a:rPr lang="en-US" altLang="zh-CN" sz="2000" dirty="0" smtClean="0"/>
              <a:t>	</a:t>
            </a:r>
            <a:r>
              <a:rPr lang="en-US" altLang="zh-CN" sz="2000" dirty="0" err="1" smtClean="0"/>
              <a:t>cout</a:t>
            </a:r>
            <a:r>
              <a:rPr lang="en-US" altLang="zh-CN" sz="2000" dirty="0"/>
              <a:t>&lt;&lt;cylinder&lt;&lt;</a:t>
            </a:r>
            <a:r>
              <a:rPr lang="en-US" altLang="zh-CN" sz="2000" dirty="0" err="1"/>
              <a:t>endl</a:t>
            </a:r>
            <a:r>
              <a:rPr lang="en-US" altLang="zh-CN" sz="2000" dirty="0"/>
              <a:t>&lt;&lt;</a:t>
            </a:r>
            <a:r>
              <a:rPr lang="en-US" altLang="zh-CN" sz="2000" dirty="0" err="1"/>
              <a:t>endl</a:t>
            </a:r>
            <a:r>
              <a:rPr lang="en-US" altLang="zh-CN" sz="2000" dirty="0"/>
              <a:t>;</a:t>
            </a:r>
          </a:p>
          <a:p>
            <a:pPr indent="-6351" algn="l"/>
            <a:endParaRPr lang="en-US" altLang="zh-CN" sz="2000" dirty="0"/>
          </a:p>
          <a:p>
            <a:pPr indent="-6351" algn="l"/>
            <a:r>
              <a:rPr lang="en-US" altLang="zh-CN" sz="2000" dirty="0"/>
              <a:t> </a:t>
            </a:r>
            <a:r>
              <a:rPr lang="en-US" altLang="zh-CN" sz="2000" dirty="0" smtClean="0"/>
              <a:t>	Shape </a:t>
            </a:r>
            <a:r>
              <a:rPr lang="en-US" altLang="zh-CN" sz="2000" dirty="0"/>
              <a:t>*</a:t>
            </a:r>
            <a:r>
              <a:rPr lang="en-US" altLang="zh-CN" sz="2000" dirty="0" err="1"/>
              <a:t>pt</a:t>
            </a:r>
            <a:r>
              <a:rPr lang="en-US" altLang="zh-CN" sz="2000" dirty="0"/>
              <a:t>;                                      //</a:t>
            </a:r>
            <a:r>
              <a:rPr lang="zh-CN" altLang="en-US" sz="2000" dirty="0"/>
              <a:t>定义基类指针</a:t>
            </a:r>
          </a:p>
          <a:p>
            <a:pPr indent="-6351" algn="l"/>
            <a:endParaRPr lang="zh-CN" altLang="en-US" sz="1600" dirty="0"/>
          </a:p>
          <a:p>
            <a:pPr indent="-6351" algn="l"/>
            <a:r>
              <a:rPr lang="zh-CN" altLang="en-US" sz="1600" dirty="0" smtClean="0"/>
              <a:t> </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69" y="-26590"/>
            <a:ext cx="6836281"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842591" y="27385"/>
            <a:ext cx="612068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20.</a:t>
            </a:r>
            <a:r>
              <a:rPr lang="zh-CN" altLang="en-US" sz="3000" dirty="0" smtClean="0">
                <a:solidFill>
                  <a:schemeClr val="bg1"/>
                </a:solidFill>
                <a:latin typeface="Rockwell" pitchFamily="18" charset="0"/>
                <a:ea typeface="微软雅黑" pitchFamily="34" charset="-122"/>
              </a:rPr>
              <a:t>综合示例</a:t>
            </a:r>
            <a:r>
              <a:rPr lang="en-US" altLang="zh-CN" sz="3000" dirty="0" smtClean="0">
                <a:solidFill>
                  <a:schemeClr val="bg1"/>
                </a:solidFill>
                <a:latin typeface="Rockwell" pitchFamily="18" charset="0"/>
                <a:ea typeface="微软雅黑" pitchFamily="34" charset="-122"/>
              </a:rPr>
              <a:t>:</a:t>
            </a:r>
            <a:r>
              <a:rPr lang="zh-CN" altLang="en-US" sz="3200" dirty="0"/>
              <a:t>第</a:t>
            </a:r>
            <a:r>
              <a:rPr lang="zh-CN" altLang="en-US" sz="3200" dirty="0" smtClean="0"/>
              <a:t>(</a:t>
            </a:r>
            <a:r>
              <a:rPr lang="en-US" altLang="zh-CN" sz="3200" dirty="0" smtClean="0"/>
              <a:t>6</a:t>
            </a:r>
            <a:r>
              <a:rPr lang="zh-CN" altLang="en-US" sz="3200" dirty="0" smtClean="0"/>
              <a:t>)部分</a:t>
            </a:r>
            <a:endParaRPr lang="zh-CN" altLang="en-US" sz="3200" dirty="0"/>
          </a:p>
        </p:txBody>
      </p:sp>
    </p:spTree>
    <p:extLst>
      <p:ext uri="{BB962C8B-B14F-4D97-AF65-F5344CB8AC3E}">
        <p14:creationId xmlns:p14="http://schemas.microsoft.com/office/powerpoint/2010/main" val="3907362051"/>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2_Office 主题">
  <a:themeElements>
    <a:clrScheme name="2_Office 主题 1">
      <a:dk1>
        <a:srgbClr val="000000"/>
      </a:dk1>
      <a:lt1>
        <a:srgbClr val="FFFFFF"/>
      </a:lt1>
      <a:dk2>
        <a:srgbClr val="C00000"/>
      </a:dk2>
      <a:lt2>
        <a:srgbClr val="FF0000"/>
      </a:lt2>
      <a:accent1>
        <a:srgbClr val="FF6600"/>
      </a:accent1>
      <a:accent2>
        <a:srgbClr val="FFC000"/>
      </a:accent2>
      <a:accent3>
        <a:srgbClr val="FFFFFF"/>
      </a:accent3>
      <a:accent4>
        <a:srgbClr val="000000"/>
      </a:accent4>
      <a:accent5>
        <a:srgbClr val="FFB8AA"/>
      </a:accent5>
      <a:accent6>
        <a:srgbClr val="E7AE00"/>
      </a:accent6>
      <a:hlink>
        <a:srgbClr val="262626"/>
      </a:hlink>
      <a:folHlink>
        <a:srgbClr val="7F7F7F"/>
      </a:folHlink>
    </a:clrScheme>
    <a:fontScheme name="2_Office 主题">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2192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2192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2_Office 主题 1">
        <a:dk1>
          <a:srgbClr val="000000"/>
        </a:dk1>
        <a:lt1>
          <a:srgbClr val="FFFFFF"/>
        </a:lt1>
        <a:dk2>
          <a:srgbClr val="C00000"/>
        </a:dk2>
        <a:lt2>
          <a:srgbClr val="FF0000"/>
        </a:lt2>
        <a:accent1>
          <a:srgbClr val="FF6600"/>
        </a:accent1>
        <a:accent2>
          <a:srgbClr val="FFC000"/>
        </a:accent2>
        <a:accent3>
          <a:srgbClr val="FFFFFF"/>
        </a:accent3>
        <a:accent4>
          <a:srgbClr val="000000"/>
        </a:accent4>
        <a:accent5>
          <a:srgbClr val="FFB8AA"/>
        </a:accent5>
        <a:accent6>
          <a:srgbClr val="E7AE00"/>
        </a:accent6>
        <a:hlink>
          <a:srgbClr val="262626"/>
        </a:hlink>
        <a:folHlink>
          <a:srgbClr val="7F7F7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教育说课 (52).pptx" id="{498ACB40-E7FD-407D-8B84-86FE0BFB2F28}" vid="{1E424702-7D1C-40EA-B8AF-33EE62ADDAE8}"/>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ljj——c++</Template>
  <TotalTime>842</TotalTime>
  <Words>7799</Words>
  <Application>Microsoft Office PowerPoint</Application>
  <PresentationFormat>自定义</PresentationFormat>
  <Paragraphs>1590</Paragraphs>
  <Slides>104</Slides>
  <Notes>10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104</vt:i4>
      </vt:variant>
    </vt:vector>
  </HeadingPairs>
  <TitlesOfParts>
    <vt:vector size="123" baseType="lpstr">
      <vt:lpstr>Arial Unicode MS</vt:lpstr>
      <vt:lpstr>方正大黑简体</vt:lpstr>
      <vt:lpstr>方正兰亭细黑_GBK</vt:lpstr>
      <vt:lpstr>黑体</vt:lpstr>
      <vt:lpstr>华文楷体</vt:lpstr>
      <vt:lpstr>华文隶书</vt:lpstr>
      <vt:lpstr>华文中宋</vt:lpstr>
      <vt:lpstr>楷体</vt:lpstr>
      <vt:lpstr>楷体_GB2312</vt:lpstr>
      <vt:lpstr>宋体</vt:lpstr>
      <vt:lpstr>微软雅黑</vt:lpstr>
      <vt:lpstr>Arial</vt:lpstr>
      <vt:lpstr>Calibri</vt:lpstr>
      <vt:lpstr>Courier New</vt:lpstr>
      <vt:lpstr>Impact</vt:lpstr>
      <vt:lpstr>Rockwell</vt:lpstr>
      <vt:lpstr>Times New Roman</vt:lpstr>
      <vt:lpstr>Wingdings</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lijijun@gmail.com</dc:creator>
  <cp:keywords>tukuppt</cp:keywords>
  <cp:lastModifiedBy>HighAir</cp:lastModifiedBy>
  <cp:revision>30</cp:revision>
  <dcterms:created xsi:type="dcterms:W3CDTF">2020-02-24T08:34:05Z</dcterms:created>
  <dcterms:modified xsi:type="dcterms:W3CDTF">2021-03-01T02:35:39Z</dcterms:modified>
</cp:coreProperties>
</file>